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ygiSJJFvCKJBiuYsmPPE89KV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3" name="Google Shape;23;p1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4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4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4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2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27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9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8" name="Google Shape;58;p19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3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3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3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3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UNIFIED MODELLING LANGUAGE</a:t>
            </a:r>
            <a:endParaRPr/>
          </a:p>
        </p:txBody>
      </p:sp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684212" y="4330460"/>
            <a:ext cx="6400800" cy="106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/>
              <a:t>Un’immagine vale piú di 1000 parole (persino piú dei commenti del codice).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title"/>
          </p:nvPr>
        </p:nvSpPr>
        <p:spPr>
          <a:xfrm>
            <a:off x="684214" y="685800"/>
            <a:ext cx="5630618" cy="775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DELLE CLASSI</a:t>
            </a:r>
            <a:endParaRPr/>
          </a:p>
        </p:txBody>
      </p:sp>
      <p:sp>
        <p:nvSpPr>
          <p:cNvPr id="197" name="Google Shape;197;p10"/>
          <p:cNvSpPr txBox="1"/>
          <p:nvPr>
            <p:ph idx="1" type="body"/>
          </p:nvPr>
        </p:nvSpPr>
        <p:spPr>
          <a:xfrm>
            <a:off x="684212" y="1930401"/>
            <a:ext cx="8535988" cy="40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388" y="1970692"/>
            <a:ext cx="5029636" cy="402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684213" y="685800"/>
            <a:ext cx="10058400" cy="752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DI DISTRIBUZIONE</a:t>
            </a:r>
            <a:endParaRPr/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684212" y="2469662"/>
            <a:ext cx="8535988" cy="3524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076" y="1906883"/>
            <a:ext cx="4072293" cy="408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684213" y="685800"/>
            <a:ext cx="5966753" cy="918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DEGLI OGGETTI</a:t>
            </a:r>
            <a:endParaRPr/>
          </a:p>
        </p:txBody>
      </p:sp>
      <p:sp>
        <p:nvSpPr>
          <p:cNvPr id="211" name="Google Shape;211;p12"/>
          <p:cNvSpPr txBox="1"/>
          <p:nvPr>
            <p:ph idx="1" type="body"/>
          </p:nvPr>
        </p:nvSpPr>
        <p:spPr>
          <a:xfrm>
            <a:off x="684212" y="2130725"/>
            <a:ext cx="8535988" cy="3863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616" y="2406593"/>
            <a:ext cx="7369179" cy="31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684213" y="685800"/>
            <a:ext cx="10058400" cy="674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DOVE SI POSIZIONA L’UML?</a:t>
            </a:r>
            <a:endParaRPr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4103076" y="1984075"/>
            <a:ext cx="5117123" cy="3148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Solitamente l’UML si colloca nelle fasi 2 e 3 della metodologia iterativa di un rilascio software.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Si pone l’obiettivo di fornire strumenti ai progettisti per descrivere le fasi 2 e 3 in modo </a:t>
            </a:r>
            <a:r>
              <a:rPr b="1" lang="en-GB">
                <a:solidFill>
                  <a:srgbClr val="FF0000"/>
                </a:solidFill>
              </a:rPr>
              <a:t>formale</a:t>
            </a:r>
            <a:r>
              <a:rPr lang="en-GB"/>
              <a:t>, </a:t>
            </a:r>
            <a:r>
              <a:rPr b="1" lang="en-GB">
                <a:solidFill>
                  <a:srgbClr val="FF0000"/>
                </a:solidFill>
              </a:rPr>
              <a:t>chiaro</a:t>
            </a:r>
            <a:r>
              <a:rPr lang="en-GB"/>
              <a:t> e </a:t>
            </a:r>
            <a:r>
              <a:rPr b="1" lang="en-GB">
                <a:solidFill>
                  <a:srgbClr val="FF0000"/>
                </a:solidFill>
              </a:rPr>
              <a:t>unificato</a:t>
            </a:r>
            <a:r>
              <a:rPr lang="en-GB"/>
              <a:t>.</a:t>
            </a:r>
            <a:endParaRPr/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707" y="1984075"/>
            <a:ext cx="2954825" cy="29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684213" y="685800"/>
            <a:ext cx="10058400" cy="1022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LA PROGETTAZIONE FORMALE</a:t>
            </a:r>
            <a:endParaRPr/>
          </a:p>
        </p:txBody>
      </p:sp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684212" y="1984075"/>
            <a:ext cx="8535988" cy="3148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UML é un linguaggio </a:t>
            </a:r>
            <a:r>
              <a:rPr b="1" lang="en-GB">
                <a:solidFill>
                  <a:srgbClr val="FF0000"/>
                </a:solidFill>
              </a:rPr>
              <a:t>visivo</a:t>
            </a:r>
            <a:r>
              <a:rPr lang="en-GB"/>
              <a:t> e </a:t>
            </a:r>
            <a:r>
              <a:rPr b="1" lang="en-GB">
                <a:solidFill>
                  <a:srgbClr val="FF0000"/>
                </a:solidFill>
              </a:rPr>
              <a:t>comune</a:t>
            </a:r>
            <a:r>
              <a:rPr lang="en-GB"/>
              <a:t> adibito alla progettazione di sistemi software e NON. Mediante i diagrammi UML é possibile descrivere la </a:t>
            </a:r>
            <a:r>
              <a:rPr b="1" lang="en-GB">
                <a:solidFill>
                  <a:srgbClr val="92D050"/>
                </a:solidFill>
              </a:rPr>
              <a:t>struttura</a:t>
            </a:r>
            <a:r>
              <a:rPr lang="en-GB"/>
              <a:t> ed il </a:t>
            </a:r>
            <a:r>
              <a:rPr b="1" lang="en-GB">
                <a:solidFill>
                  <a:srgbClr val="92D050"/>
                </a:solidFill>
              </a:rPr>
              <a:t>funzionamento</a:t>
            </a:r>
            <a:r>
              <a:rPr lang="en-GB"/>
              <a:t> dei sistemi ingegneristici in generale.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In UML il riferimento alla programmazione orientata agli oggetti é evidente, ma fornisce diagrammi per descrivere anche altri tipi di programmazione, come procedurale e funzionale.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684213" y="685801"/>
            <a:ext cx="9772772" cy="1017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OBIETTIVI DEL UML</a:t>
            </a:r>
            <a:endParaRPr/>
          </a:p>
        </p:txBody>
      </p:sp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684212" y="2656936"/>
            <a:ext cx="8535988" cy="3337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rappresentare visivamente modelli strutturali e comportamentali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essere un linguaggio indipendente dai linguaggi di programmazione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essere sufficientemente lontano ed al di sopra di ogni concetto di natura implementativa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introdurre un metodo standard globalmente adottato per la progettazione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agevolare la scrittura della documentazione dei progetti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684213" y="685800"/>
            <a:ext cx="10058400" cy="1056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UML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684212" y="1742536"/>
            <a:ext cx="8535988" cy="4080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Il design di un sistema complesso dichiede di definire e descrivere le relazioni tra le entitá che compongono il sistema (diagrammi di struttura </a:t>
            </a:r>
            <a:r>
              <a:rPr b="1" lang="en-GB">
                <a:solidFill>
                  <a:srgbClr val="FF0000"/>
                </a:solidFill>
              </a:rPr>
              <a:t>statici</a:t>
            </a:r>
            <a:r>
              <a:rPr lang="en-GB"/>
              <a:t>)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Ma anche i suo comportamenti e le sue evoluzioni durante il ciclo di vita (diagrammi comportamentali </a:t>
            </a:r>
            <a:r>
              <a:rPr b="1" lang="en-GB">
                <a:solidFill>
                  <a:srgbClr val="FF0000"/>
                </a:solidFill>
              </a:rPr>
              <a:t>dinamici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684213" y="685800"/>
            <a:ext cx="9089951" cy="642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PANORAMICA DIAGRAMMI UML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1518240" y="10674450"/>
            <a:ext cx="2759746" cy="905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Hierarchy of UML 2.2 Diagrams, shown as a class diagram"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603" y="1674913"/>
            <a:ext cx="8784561" cy="489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684213" y="685800"/>
            <a:ext cx="9874372" cy="924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STRUTTURALI STATICI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684212" y="2225615"/>
            <a:ext cx="8535988" cy="376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dei componenti</a:t>
            </a:r>
            <a:r>
              <a:rPr lang="en-GB"/>
              <a:t>: impiegato nei sistemi complessi per visualizzare le relazioni e le dipendenze tra i diversi componenti che formano il sistema. La struttura dei componenti viene successivamente dettagliata con altri diagrammi.</a:t>
            </a:r>
            <a:endParaRPr/>
          </a:p>
          <a:p>
            <a:pPr indent="-342900" lvl="0" marL="342900" rtl="0" algn="just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delle classi</a:t>
            </a:r>
            <a:r>
              <a:rPr lang="en-GB"/>
              <a:t>: il diagramma UML piú diffuso per suddividere i componenti in mattoncini base chiamati classi, le quali interagiscono tra loro per formare i componenti. 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just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di distribuzione</a:t>
            </a:r>
            <a:r>
              <a:rPr lang="en-GB"/>
              <a:t>: visualizza l’hardware utilizzato per la realizzazione del sistema e i collegamenti tra I diversi pezzi di hardware. 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just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degli oggetti</a:t>
            </a:r>
            <a:r>
              <a:rPr lang="en-GB"/>
              <a:t>: illustra come appare un sistema in un dato momento del suo ciclo di vita. </a:t>
            </a:r>
            <a:endParaRPr>
              <a:solidFill>
                <a:srgbClr val="FF0000"/>
              </a:solidFill>
            </a:endParaRPr>
          </a:p>
          <a:p>
            <a:pPr indent="-248920" lvl="0" marL="342900" rtl="0" algn="l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684213" y="685800"/>
            <a:ext cx="10058400" cy="1289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COMPORTAMENTALI DINAMICI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684213" y="2191110"/>
            <a:ext cx="8535988" cy="408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dei casi d’uso</a:t>
            </a:r>
            <a:r>
              <a:rPr lang="en-GB"/>
              <a:t>: rappresenta una particolare funzionalitá del sistema ed il modo in cui i controllori interni ed esterni si relazionano con essa.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delle attivitá</a:t>
            </a:r>
            <a:r>
              <a:rPr lang="en-GB"/>
              <a:t>: rappresenta i flussi di lavoro delle entitá del sistema. 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di sequenza</a:t>
            </a:r>
            <a:r>
              <a:rPr lang="en-GB"/>
              <a:t>: rappresenta le interazioni tra le entitá del sistema in un particolare scenario. 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degli stati</a:t>
            </a:r>
            <a:r>
              <a:rPr lang="en-GB"/>
              <a:t>: rappresenta gli eventi e le condizioni che portano le entitá del sistema ad evolvere da uno stato ad un altro.</a:t>
            </a:r>
            <a:endParaRPr>
              <a:solidFill>
                <a:srgbClr val="FF0000"/>
              </a:solidFill>
            </a:endParaRPr>
          </a:p>
          <a:p>
            <a:pPr indent="-251459" lvl="1" marL="80010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684213" y="685800"/>
            <a:ext cx="10058400" cy="77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DEI COMPONENTI</a:t>
            </a:r>
            <a:endParaRPr/>
          </a:p>
        </p:txBody>
      </p:sp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684212" y="1949571"/>
            <a:ext cx="8535988" cy="4044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839" y="2466826"/>
            <a:ext cx="4353533" cy="301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2022-06-07T14:35:44Z</dcterms:created>
  <dc:creator>Marco Ferrero</dc:creator>
</cp:coreProperties>
</file>