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PROGRAMMAZIONE ORIENTATA AGLI OGGETTI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330460"/>
            <a:ext cx="6400800" cy="1061049"/>
          </a:xfrm>
        </p:spPr>
        <p:txBody>
          <a:bodyPr/>
          <a:lstStyle/>
          <a:p>
            <a:r>
              <a:rPr lang="en-GB" dirty="0" err="1" smtClean="0"/>
              <a:t>Classi</a:t>
            </a:r>
            <a:r>
              <a:rPr lang="en-GB" dirty="0" smtClean="0"/>
              <a:t> </a:t>
            </a:r>
            <a:r>
              <a:rPr lang="en-GB" dirty="0" err="1" smtClean="0"/>
              <a:t>ed</a:t>
            </a:r>
            <a:r>
              <a:rPr lang="en-GB" dirty="0" smtClean="0"/>
              <a:t> </a:t>
            </a:r>
            <a:r>
              <a:rPr lang="en-GB" dirty="0" err="1" smtClean="0"/>
              <a:t>Oggetti</a:t>
            </a:r>
            <a:endParaRPr lang="en-GB" dirty="0" smtClean="0"/>
          </a:p>
          <a:p>
            <a:r>
              <a:rPr lang="en-GB" dirty="0" err="1" smtClean="0"/>
              <a:t>Pensare</a:t>
            </a:r>
            <a:r>
              <a:rPr lang="en-GB" dirty="0" smtClean="0"/>
              <a:t> </a:t>
            </a:r>
            <a:r>
              <a:rPr lang="en-GB" dirty="0" err="1" smtClean="0"/>
              <a:t>orientati</a:t>
            </a:r>
            <a:r>
              <a:rPr lang="en-GB" dirty="0" smtClean="0"/>
              <a:t> </a:t>
            </a:r>
            <a:r>
              <a:rPr lang="en-GB" dirty="0" err="1" smtClean="0"/>
              <a:t>agli</a:t>
            </a:r>
            <a:r>
              <a:rPr lang="en-GB" dirty="0" smtClean="0"/>
              <a:t> </a:t>
            </a:r>
            <a:r>
              <a:rPr lang="en-GB" dirty="0" err="1" smtClean="0"/>
              <a:t>oggetti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253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22230"/>
          </a:xfrm>
        </p:spPr>
        <p:txBody>
          <a:bodyPr/>
          <a:lstStyle/>
          <a:p>
            <a:r>
              <a:rPr lang="en-GB" dirty="0" smtClean="0"/>
              <a:t>La </a:t>
            </a:r>
            <a:r>
              <a:rPr lang="en-GB" dirty="0" err="1" smtClean="0"/>
              <a:t>Modularita</a:t>
            </a:r>
            <a:r>
              <a:rPr lang="en-GB" dirty="0" smtClean="0"/>
              <a:t>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984075"/>
            <a:ext cx="8535988" cy="4010325"/>
          </a:xfrm>
        </p:spPr>
        <p:txBody>
          <a:bodyPr/>
          <a:lstStyle/>
          <a:p>
            <a:r>
              <a:rPr lang="it-IT" dirty="0"/>
              <a:t>S</a:t>
            </a:r>
            <a:r>
              <a:rPr lang="it-IT" dirty="0" smtClean="0"/>
              <a:t>trutturare </a:t>
            </a:r>
            <a:r>
              <a:rPr lang="it-IT" dirty="0"/>
              <a:t>un’applicazione software in </a:t>
            </a:r>
            <a:r>
              <a:rPr lang="it-IT" b="1" dirty="0">
                <a:solidFill>
                  <a:schemeClr val="accent3"/>
                </a:solidFill>
              </a:rPr>
              <a:t>componenti</a:t>
            </a:r>
            <a:r>
              <a:rPr lang="it-IT" dirty="0"/>
              <a:t> il più possibile </a:t>
            </a:r>
            <a:r>
              <a:rPr lang="it-IT" b="1" dirty="0">
                <a:solidFill>
                  <a:srgbClr val="FF0000"/>
                </a:solidFill>
              </a:rPr>
              <a:t>indipendenti</a:t>
            </a:r>
            <a:r>
              <a:rPr lang="it-IT" dirty="0"/>
              <a:t> ma tra loro </a:t>
            </a:r>
            <a:r>
              <a:rPr lang="it-IT" b="1" dirty="0">
                <a:solidFill>
                  <a:srgbClr val="FF0000"/>
                </a:solidFill>
              </a:rPr>
              <a:t>cooperanti</a:t>
            </a:r>
            <a:r>
              <a:rPr lang="it-IT" dirty="0"/>
              <a:t> e facilmente </a:t>
            </a:r>
            <a:r>
              <a:rPr lang="it-IT" b="1" dirty="0">
                <a:solidFill>
                  <a:srgbClr val="FF0000"/>
                </a:solidFill>
              </a:rPr>
              <a:t>riutilizzabili</a:t>
            </a:r>
            <a:r>
              <a:rPr lang="it-IT" dirty="0"/>
              <a:t> in diversi </a:t>
            </a:r>
            <a:r>
              <a:rPr lang="it-IT" dirty="0" smtClean="0"/>
              <a:t>progetti.</a:t>
            </a:r>
          </a:p>
          <a:p>
            <a:r>
              <a:rPr lang="it-IT" dirty="0" smtClean="0"/>
              <a:t>I componenti sono componenti:</a:t>
            </a:r>
          </a:p>
          <a:p>
            <a:pPr marL="342900" indent="-342900">
              <a:buFontTx/>
              <a:buChar char="-"/>
            </a:pPr>
            <a:r>
              <a:rPr lang="it-IT" dirty="0" smtClean="0"/>
              <a:t>Solutions</a:t>
            </a:r>
          </a:p>
          <a:p>
            <a:pPr marL="342900" indent="-342900">
              <a:buFontTx/>
              <a:buChar char="-"/>
            </a:pPr>
            <a:r>
              <a:rPr lang="it-IT" dirty="0" smtClean="0"/>
              <a:t>Projects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r>
              <a:rPr lang="it-IT" dirty="0" smtClean="0"/>
              <a:t>Assemblies</a:t>
            </a:r>
          </a:p>
          <a:p>
            <a:pPr marL="342900" indent="-342900">
              <a:buFontTx/>
              <a:buChar char="-"/>
            </a:pPr>
            <a:r>
              <a:rPr lang="it-IT" dirty="0" smtClean="0"/>
              <a:t>Namespaces</a:t>
            </a:r>
          </a:p>
          <a:p>
            <a:pPr marL="342900" indent="-342900">
              <a:buFontTx/>
              <a:buChar char="-"/>
            </a:pPr>
            <a:r>
              <a:rPr lang="it-IT" dirty="0" smtClean="0"/>
              <a:t>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660585"/>
          </a:xfrm>
        </p:spPr>
        <p:txBody>
          <a:bodyPr/>
          <a:lstStyle/>
          <a:p>
            <a:r>
              <a:rPr lang="en-GB" dirty="0" smtClean="0"/>
              <a:t>OBIETTIVI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656936"/>
            <a:ext cx="8535988" cy="33374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riduzione complessità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riutilizzo </a:t>
            </a:r>
            <a:r>
              <a:rPr lang="it-IT" dirty="0"/>
              <a:t>del </a:t>
            </a:r>
            <a:r>
              <a:rPr lang="it-IT" dirty="0" smtClean="0"/>
              <a:t>codice (</a:t>
            </a:r>
            <a:r>
              <a:rPr lang="it-IT" dirty="0"/>
              <a:t>anche venderlo adaltri </a:t>
            </a:r>
            <a:r>
              <a:rPr lang="it-IT" dirty="0" smtClean="0"/>
              <a:t>programmatori)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si </a:t>
            </a:r>
            <a:r>
              <a:rPr lang="it-IT" dirty="0"/>
              <a:t>fanno meno errori</a:t>
            </a:r>
            <a:r>
              <a:rPr lang="it-IT" dirty="0" smtClean="0"/>
              <a:t>, è </a:t>
            </a:r>
            <a:r>
              <a:rPr lang="it-IT" dirty="0"/>
              <a:t>più facile </a:t>
            </a:r>
            <a:r>
              <a:rPr lang="it-IT" dirty="0" smtClean="0"/>
              <a:t>scoprirli, è </a:t>
            </a:r>
            <a:r>
              <a:rPr lang="it-IT" dirty="0"/>
              <a:t>più facile </a:t>
            </a:r>
            <a:r>
              <a:rPr lang="it-IT" dirty="0" smtClean="0"/>
              <a:t>correggerli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il </a:t>
            </a:r>
            <a:r>
              <a:rPr lang="it-IT" dirty="0"/>
              <a:t>codice è più </a:t>
            </a:r>
            <a:r>
              <a:rPr lang="it-IT" dirty="0" smtClean="0"/>
              <a:t>leggibile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il </a:t>
            </a:r>
            <a:r>
              <a:rPr lang="it-IT" dirty="0"/>
              <a:t>codice è più </a:t>
            </a:r>
            <a:r>
              <a:rPr lang="it-IT" dirty="0" smtClean="0"/>
              <a:t>manutenibile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facilita </a:t>
            </a:r>
            <a:r>
              <a:rPr lang="it-IT" dirty="0"/>
              <a:t>MOLTO il lavoro in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56736"/>
          </a:xfrm>
        </p:spPr>
        <p:txBody>
          <a:bodyPr/>
          <a:lstStyle/>
          <a:p>
            <a:r>
              <a:rPr lang="en-GB" dirty="0" err="1" smtClean="0"/>
              <a:t>Fulcro</a:t>
            </a:r>
            <a:r>
              <a:rPr lang="en-GB" dirty="0" smtClean="0"/>
              <a:t> </a:t>
            </a:r>
            <a:r>
              <a:rPr lang="en-GB" dirty="0" err="1" smtClean="0"/>
              <a:t>della</a:t>
            </a:r>
            <a:r>
              <a:rPr lang="en-GB" dirty="0" smtClean="0"/>
              <a:t> </a:t>
            </a:r>
            <a:r>
              <a:rPr lang="en-GB" dirty="0" err="1" smtClean="0"/>
              <a:t>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42536"/>
            <a:ext cx="8535988" cy="4080294"/>
          </a:xfrm>
        </p:spPr>
        <p:txBody>
          <a:bodyPr/>
          <a:lstStyle/>
          <a:p>
            <a:r>
              <a:rPr lang="it-IT" dirty="0"/>
              <a:t>E’ basato sul fatto che esistono una serie di </a:t>
            </a:r>
            <a:r>
              <a:rPr lang="it-IT" b="1" dirty="0">
                <a:solidFill>
                  <a:srgbClr val="FF0000"/>
                </a:solidFill>
              </a:rPr>
              <a:t>oggetti</a:t>
            </a:r>
            <a:r>
              <a:rPr lang="it-IT" dirty="0"/>
              <a:t> che </a:t>
            </a:r>
            <a:r>
              <a:rPr lang="it-IT" b="1" dirty="0">
                <a:solidFill>
                  <a:srgbClr val="FF0000"/>
                </a:solidFill>
              </a:rPr>
              <a:t>interagiscono</a:t>
            </a:r>
            <a:r>
              <a:rPr lang="it-IT" dirty="0"/>
              <a:t> vicendevolmente, scambiandosi messaggi </a:t>
            </a:r>
            <a:r>
              <a:rPr lang="it-IT" dirty="0" smtClean="0"/>
              <a:t>ma ognuno é </a:t>
            </a:r>
            <a:r>
              <a:rPr lang="it-IT" b="1" dirty="0" smtClean="0">
                <a:solidFill>
                  <a:srgbClr val="FF0000"/>
                </a:solidFill>
              </a:rPr>
              <a:t>responsabile</a:t>
            </a:r>
            <a:r>
              <a:rPr lang="it-IT" dirty="0" smtClean="0"/>
              <a:t> del prioprio stato e dei propri dati.</a:t>
            </a:r>
          </a:p>
          <a:p>
            <a:endParaRPr lang="it-IT" dirty="0"/>
          </a:p>
          <a:p>
            <a:r>
              <a:rPr lang="en-GB" dirty="0" err="1" smtClean="0"/>
              <a:t>Es</a:t>
            </a:r>
            <a:r>
              <a:rPr lang="en-GB" dirty="0" smtClean="0"/>
              <a:t>. Un Warrior </a:t>
            </a:r>
            <a:r>
              <a:rPr lang="en-GB" dirty="0" err="1" smtClean="0"/>
              <a:t>puó</a:t>
            </a:r>
            <a:r>
              <a:rPr lang="en-GB" dirty="0" smtClean="0"/>
              <a:t> </a:t>
            </a:r>
            <a:r>
              <a:rPr lang="en-GB" dirty="0" err="1" smtClean="0"/>
              <a:t>combatte</a:t>
            </a:r>
            <a:r>
              <a:rPr lang="en-GB" dirty="0" smtClean="0"/>
              <a:t> con un </a:t>
            </a:r>
            <a:r>
              <a:rPr lang="en-GB" dirty="0" err="1" smtClean="0"/>
              <a:t>altro</a:t>
            </a:r>
            <a:r>
              <a:rPr lang="en-GB" dirty="0" smtClean="0"/>
              <a:t> Warrior, ma </a:t>
            </a:r>
            <a:r>
              <a:rPr lang="en-GB" dirty="0" err="1" smtClean="0"/>
              <a:t>ognuno</a:t>
            </a:r>
            <a:r>
              <a:rPr lang="en-GB" dirty="0" smtClean="0"/>
              <a:t> </a:t>
            </a:r>
            <a:r>
              <a:rPr lang="en-GB" dirty="0" err="1" smtClean="0"/>
              <a:t>possiede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suoi</a:t>
            </a:r>
            <a:r>
              <a:rPr lang="en-GB" dirty="0" smtClean="0"/>
              <a:t> rank, </a:t>
            </a:r>
            <a:r>
              <a:rPr lang="en-GB" dirty="0" err="1" smtClean="0"/>
              <a:t>livello</a:t>
            </a:r>
            <a:r>
              <a:rPr lang="en-GB" dirty="0" smtClean="0"/>
              <a:t> </a:t>
            </a:r>
            <a:r>
              <a:rPr lang="en-GB" dirty="0" err="1" smtClean="0"/>
              <a:t>ed</a:t>
            </a:r>
            <a:r>
              <a:rPr lang="en-GB" dirty="0" smtClean="0"/>
              <a:t> </a:t>
            </a:r>
            <a:r>
              <a:rPr lang="en-GB" dirty="0" err="1" smtClean="0"/>
              <a:t>espeienza</a:t>
            </a:r>
            <a:r>
              <a:rPr lang="en-GB" dirty="0"/>
              <a:t> </a:t>
            </a:r>
            <a:r>
              <a:rPr lang="en-GB" dirty="0" err="1" smtClean="0"/>
              <a:t>ed</a:t>
            </a:r>
            <a:r>
              <a:rPr lang="en-GB" dirty="0" smtClean="0"/>
              <a:t> é </a:t>
            </a:r>
            <a:r>
              <a:rPr lang="en-GB" dirty="0" err="1" smtClean="0"/>
              <a:t>responsabile</a:t>
            </a:r>
            <a:r>
              <a:rPr lang="en-GB" dirty="0" smtClean="0"/>
              <a:t> </a:t>
            </a:r>
            <a:r>
              <a:rPr lang="en-GB" dirty="0" err="1" smtClean="0"/>
              <a:t>della</a:t>
            </a:r>
            <a:r>
              <a:rPr lang="en-GB" dirty="0" smtClean="0"/>
              <a:t> </a:t>
            </a:r>
            <a:r>
              <a:rPr lang="en-GB" dirty="0" err="1" smtClean="0"/>
              <a:t>loro</a:t>
            </a:r>
            <a:r>
              <a:rPr lang="en-GB" dirty="0" smtClean="0"/>
              <a:t> </a:t>
            </a:r>
            <a:r>
              <a:rPr lang="en-GB" dirty="0" err="1" smtClean="0"/>
              <a:t>evoluzione</a:t>
            </a:r>
            <a:r>
              <a:rPr lang="en-GB" dirty="0"/>
              <a:t> </a:t>
            </a:r>
            <a:r>
              <a:rPr lang="en-GB" dirty="0" err="1" smtClean="0"/>
              <a:t>nel</a:t>
            </a:r>
            <a:r>
              <a:rPr lang="en-GB" dirty="0" smtClean="0"/>
              <a:t> tempo.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27672"/>
          </a:xfrm>
        </p:spPr>
        <p:txBody>
          <a:bodyPr/>
          <a:lstStyle/>
          <a:p>
            <a:r>
              <a:rPr lang="en-GB" dirty="0" smtClean="0"/>
              <a:t>OOP come </a:t>
            </a:r>
            <a:r>
              <a:rPr lang="en-GB" dirty="0" err="1" smtClean="0"/>
              <a:t>filosofia</a:t>
            </a:r>
            <a:r>
              <a:rPr lang="en-GB" dirty="0" smtClean="0"/>
              <a:t> di </a:t>
            </a:r>
            <a:r>
              <a:rPr lang="en-GB" dirty="0" err="1" smtClean="0"/>
              <a:t>pensiero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225615"/>
            <a:ext cx="8535988" cy="3768785"/>
          </a:xfrm>
        </p:spPr>
        <p:txBody>
          <a:bodyPr/>
          <a:lstStyle/>
          <a:p>
            <a:r>
              <a:rPr lang="it-IT" dirty="0"/>
              <a:t>P</a:t>
            </a:r>
            <a:r>
              <a:rPr lang="it-IT" dirty="0" smtClean="0"/>
              <a:t>ensare </a:t>
            </a:r>
            <a:r>
              <a:rPr lang="it-IT" dirty="0"/>
              <a:t>e rappresentare problemi usando concetti del mondo </a:t>
            </a:r>
            <a:r>
              <a:rPr lang="it-IT" dirty="0" smtClean="0"/>
              <a:t>reale.</a:t>
            </a:r>
          </a:p>
          <a:p>
            <a:r>
              <a:rPr lang="it-IT" dirty="0" smtClean="0"/>
              <a:t>Si </a:t>
            </a:r>
            <a:r>
              <a:rPr lang="it-IT" dirty="0"/>
              <a:t>rappresentano </a:t>
            </a:r>
            <a:r>
              <a:rPr lang="it-IT" dirty="0">
                <a:solidFill>
                  <a:srgbClr val="FF0000"/>
                </a:solidFill>
              </a:rPr>
              <a:t>proprietà</a:t>
            </a:r>
            <a:r>
              <a:rPr lang="it-IT" dirty="0"/>
              <a:t> e </a:t>
            </a:r>
            <a:r>
              <a:rPr lang="it-IT" dirty="0">
                <a:solidFill>
                  <a:srgbClr val="FF0000"/>
                </a:solidFill>
              </a:rPr>
              <a:t>comportamenti</a:t>
            </a:r>
            <a:r>
              <a:rPr lang="it-IT" dirty="0"/>
              <a:t> in una unica </a:t>
            </a:r>
            <a:r>
              <a:rPr lang="it-IT" dirty="0" smtClean="0"/>
              <a:t>entità chiamata classe.</a:t>
            </a:r>
          </a:p>
          <a:p>
            <a:r>
              <a:rPr lang="it-IT" dirty="0" smtClean="0"/>
              <a:t>Classi ed relazioni tra classi possono </a:t>
            </a:r>
            <a:r>
              <a:rPr lang="it-IT" dirty="0"/>
              <a:t>essere </a:t>
            </a:r>
            <a:r>
              <a:rPr lang="it-IT" dirty="0" smtClean="0">
                <a:solidFill>
                  <a:srgbClr val="FF0000"/>
                </a:solidFill>
              </a:rPr>
              <a:t>rappresentate</a:t>
            </a:r>
            <a:r>
              <a:rPr lang="it-IT" dirty="0" smtClean="0"/>
              <a:t> attraverso diagrammi (e.g. UML) ed </a:t>
            </a:r>
            <a:r>
              <a:rPr lang="it-IT" dirty="0" smtClean="0">
                <a:solidFill>
                  <a:srgbClr val="FF0000"/>
                </a:solidFill>
              </a:rPr>
              <a:t>implementate</a:t>
            </a:r>
            <a:r>
              <a:rPr lang="it-IT" dirty="0" smtClean="0"/>
              <a:t> </a:t>
            </a:r>
            <a:r>
              <a:rPr lang="it-IT" dirty="0"/>
              <a:t>usando </a:t>
            </a:r>
            <a:r>
              <a:rPr lang="it-IT" dirty="0"/>
              <a:t>i</a:t>
            </a:r>
            <a:r>
              <a:rPr lang="it-IT" dirty="0" smtClean="0"/>
              <a:t> linguaggi </a:t>
            </a:r>
            <a:r>
              <a:rPr lang="it-IT" dirty="0"/>
              <a:t>di </a:t>
            </a:r>
            <a:r>
              <a:rPr lang="it-IT" dirty="0" smtClean="0"/>
              <a:t>programmazione.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89649"/>
          </a:xfrm>
        </p:spPr>
        <p:txBody>
          <a:bodyPr/>
          <a:lstStyle/>
          <a:p>
            <a:r>
              <a:rPr lang="en-GB" dirty="0" smtClean="0"/>
              <a:t>ESEMPI DI CLASSI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191110"/>
            <a:ext cx="8535988" cy="40879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PezzoScacchi </a:t>
            </a:r>
            <a:r>
              <a:rPr lang="it-IT" dirty="0"/>
              <a:t>(una Torre è un oggetto della </a:t>
            </a:r>
            <a:r>
              <a:rPr lang="it-IT" dirty="0" smtClean="0"/>
              <a:t>classe)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Attributi: Colore, </a:t>
            </a:r>
            <a:r>
              <a:rPr lang="it-IT" dirty="0"/>
              <a:t>Altezza, </a:t>
            </a:r>
            <a:r>
              <a:rPr lang="it-IT" dirty="0" smtClean="0"/>
              <a:t>Posizione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Metodi (Operazioni): Muove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Poligono </a:t>
            </a:r>
            <a:r>
              <a:rPr lang="it-IT" dirty="0"/>
              <a:t>(un Triangolo è un oggetto della classe</a:t>
            </a:r>
            <a:r>
              <a:rPr lang="it-IT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Attributi: Vertici</a:t>
            </a:r>
            <a:r>
              <a:rPr lang="it-IT" dirty="0"/>
              <a:t>, </a:t>
            </a:r>
            <a:r>
              <a:rPr lang="it-IT" dirty="0" smtClean="0"/>
              <a:t>ColoreBordi</a:t>
            </a:r>
            <a:r>
              <a:rPr lang="it-IT" dirty="0"/>
              <a:t>, </a:t>
            </a:r>
            <a:r>
              <a:rPr lang="it-IT" dirty="0" smtClean="0"/>
              <a:t>ColoreInterno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Metodi (Operazioni): Disegna</a:t>
            </a:r>
            <a:r>
              <a:rPr lang="it-IT" dirty="0"/>
              <a:t>, </a:t>
            </a:r>
            <a:r>
              <a:rPr lang="it-IT" dirty="0" smtClean="0"/>
              <a:t>Cancella, Muove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Bicicletta </a:t>
            </a:r>
            <a:r>
              <a:rPr lang="it-IT" dirty="0"/>
              <a:t>(la mia bicicletta è un oggetto della </a:t>
            </a:r>
            <a:r>
              <a:rPr lang="it-IT" dirty="0" smtClean="0"/>
              <a:t>classe)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Attributi: DiametroRuote</a:t>
            </a:r>
            <a:r>
              <a:rPr lang="it-IT" dirty="0"/>
              <a:t>, Altezza, </a:t>
            </a:r>
            <a:r>
              <a:rPr lang="it-IT" dirty="0" smtClean="0"/>
              <a:t>Materiale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Metodi (Operazioni): Muove</a:t>
            </a:r>
            <a:r>
              <a:rPr lang="it-IT" dirty="0"/>
              <a:t>, Ripara, Pulisci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2064"/>
          </a:xfrm>
        </p:spPr>
        <p:txBody>
          <a:bodyPr/>
          <a:lstStyle/>
          <a:p>
            <a:r>
              <a:rPr lang="en-GB" dirty="0" smtClean="0"/>
              <a:t>VANTAGGI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949571"/>
            <a:ext cx="8535988" cy="4044830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Protezione delle strutture </a:t>
            </a:r>
            <a:r>
              <a:rPr lang="it-IT" dirty="0" smtClean="0"/>
              <a:t>dati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Incapsulamento </a:t>
            </a:r>
            <a:r>
              <a:rPr lang="it-IT" dirty="0"/>
              <a:t>– information </a:t>
            </a:r>
            <a:r>
              <a:rPr lang="it-IT" dirty="0" smtClean="0"/>
              <a:t>hiding</a:t>
            </a:r>
          </a:p>
          <a:p>
            <a:r>
              <a:rPr lang="it-IT" dirty="0" smtClean="0"/>
              <a:t>Maggiore </a:t>
            </a:r>
            <a:r>
              <a:rPr lang="it-IT" dirty="0"/>
              <a:t>semplicità di progettazione </a:t>
            </a:r>
            <a:r>
              <a:rPr lang="it-IT" dirty="0" smtClean="0"/>
              <a:t>astratta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progettazione </a:t>
            </a:r>
            <a:r>
              <a:rPr lang="it-IT" dirty="0"/>
              <a:t>top-down e bottom-up, </a:t>
            </a:r>
            <a:endParaRPr lang="it-I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gerarchia </a:t>
            </a:r>
            <a:r>
              <a:rPr lang="it-IT" dirty="0"/>
              <a:t>di classicomposizione delle classi come mattoni </a:t>
            </a:r>
            <a:r>
              <a:rPr lang="it-IT" dirty="0" smtClean="0"/>
              <a:t>fondamentali</a:t>
            </a:r>
          </a:p>
          <a:p>
            <a:r>
              <a:rPr lang="it-IT" dirty="0" smtClean="0"/>
              <a:t>Migliore </a:t>
            </a:r>
            <a:r>
              <a:rPr lang="it-IT" dirty="0"/>
              <a:t>riutilizzazione del </a:t>
            </a:r>
            <a:r>
              <a:rPr lang="it-IT" dirty="0" smtClean="0"/>
              <a:t>codice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composizione</a:t>
            </a:r>
            <a:r>
              <a:rPr lang="it-IT" dirty="0"/>
              <a:t>, </a:t>
            </a:r>
            <a:endParaRPr lang="it-I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aggregazione</a:t>
            </a:r>
            <a:r>
              <a:rPr lang="it-IT" dirty="0"/>
              <a:t>, </a:t>
            </a:r>
            <a:endParaRPr lang="it-I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</a:t>
            </a:r>
            <a:r>
              <a:rPr lang="it-IT" dirty="0" smtClean="0"/>
              <a:t>erivazione</a:t>
            </a:r>
          </a:p>
          <a:p>
            <a:r>
              <a:rPr lang="it-IT" dirty="0" smtClean="0"/>
              <a:t>Migliore </a:t>
            </a:r>
            <a:r>
              <a:rPr lang="it-IT" dirty="0"/>
              <a:t>manutenzione del </a:t>
            </a:r>
            <a:r>
              <a:rPr lang="it-IT" dirty="0" smtClean="0"/>
              <a:t>codicele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modifiche </a:t>
            </a:r>
            <a:r>
              <a:rPr lang="it-IT" dirty="0"/>
              <a:t>sono realizzate mediante aggiunta di classi e </a:t>
            </a:r>
            <a:r>
              <a:rPr lang="it-IT" dirty="0" smtClean="0"/>
              <a:t>metodi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– </a:t>
            </a:r>
            <a:r>
              <a:rPr lang="it-IT" dirty="0"/>
              <a:t>non è necessario riprendere e modificare l’intero </a:t>
            </a:r>
            <a:r>
              <a:rPr lang="it-IT" dirty="0" smtClean="0"/>
              <a:t>codice</a:t>
            </a:r>
          </a:p>
          <a:p>
            <a:r>
              <a:rPr lang="it-IT" dirty="0" smtClean="0"/>
              <a:t>Migiore </a:t>
            </a:r>
            <a:r>
              <a:rPr lang="it-IT" dirty="0"/>
              <a:t>documentazione del </a:t>
            </a:r>
            <a:r>
              <a:rPr lang="it-IT" dirty="0" smtClean="0"/>
              <a:t>codice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Strumenti </a:t>
            </a:r>
            <a:r>
              <a:rPr lang="it-IT" dirty="0"/>
              <a:t>grafici del tipo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34374"/>
          </a:xfrm>
        </p:spPr>
        <p:txBody>
          <a:bodyPr/>
          <a:lstStyle/>
          <a:p>
            <a:r>
              <a:rPr lang="en-GB" dirty="0" smtClean="0"/>
              <a:t>MOTIVAZIONE DELLA SCELTA DELLA 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682815"/>
            <a:ext cx="8535988" cy="33115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Migliorare </a:t>
            </a:r>
            <a:r>
              <a:rPr lang="it-IT" dirty="0"/>
              <a:t>la qualità del </a:t>
            </a:r>
            <a:r>
              <a:rPr lang="it-IT" dirty="0" smtClean="0"/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I </a:t>
            </a:r>
            <a:r>
              <a:rPr lang="it-IT" dirty="0"/>
              <a:t>programmi di grandi dimensioni vengono scomposti in </a:t>
            </a:r>
            <a:r>
              <a:rPr lang="it-IT" dirty="0" smtClean="0"/>
              <a:t>componenti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Ne </a:t>
            </a:r>
            <a:r>
              <a:rPr lang="it-IT" dirty="0"/>
              <a:t>trae beneficio la fase di </a:t>
            </a:r>
            <a:r>
              <a:rPr lang="it-IT" dirty="0" smtClean="0"/>
              <a:t>manutenzione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Riutilizzo </a:t>
            </a:r>
            <a:r>
              <a:rPr lang="it-IT" dirty="0"/>
              <a:t>del codice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373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Slice</vt:lpstr>
      <vt:lpstr>PROGRAMMAZIONE ORIENTATA AGLI OGGETTI</vt:lpstr>
      <vt:lpstr>La Modularita´</vt:lpstr>
      <vt:lpstr>OBIETTIVI</vt:lpstr>
      <vt:lpstr>Fulcro della oop</vt:lpstr>
      <vt:lpstr>OOP come filosofia di pensiero</vt:lpstr>
      <vt:lpstr>ESEMPI DI CLASSI</vt:lpstr>
      <vt:lpstr>VANTAGGI</vt:lpstr>
      <vt:lpstr>MOTIVAZIONE DELLA SCELTA DELLA OOP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Ferrero</dc:creator>
  <cp:lastModifiedBy>Marco Ferrero</cp:lastModifiedBy>
  <cp:revision>40</cp:revision>
  <dcterms:created xsi:type="dcterms:W3CDTF">2022-06-07T14:35:44Z</dcterms:created>
  <dcterms:modified xsi:type="dcterms:W3CDTF">2022-06-07T16:35:09Z</dcterms:modified>
</cp:coreProperties>
</file>