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ygiSJJFvCKJBiuYsmPPE89KVj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497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115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387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413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32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40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28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40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49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16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79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246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22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3" name="Google Shape;23;p14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4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4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4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4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2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27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7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3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3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3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3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3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GB"/>
              <a:t>UNIFIED MODELLING LANGUAGE</a:t>
            </a:r>
            <a:endParaRPr/>
          </a:p>
        </p:txBody>
      </p:sp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684212" y="4330460"/>
            <a:ext cx="6400800" cy="106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/>
              <a:t>Un’immagine vale piú di 1000 parole (persino piú dei commenti del codice).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684214" y="685800"/>
            <a:ext cx="5630618" cy="77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DELLE CLASSI</a:t>
            </a:r>
            <a:endParaRPr/>
          </a:p>
        </p:txBody>
      </p:sp>
      <p:sp>
        <p:nvSpPr>
          <p:cNvPr id="197" name="Google Shape;197;p10"/>
          <p:cNvSpPr txBox="1">
            <a:spLocks noGrp="1"/>
          </p:cNvSpPr>
          <p:nvPr>
            <p:ph type="body" idx="1"/>
          </p:nvPr>
        </p:nvSpPr>
        <p:spPr>
          <a:xfrm>
            <a:off x="684212" y="1930401"/>
            <a:ext cx="8535988" cy="4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/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7388" y="1970692"/>
            <a:ext cx="5029636" cy="402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75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DI DISTRIBUZIONE</a:t>
            </a:r>
            <a:endParaRPr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"/>
          </p:nvPr>
        </p:nvSpPr>
        <p:spPr>
          <a:xfrm>
            <a:off x="684212" y="2469662"/>
            <a:ext cx="8535988" cy="352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9076" y="1906883"/>
            <a:ext cx="4072293" cy="408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684213" y="685801"/>
            <a:ext cx="6210363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 dirty="0"/>
              <a:t>DIAGRAMMA DEGLI OGGETTI</a:t>
            </a:r>
            <a:endParaRPr dirty="0"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1"/>
          </p:nvPr>
        </p:nvSpPr>
        <p:spPr>
          <a:xfrm>
            <a:off x="684212" y="1828800"/>
            <a:ext cx="8331772" cy="445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3" y="1936820"/>
            <a:ext cx="7254869" cy="4237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2868884" cy="1186543"/>
          </a:xfrm>
        </p:spPr>
        <p:txBody>
          <a:bodyPr/>
          <a:lstStyle/>
          <a:p>
            <a:r>
              <a:rPr lang="de-DE" dirty="0" smtClean="0"/>
              <a:t>DIAGRAMMA CASI D‘USO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27268" y="862149"/>
            <a:ext cx="7821604" cy="5460274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18" y="1008882"/>
            <a:ext cx="7620660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211131" cy="1655064"/>
          </a:xfrm>
        </p:spPr>
        <p:txBody>
          <a:bodyPr/>
          <a:lstStyle/>
          <a:p>
            <a:r>
              <a:rPr lang="en-GB" dirty="0" smtClean="0"/>
              <a:t>DIAGRAMMA DELLE ATTIVITA`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968" y="182880"/>
            <a:ext cx="4904232" cy="65196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95" y="348728"/>
            <a:ext cx="3665538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2959319" cy="2338754"/>
          </a:xfrm>
        </p:spPr>
        <p:txBody>
          <a:bodyPr/>
          <a:lstStyle/>
          <a:p>
            <a:r>
              <a:rPr lang="en-GB" dirty="0" smtClean="0"/>
              <a:t>DIAGRAMMA DI SEQUENZA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3533" y="316522"/>
            <a:ext cx="6027077" cy="61827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26" y="447270"/>
            <a:ext cx="5639289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87552"/>
            <a:ext cx="5616003" cy="6949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DIAGRAMMA DEGLI STATI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194560"/>
            <a:ext cx="8535988" cy="38953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82" y="2697349"/>
            <a:ext cx="5624047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6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DOVE SI POSIZIONA L’UML?</a:t>
            </a:r>
            <a:endParaRPr/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4103076" y="1984075"/>
            <a:ext cx="5117123" cy="314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Solitamente l’UML si colloca nelle fasi 2 e 3 della metodologia iterativa di un rilascio software.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/>
              <a:t>Si pone l’obiettivo di fornire strumenti ai progettisti per descrivere le fasi 2 e 3 in modo </a:t>
            </a:r>
            <a:r>
              <a:rPr lang="en-GB" b="1">
                <a:solidFill>
                  <a:srgbClr val="FF0000"/>
                </a:solidFill>
              </a:rPr>
              <a:t>formale</a:t>
            </a:r>
            <a:r>
              <a:rPr lang="en-GB"/>
              <a:t>, </a:t>
            </a:r>
            <a:r>
              <a:rPr lang="en-GB" b="1">
                <a:solidFill>
                  <a:srgbClr val="FF0000"/>
                </a:solidFill>
              </a:rPr>
              <a:t>chiaro</a:t>
            </a:r>
            <a:r>
              <a:rPr lang="en-GB"/>
              <a:t> e </a:t>
            </a:r>
            <a:r>
              <a:rPr lang="en-GB" b="1">
                <a:solidFill>
                  <a:srgbClr val="FF0000"/>
                </a:solidFill>
              </a:rPr>
              <a:t>unificato</a:t>
            </a:r>
            <a:r>
              <a:rPr lang="en-GB"/>
              <a:t>.</a:t>
            </a:r>
            <a:endParaRPr/>
          </a:p>
        </p:txBody>
      </p:sp>
      <p:pic>
        <p:nvPicPr>
          <p:cNvPr id="147" name="Google Shape;14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707" y="1984075"/>
            <a:ext cx="2954825" cy="29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102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LA PROGETTAZIONE FORMALE</a:t>
            </a:r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body" idx="1"/>
          </p:nvPr>
        </p:nvSpPr>
        <p:spPr>
          <a:xfrm>
            <a:off x="684212" y="1984075"/>
            <a:ext cx="8535988" cy="314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UML é un linguaggio </a:t>
            </a:r>
            <a:r>
              <a:rPr lang="en-GB" b="1">
                <a:solidFill>
                  <a:srgbClr val="FF0000"/>
                </a:solidFill>
              </a:rPr>
              <a:t>visivo</a:t>
            </a:r>
            <a:r>
              <a:rPr lang="en-GB"/>
              <a:t> e </a:t>
            </a:r>
            <a:r>
              <a:rPr lang="en-GB" b="1">
                <a:solidFill>
                  <a:srgbClr val="FF0000"/>
                </a:solidFill>
              </a:rPr>
              <a:t>comune</a:t>
            </a:r>
            <a:r>
              <a:rPr lang="en-GB"/>
              <a:t> adibito alla progettazione di sistemi software e NON. Mediante i diagrammi UML é possibile descrivere la </a:t>
            </a:r>
            <a:r>
              <a:rPr lang="en-GB" b="1">
                <a:solidFill>
                  <a:srgbClr val="92D050"/>
                </a:solidFill>
              </a:rPr>
              <a:t>struttura</a:t>
            </a:r>
            <a:r>
              <a:rPr lang="en-GB"/>
              <a:t> ed il </a:t>
            </a:r>
            <a:r>
              <a:rPr lang="en-GB" b="1">
                <a:solidFill>
                  <a:srgbClr val="92D050"/>
                </a:solidFill>
              </a:rPr>
              <a:t>funzionamento</a:t>
            </a:r>
            <a:r>
              <a:rPr lang="en-GB"/>
              <a:t> dei sistemi ingegneristici in generale.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/>
              <a:t>In UML il riferimento alla programmazione orientata agli oggetti é evidente, ma fornisce diagrammi per descrivere anche altri tipi di programmazione, come procedurale e funzionale.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684213" y="685801"/>
            <a:ext cx="9772772" cy="101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OBIETTIVI DEL UML</a:t>
            </a: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body" idx="1"/>
          </p:nvPr>
        </p:nvSpPr>
        <p:spPr>
          <a:xfrm>
            <a:off x="684212" y="2656936"/>
            <a:ext cx="8535988" cy="333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rappresentare visivamente modelli strutturali e comportamentali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essere un linguaggio indipendente dai linguaggi di programmazione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essere sufficientemente lontano ed al di sopra di ogni concetto di natura implementativa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introdurre un metodo standard globalmente adottato per la progettazione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agevolare la scrittura della documentazione dei progetti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105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I DIAGRAMMI UML</a:t>
            </a:r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684212" y="1742536"/>
            <a:ext cx="8535988" cy="408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Il design di un sistema complesso dichiede di definire e descrivere le relazioni tra le entitá che compongono il sistema (diagrammi di struttura </a:t>
            </a:r>
            <a:r>
              <a:rPr lang="en-GB" b="1">
                <a:solidFill>
                  <a:srgbClr val="FF0000"/>
                </a:solidFill>
              </a:rPr>
              <a:t>statici</a:t>
            </a:r>
            <a:r>
              <a:rPr lang="en-GB"/>
              <a:t>)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/>
              <a:t>Ma anche i suo comportamenti e le sue evoluzioni durante il ciclo di vita (diagrammi comportamentali </a:t>
            </a:r>
            <a:r>
              <a:rPr lang="en-GB" b="1">
                <a:solidFill>
                  <a:srgbClr val="FF0000"/>
                </a:solidFill>
              </a:rPr>
              <a:t>dinamici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9089951" cy="64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PANORAMICA DIAGRAMMI UML</a:t>
            </a:r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1"/>
          </p:nvPr>
        </p:nvSpPr>
        <p:spPr>
          <a:xfrm>
            <a:off x="1518240" y="10674450"/>
            <a:ext cx="2759746" cy="90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72" name="Google Shape;172;p6" descr="Hierarchy of UML 2.2 Diagrams, shown as a class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603" y="1674913"/>
            <a:ext cx="8784561" cy="489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9874372" cy="92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I DIAGRAMMI STRUTTURALI STATICI</a:t>
            </a:r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body" idx="1"/>
          </p:nvPr>
        </p:nvSpPr>
        <p:spPr>
          <a:xfrm>
            <a:off x="684212" y="2225615"/>
            <a:ext cx="8535988" cy="376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dei componenti</a:t>
            </a:r>
            <a:r>
              <a:rPr lang="en-GB"/>
              <a:t>: impiegato nei sistemi complessi per visualizzare le relazioni e le dipendenze tra i diversi componenti che formano il sistema. La struttura dei componenti viene successivamente dettagliata con altri diagrammi.</a:t>
            </a:r>
            <a:endParaRPr/>
          </a:p>
          <a:p>
            <a:pPr marL="342900" lvl="0" indent="-342900" algn="just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delle classi</a:t>
            </a:r>
            <a:r>
              <a:rPr lang="en-GB"/>
              <a:t>: il diagramma UML piú diffuso per suddividere i componenti in mattoncini base chiamati classi, le quali interagiscono tra loro per formare i componenti. </a:t>
            </a:r>
            <a:endParaRPr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di distribuzione</a:t>
            </a:r>
            <a:r>
              <a:rPr lang="en-GB"/>
              <a:t>: visualizza l’hardware utilizzato per la realizzazione del sistema e i collegamenti tra I diversi pezzi di hardware. </a:t>
            </a:r>
            <a:endParaRPr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degli oggetti</a:t>
            </a:r>
            <a:r>
              <a:rPr lang="en-GB"/>
              <a:t>: illustra come appare un sistema in un dato momento del suo ciclo di vita. </a:t>
            </a:r>
            <a:endParaRPr>
              <a:solidFill>
                <a:srgbClr val="FF0000"/>
              </a:solidFill>
            </a:endParaRPr>
          </a:p>
          <a:p>
            <a:pPr marL="342900" lvl="0" indent="-248920" algn="l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128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 dirty="0"/>
              <a:t>I DIAGRAMMI COMPORTAMENTALI DINAMICI</a:t>
            </a:r>
            <a:endParaRPr dirty="0"/>
          </a:p>
        </p:txBody>
      </p:sp>
      <p:sp>
        <p:nvSpPr>
          <p:cNvPr id="184" name="Google Shape;184;p8"/>
          <p:cNvSpPr txBox="1">
            <a:spLocks noGrp="1"/>
          </p:cNvSpPr>
          <p:nvPr>
            <p:ph type="body" idx="1"/>
          </p:nvPr>
        </p:nvSpPr>
        <p:spPr>
          <a:xfrm>
            <a:off x="684213" y="2191110"/>
            <a:ext cx="8535988" cy="408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Diagramma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dei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casi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d’uso</a:t>
            </a:r>
            <a:r>
              <a:rPr lang="en-GB" dirty="0"/>
              <a:t>: </a:t>
            </a:r>
            <a:r>
              <a:rPr lang="en-GB" dirty="0" err="1"/>
              <a:t>rappresenta</a:t>
            </a:r>
            <a:r>
              <a:rPr lang="en-GB" dirty="0"/>
              <a:t> </a:t>
            </a:r>
            <a:r>
              <a:rPr lang="en-GB" dirty="0" smtClean="0"/>
              <a:t>le </a:t>
            </a:r>
            <a:r>
              <a:rPr lang="en-GB" dirty="0" err="1" smtClean="0"/>
              <a:t>funzionalitá</a:t>
            </a:r>
            <a:r>
              <a:rPr lang="en-GB" dirty="0" smtClean="0"/>
              <a:t> </a:t>
            </a:r>
            <a:r>
              <a:rPr lang="en-GB" dirty="0"/>
              <a:t>del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ed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modo</a:t>
            </a:r>
            <a:r>
              <a:rPr lang="en-GB" dirty="0"/>
              <a:t> in cui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controllori</a:t>
            </a:r>
            <a:r>
              <a:rPr lang="en-GB" dirty="0"/>
              <a:t> </a:t>
            </a:r>
            <a:r>
              <a:rPr lang="en-GB" dirty="0" err="1"/>
              <a:t>interni</a:t>
            </a:r>
            <a:r>
              <a:rPr lang="en-GB" dirty="0"/>
              <a:t> </a:t>
            </a:r>
            <a:r>
              <a:rPr lang="en-GB" dirty="0" err="1"/>
              <a:t>ed</a:t>
            </a:r>
            <a:r>
              <a:rPr lang="en-GB" dirty="0"/>
              <a:t> </a:t>
            </a:r>
            <a:r>
              <a:rPr lang="en-GB" dirty="0" err="1"/>
              <a:t>esterni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relazionano</a:t>
            </a:r>
            <a:r>
              <a:rPr lang="en-GB" dirty="0"/>
              <a:t> con </a:t>
            </a:r>
            <a:r>
              <a:rPr lang="en-GB" dirty="0" err="1" smtClean="0"/>
              <a:t>esse</a:t>
            </a:r>
            <a:r>
              <a:rPr lang="en-GB" dirty="0" smtClean="0"/>
              <a:t>.</a:t>
            </a:r>
            <a:endParaRPr dirty="0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Diagramma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delle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attivitá</a:t>
            </a:r>
            <a:r>
              <a:rPr lang="en-GB" dirty="0"/>
              <a:t>: </a:t>
            </a:r>
            <a:r>
              <a:rPr lang="en-GB" dirty="0" err="1"/>
              <a:t>rappresenta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flussi</a:t>
            </a:r>
            <a:r>
              <a:rPr lang="en-GB" dirty="0"/>
              <a:t> di </a:t>
            </a:r>
            <a:r>
              <a:rPr lang="en-GB" dirty="0" err="1"/>
              <a:t>lavoro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entitá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. </a:t>
            </a:r>
            <a:endParaRPr dirty="0"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Diagramma</a:t>
            </a:r>
            <a:r>
              <a:rPr lang="en-GB" dirty="0">
                <a:solidFill>
                  <a:srgbClr val="FF0000"/>
                </a:solidFill>
              </a:rPr>
              <a:t> di </a:t>
            </a:r>
            <a:r>
              <a:rPr lang="en-GB" dirty="0" err="1">
                <a:solidFill>
                  <a:srgbClr val="FF0000"/>
                </a:solidFill>
              </a:rPr>
              <a:t>sequenza</a:t>
            </a:r>
            <a:r>
              <a:rPr lang="en-GB" dirty="0"/>
              <a:t>: </a:t>
            </a:r>
            <a:r>
              <a:rPr lang="en-GB" dirty="0" err="1"/>
              <a:t>rappresenta</a:t>
            </a:r>
            <a:r>
              <a:rPr lang="en-GB" dirty="0"/>
              <a:t> le </a:t>
            </a:r>
            <a:r>
              <a:rPr lang="en-GB" dirty="0" err="1"/>
              <a:t>interazioni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le </a:t>
            </a:r>
            <a:r>
              <a:rPr lang="en-GB" dirty="0" err="1"/>
              <a:t>entitá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 in un </a:t>
            </a:r>
            <a:r>
              <a:rPr lang="en-GB" dirty="0" err="1"/>
              <a:t>particolare</a:t>
            </a:r>
            <a:r>
              <a:rPr lang="en-GB" dirty="0"/>
              <a:t> scenario. </a:t>
            </a:r>
            <a:endParaRPr dirty="0"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Diagramma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degli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stati</a:t>
            </a:r>
            <a:r>
              <a:rPr lang="en-GB" dirty="0"/>
              <a:t>: </a:t>
            </a:r>
            <a:r>
              <a:rPr lang="en-GB" dirty="0" err="1"/>
              <a:t>rappresenta</a:t>
            </a:r>
            <a:r>
              <a:rPr lang="en-GB" dirty="0"/>
              <a:t>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eventi</a:t>
            </a:r>
            <a:r>
              <a:rPr lang="en-GB" dirty="0"/>
              <a:t> e le </a:t>
            </a:r>
            <a:r>
              <a:rPr lang="en-GB" dirty="0" err="1"/>
              <a:t>condizioni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portano</a:t>
            </a:r>
            <a:r>
              <a:rPr lang="en-GB" dirty="0"/>
              <a:t> le </a:t>
            </a:r>
            <a:r>
              <a:rPr lang="en-GB" dirty="0" err="1"/>
              <a:t>entitá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 ad </a:t>
            </a:r>
            <a:r>
              <a:rPr lang="en-GB" dirty="0" err="1"/>
              <a:t>evolvere</a:t>
            </a:r>
            <a:r>
              <a:rPr lang="en-GB" dirty="0"/>
              <a:t> da </a:t>
            </a:r>
            <a:r>
              <a:rPr lang="en-GB" dirty="0" err="1"/>
              <a:t>uno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ad un </a:t>
            </a:r>
            <a:r>
              <a:rPr lang="en-GB" dirty="0" err="1"/>
              <a:t>altro</a:t>
            </a:r>
            <a:r>
              <a:rPr lang="en-GB" dirty="0"/>
              <a:t>.</a:t>
            </a:r>
            <a:endParaRPr dirty="0">
              <a:solidFill>
                <a:srgbClr val="FF0000"/>
              </a:solidFill>
            </a:endParaRPr>
          </a:p>
          <a:p>
            <a:pPr marL="800100" lvl="1" indent="-251459" algn="l" rtl="0">
              <a:spcBef>
                <a:spcPts val="960"/>
              </a:spcBef>
              <a:spcAft>
                <a:spcPts val="0"/>
              </a:spcAft>
              <a:buSzPts val="144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77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DEI COMPONENTI</a:t>
            </a: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body" idx="1"/>
          </p:nvPr>
        </p:nvSpPr>
        <p:spPr>
          <a:xfrm>
            <a:off x="684212" y="1949571"/>
            <a:ext cx="8535988" cy="404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3839" y="2466826"/>
            <a:ext cx="4353533" cy="301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Widescreen</PresentationFormat>
  <Paragraphs>37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Noto Sans Symbols</vt:lpstr>
      <vt:lpstr>Slice</vt:lpstr>
      <vt:lpstr>UNIFIED MODELLING LANGUAGE</vt:lpstr>
      <vt:lpstr>DOVE SI POSIZIONA L’UML?</vt:lpstr>
      <vt:lpstr>LA PROGETTAZIONE FORMALE</vt:lpstr>
      <vt:lpstr>OBIETTIVI DEL UML</vt:lpstr>
      <vt:lpstr>I DIAGRAMMI UML</vt:lpstr>
      <vt:lpstr>PANORAMICA DIAGRAMMI UML</vt:lpstr>
      <vt:lpstr>I DIAGRAMMI STRUTTURALI STATICI</vt:lpstr>
      <vt:lpstr>I DIAGRAMMI COMPORTAMENTALI DINAMICI</vt:lpstr>
      <vt:lpstr>DIAGRAMMA DEI COMPONENTI</vt:lpstr>
      <vt:lpstr>DIAGRAMMA DELLE CLASSI</vt:lpstr>
      <vt:lpstr>DIAGRAMMA DI DISTRIBUZIONE</vt:lpstr>
      <vt:lpstr>DIAGRAMMA DEGLI OGGETTI</vt:lpstr>
      <vt:lpstr>DIAGRAMMA CASI D‘USO</vt:lpstr>
      <vt:lpstr>DIAGRAMMA DELLE ATTIVITA`</vt:lpstr>
      <vt:lpstr>DIAGRAMMA DI SEQUENZA</vt:lpstr>
      <vt:lpstr> DIAGRAMMA DEGLI STATI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MODELLING LANGUAGE</dc:title>
  <dc:creator>Marco Ferrero</dc:creator>
  <cp:lastModifiedBy>Marco Ferrero</cp:lastModifiedBy>
  <cp:revision>15</cp:revision>
  <dcterms:created xsi:type="dcterms:W3CDTF">2022-06-07T14:35:44Z</dcterms:created>
  <dcterms:modified xsi:type="dcterms:W3CDTF">2022-07-06T21:27:51Z</dcterms:modified>
</cp:coreProperties>
</file>