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A"/>
    <a:srgbClr val="FF8F1C"/>
    <a:srgbClr val="009CDE"/>
    <a:srgbClr val="BA0088"/>
    <a:srgbClr val="003087"/>
    <a:srgbClr val="77E0C1"/>
    <a:srgbClr val="B0008E"/>
    <a:srgbClr val="1E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5" autoAdjust="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1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39725" y="1635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65613" y="163513"/>
            <a:ext cx="249237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F54FF8B-3E9C-F344-87A1-655A8620D60E}" type="datetimeFigureOut">
              <a:rPr lang="en-US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0950" y="856773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39A0F6-4FB5-CE45-A5C5-E680962D0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88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737600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1204913" y="8737600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39864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30200" y="16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0313" y="16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FB8D5A9-526C-9E4E-B9D3-5874EE885815}" type="datetimeFigureOut">
              <a:rPr lang="en-US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83013" y="84836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F86365C-3FD9-7A44-B64C-7EC6A38950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0839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737600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/>
        </p:nvSpPr>
        <p:spPr bwMode="auto">
          <a:xfrm>
            <a:off x="1204913" y="8737600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2014 PayPal Inc. All rights reserved. Confidential and proprietary.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PayPal Forward Light"/>
              <a:ea typeface="+mn-ea"/>
              <a:cs typeface="PayPal Forw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696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rgbClr val="7F7F7F"/>
        </a:solidFill>
        <a:latin typeface="PayPal Forward" panose="020B0503020204020204" pitchFamily="34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rgbClr val="7F7F7F"/>
        </a:solidFill>
        <a:latin typeface="PayPal Forward" panose="020B0503020204020204" pitchFamily="34" charset="0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rgbClr val="7F7F7F"/>
        </a:solidFill>
        <a:latin typeface="PayPal Forward" panose="020B0503020204020204" pitchFamily="34" charset="0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rgbClr val="7F7F7F"/>
        </a:solidFill>
        <a:latin typeface="PayPal Forward" panose="020B0503020204020204" pitchFamily="34" charset="0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rgbClr val="7F7F7F"/>
        </a:solidFill>
        <a:latin typeface="PayPal Forward" panose="020B050302020402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white sh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/>
          <a:stretch>
            <a:fillRect/>
          </a:stretch>
        </p:blipFill>
        <p:spPr bwMode="auto">
          <a:xfrm flipH="1" flipV="1">
            <a:off x="7104063" y="0"/>
            <a:ext cx="20399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_v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636963"/>
            <a:ext cx="128111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449263" y="4851400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1143000"/>
          </a:xfrm>
          <a:prstGeom prst="rect">
            <a:avLst/>
          </a:prstGeom>
        </p:spPr>
        <p:txBody>
          <a:bodyPr vert="horz" lIns="0"/>
          <a:lstStyle>
            <a:lvl1pPr algn="l">
              <a:lnSpc>
                <a:spcPct val="90000"/>
              </a:lnSpc>
              <a:defRPr lang="en-US" sz="3600" b="1" i="1" baseline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2495550"/>
            <a:ext cx="5959475" cy="468312"/>
          </a:xfrm>
          <a:prstGeom prst="rect">
            <a:avLst/>
          </a:prstGeom>
        </p:spPr>
        <p:txBody>
          <a:bodyPr lIns="0" rIns="0"/>
          <a:lstStyle>
            <a:lvl1pPr>
              <a:defRPr sz="20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4650" y="2887662"/>
            <a:ext cx="5959475" cy="320624"/>
          </a:xfrm>
          <a:prstGeom prst="rect">
            <a:avLst/>
          </a:prstGeom>
        </p:spPr>
        <p:txBody>
          <a:bodyPr lIns="0" rIns="0"/>
          <a:lstStyle>
            <a:lvl1pPr>
              <a:defRPr sz="12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0A59C5F2-AE36-EF4B-998B-B2790E007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8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l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chemeClr val="bg1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0AE2472B-08E7-1B4D-8805-294C723E90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45427D87-AAFB-D44F-A447-70932BA5B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5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207332"/>
            <a:ext cx="3581400" cy="3337560"/>
          </a:xfrm>
        </p:spPr>
        <p:txBody>
          <a:bodyPr/>
          <a:lstStyle>
            <a:lvl1pPr>
              <a:lnSpc>
                <a:spcPct val="110000"/>
              </a:lnSpc>
              <a:defRPr baseline="0"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28A68609-CC22-7840-A943-CE436CB945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1BD59F72-A41F-8C40-97C3-CAEBC5C58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6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0" y="1220693"/>
            <a:ext cx="8229600" cy="33375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EA4EA880-F5D4-5046-AB3D-9958CB78A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4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C6D52B53-1C8E-574A-BFB0-0EE18CB71A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2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43401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43400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343400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343400" y="3181350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360653EC-A169-374D-8E26-19BF98DCD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173038" marR="0" indent="-173038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/>
          <a:lstStyle>
            <a:lvl1pPr marL="173038" marR="0" indent="-173038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0E20CE12-5537-BD42-9723-735FA0ACC8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2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 bwMode="white">
          <a:xfrm>
            <a:off x="304800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4800" y="1860551"/>
            <a:ext cx="2629717" cy="21589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1800"/>
              </a:spcBef>
              <a:defRPr sz="10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055032" y="1861947"/>
            <a:ext cx="262971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0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55144" y="2051232"/>
            <a:ext cx="2629717" cy="812427"/>
          </a:xfrm>
          <a:prstGeom prst="rect">
            <a:avLst/>
          </a:prstGeom>
        </p:spPr>
        <p:txBody>
          <a:bodyPr/>
          <a:lstStyle>
            <a:lvl1pPr marL="283464" marR="0" indent="-283464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/>
              <a:buChar char="•"/>
              <a:tabLst/>
              <a:defRPr lang="en-US" sz="10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55032" y="3017838"/>
            <a:ext cx="262971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0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5144" y="3207123"/>
            <a:ext cx="2629717" cy="812427"/>
          </a:xfrm>
          <a:prstGeom prst="rect">
            <a:avLst/>
          </a:prstGeom>
        </p:spPr>
        <p:txBody>
          <a:bodyPr/>
          <a:lstStyle>
            <a:lvl1pPr marL="283464" marR="0" indent="-283464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Char char="•"/>
              <a:tabLst/>
              <a:defRPr lang="en-US" sz="10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 bwMode="white">
          <a:xfrm>
            <a:off x="5803256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 bwMode="white">
          <a:xfrm>
            <a:off x="3055144" y="1211263"/>
            <a:ext cx="2629717" cy="420688"/>
          </a:xfrm>
          <a:prstGeom prst="parallelogram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36209ACB-2716-8A45-898C-4F2F5D3605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white sh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/>
          <a:stretch>
            <a:fillRect/>
          </a:stretch>
        </p:blipFill>
        <p:spPr bwMode="auto">
          <a:xfrm flipH="1" flipV="1">
            <a:off x="7104063" y="0"/>
            <a:ext cx="20399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p_v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636963"/>
            <a:ext cx="128111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"/>
          <p:cNvSpPr>
            <a:spLocks/>
          </p:cNvSpPr>
          <p:nvPr/>
        </p:nvSpPr>
        <p:spPr bwMode="auto">
          <a:xfrm>
            <a:off x="449263" y="4851400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1143000"/>
          </a:xfrm>
          <a:prstGeom prst="rect">
            <a:avLst/>
          </a:prstGeom>
        </p:spPr>
        <p:txBody>
          <a:bodyPr vert="horz" lIns="0"/>
          <a:lstStyle>
            <a:lvl1pPr algn="l">
              <a:lnSpc>
                <a:spcPct val="90000"/>
              </a:lnSpc>
              <a:defRPr lang="en-US" sz="3600" b="1" i="1" baseline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2495550"/>
            <a:ext cx="5959475" cy="468312"/>
          </a:xfrm>
          <a:prstGeom prst="rect">
            <a:avLst/>
          </a:prstGeom>
        </p:spPr>
        <p:txBody>
          <a:bodyPr lIns="0" rIns="0"/>
          <a:lstStyle>
            <a:lvl1pPr>
              <a:defRPr sz="20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4650" y="2887662"/>
            <a:ext cx="5959475" cy="320624"/>
          </a:xfrm>
          <a:prstGeom prst="rect">
            <a:avLst/>
          </a:prstGeom>
        </p:spPr>
        <p:txBody>
          <a:bodyPr lIns="0" rIns="0"/>
          <a:lstStyle>
            <a:lvl1pPr>
              <a:defRPr sz="1200" b="0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089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0"/>
            <a:ext cx="47085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3886201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1" y="590550"/>
            <a:ext cx="3886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0" y="1220694"/>
            <a:ext cx="3581400" cy="33375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5008" y="-9524"/>
            <a:ext cx="4708992" cy="4713288"/>
          </a:xfrm>
        </p:spPr>
        <p:txBody>
          <a:bodyPr rtlCol="0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511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ub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971550"/>
            <a:ext cx="9140825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971550"/>
            <a:ext cx="9144000" cy="3732213"/>
          </a:xfrm>
        </p:spPr>
        <p:txBody>
          <a:bodyPr rtlCol="0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456613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1" y="590550"/>
            <a:ext cx="845661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31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0825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pp_h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9525"/>
            <a:ext cx="9142105" cy="4713288"/>
          </a:xfrm>
        </p:spPr>
        <p:txBody>
          <a:bodyPr rtlCol="0">
            <a:normAutofit/>
          </a:bodyPr>
          <a:lstStyle>
            <a:lvl1pPr algn="l">
              <a:defRPr sz="2600" b="1">
                <a:solidFill>
                  <a:schemeClr val="accent4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45044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304800" y="1123950"/>
            <a:ext cx="8229600" cy="3276600"/>
          </a:xfrm>
        </p:spPr>
        <p:txBody>
          <a:bodyPr rtlCol="0">
            <a:noAutofit/>
          </a:bodyPr>
          <a:lstStyle>
            <a:lvl1pPr>
              <a:defRPr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4475163"/>
            <a:ext cx="3962400" cy="228600"/>
          </a:xfrm>
          <a:prstGeom prst="rect">
            <a:avLst/>
          </a:prstGeom>
        </p:spPr>
        <p:txBody>
          <a:bodyPr/>
          <a:lstStyle>
            <a:lvl1pPr>
              <a:defRPr sz="800" b="0" i="0" baseline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6893E571-DFD7-2A45-AC6B-5560AD39F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7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5"/>
          <p:cNvSpPr/>
          <p:nvPr/>
        </p:nvSpPr>
        <p:spPr>
          <a:xfrm flipV="1">
            <a:off x="2498725" y="2141538"/>
            <a:ext cx="0" cy="1055687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pic>
        <p:nvPicPr>
          <p:cNvPr id="7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-6293" y="2072106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2758" y="2192068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1642A1A9-1925-304C-9AB2-096F52D3B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10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-3175" y="1560513"/>
            <a:ext cx="7102475" cy="1193800"/>
          </a:xfrm>
          <a:custGeom>
            <a:avLst/>
            <a:gdLst>
              <a:gd name="T0" fmla="*/ 3 w 5292"/>
              <a:gd name="T1" fmla="*/ 0 h 890"/>
              <a:gd name="T2" fmla="*/ 0 w 5292"/>
              <a:gd name="T3" fmla="*/ 9 h 890"/>
              <a:gd name="T4" fmla="*/ 0 w 5292"/>
              <a:gd name="T5" fmla="*/ 890 h 890"/>
              <a:gd name="T6" fmla="*/ 5068 w 5292"/>
              <a:gd name="T7" fmla="*/ 890 h 890"/>
              <a:gd name="T8" fmla="*/ 5292 w 5292"/>
              <a:gd name="T9" fmla="*/ 0 h 890"/>
              <a:gd name="T10" fmla="*/ 3 w 5292"/>
              <a:gd name="T11" fmla="*/ 0 h 890"/>
              <a:gd name="connsiteX0" fmla="*/ 10000 w 10000"/>
              <a:gd name="connsiteY0" fmla="*/ 0 h 10000"/>
              <a:gd name="connsiteX1" fmla="*/ 0 w 10000"/>
              <a:gd name="connsiteY1" fmla="*/ 101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79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57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0 w 10000"/>
              <a:gd name="connsiteY0" fmla="*/ 0 h 10000"/>
              <a:gd name="connsiteX1" fmla="*/ 0 w 10000"/>
              <a:gd name="connsiteY1" fmla="*/ 35 h 10000"/>
              <a:gd name="connsiteX2" fmla="*/ 0 w 10000"/>
              <a:gd name="connsiteY2" fmla="*/ 10000 h 10000"/>
              <a:gd name="connsiteX3" fmla="*/ 9577 w 10000"/>
              <a:gd name="connsiteY3" fmla="*/ 10000 h 10000"/>
              <a:gd name="connsiteX4" fmla="*/ 10000 w 10000"/>
              <a:gd name="connsiteY4" fmla="*/ 0 h 10000"/>
              <a:gd name="connsiteX0" fmla="*/ 10004 w 10004"/>
              <a:gd name="connsiteY0" fmla="*/ 9 h 10009"/>
              <a:gd name="connsiteX1" fmla="*/ 0 w 10004"/>
              <a:gd name="connsiteY1" fmla="*/ 0 h 10009"/>
              <a:gd name="connsiteX2" fmla="*/ 4 w 10004"/>
              <a:gd name="connsiteY2" fmla="*/ 10009 h 10009"/>
              <a:gd name="connsiteX3" fmla="*/ 9581 w 10004"/>
              <a:gd name="connsiteY3" fmla="*/ 10009 h 10009"/>
              <a:gd name="connsiteX4" fmla="*/ 10004 w 10004"/>
              <a:gd name="connsiteY4" fmla="*/ 9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9">
                <a:moveTo>
                  <a:pt x="10004" y="9"/>
                </a:moveTo>
                <a:lnTo>
                  <a:pt x="0" y="0"/>
                </a:lnTo>
                <a:cubicBezTo>
                  <a:pt x="1" y="3336"/>
                  <a:pt x="3" y="6673"/>
                  <a:pt x="4" y="10009"/>
                </a:cubicBezTo>
                <a:lnTo>
                  <a:pt x="9581" y="10009"/>
                </a:lnTo>
                <a:lnTo>
                  <a:pt x="10004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PayPal Forward" panose="020B0503020204020204" pitchFamily="34" charset="0"/>
            </a:endParaRPr>
          </a:p>
        </p:txBody>
      </p:sp>
      <p:sp>
        <p:nvSpPr>
          <p:cNvPr id="9" name="Shape 145"/>
          <p:cNvSpPr/>
          <p:nvPr/>
        </p:nvSpPr>
        <p:spPr>
          <a:xfrm flipV="1">
            <a:off x="2489200" y="3086100"/>
            <a:ext cx="0" cy="1055688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145"/>
          <p:cNvSpPr/>
          <p:nvPr/>
        </p:nvSpPr>
        <p:spPr>
          <a:xfrm flipV="1">
            <a:off x="2498725" y="1630363"/>
            <a:ext cx="0" cy="105410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-6293" y="3016695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/>
          </p:nvPr>
        </p:nvSpPr>
        <p:spPr bwMode="white">
          <a:xfrm>
            <a:off x="332758" y="3132794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-6293" y="1560863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2758" y="1680825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F8D499F3-22A6-4348-8EF8-935904E2E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3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45"/>
          <p:cNvSpPr/>
          <p:nvPr/>
        </p:nvSpPr>
        <p:spPr>
          <a:xfrm flipV="1">
            <a:off x="2498725" y="1050925"/>
            <a:ext cx="0" cy="1055688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Shape 145"/>
          <p:cNvSpPr/>
          <p:nvPr/>
        </p:nvSpPr>
        <p:spPr>
          <a:xfrm flipV="1">
            <a:off x="2489200" y="3563938"/>
            <a:ext cx="0" cy="105410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pic>
        <p:nvPicPr>
          <p:cNvPr id="1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145"/>
          <p:cNvSpPr/>
          <p:nvPr/>
        </p:nvSpPr>
        <p:spPr>
          <a:xfrm flipV="1">
            <a:off x="2489200" y="2306638"/>
            <a:ext cx="0" cy="1055687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 dirty="0">
              <a:latin typeface="PayPal Forward" panose="020B050302020402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-6293" y="3493652"/>
            <a:ext cx="7720523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6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-6293" y="981597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332758" y="1104316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32758" y="3627778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-6293" y="2237624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0"/>
          </p:nvPr>
        </p:nvSpPr>
        <p:spPr bwMode="white">
          <a:xfrm>
            <a:off x="332758" y="2356339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25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79AA7416-509F-A448-A55E-0DC3F844D6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2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8"/>
          <p:cNvSpPr/>
          <p:nvPr/>
        </p:nvSpPr>
        <p:spPr>
          <a:xfrm>
            <a:off x="4657725" y="1209675"/>
            <a:ext cx="447675" cy="3267075"/>
          </a:xfrm>
          <a:prstGeom prst="chevron">
            <a:avLst>
              <a:gd name="adj" fmla="val 8363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schemeClr val="tx1"/>
              </a:solidFill>
              <a:latin typeface="PayPal Forward" panose="020B0503020204020204" pitchFamily="34" charset="0"/>
              <a:cs typeface="Arial"/>
            </a:endParaRPr>
          </a:p>
        </p:txBody>
      </p:sp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800" y="3346362"/>
            <a:ext cx="3429000" cy="120658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30000"/>
              </a:lnSpc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32374" y="1209206"/>
            <a:ext cx="3403071" cy="321901"/>
          </a:xfrm>
          <a:prstGeom prst="parallelogram">
            <a:avLst>
              <a:gd name="adj" fmla="val 25843"/>
            </a:avLst>
          </a:prstGeom>
          <a:solidFill>
            <a:schemeClr val="accent2"/>
          </a:solidFill>
        </p:spPr>
        <p:txBody>
          <a:bodyPr tIns="0" bIns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rgbClr val="FFFFFF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0" y="1531107"/>
            <a:ext cx="3429000" cy="111684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30000"/>
              </a:lnSpc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234940" y="2312670"/>
            <a:ext cx="2286000" cy="95410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2374" y="3026705"/>
            <a:ext cx="3403071" cy="321901"/>
          </a:xfrm>
          <a:prstGeom prst="parallelogram">
            <a:avLst>
              <a:gd name="adj" fmla="val 25843"/>
            </a:avLst>
          </a:prstGeom>
          <a:solidFill>
            <a:schemeClr val="accent2"/>
          </a:solidFill>
        </p:spPr>
        <p:txBody>
          <a:bodyPr tIns="0" bIns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rgbClr val="FFFFFF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8769E10A-B908-AF46-847B-E18F83A48A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57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850750" y="1113940"/>
            <a:ext cx="2834463" cy="1857979"/>
          </a:xfrm>
          <a:prstGeom prst="parallelogram">
            <a:avLst>
              <a:gd name="adj" fmla="val 18032"/>
            </a:avLst>
          </a:prstGeom>
          <a:solidFill>
            <a:schemeClr val="accent5"/>
          </a:solidFill>
        </p:spPr>
        <p:txBody>
          <a:bodyPr lIns="0" tIns="0" rIns="0" bIns="0"/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7191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04802" y="3199821"/>
            <a:ext cx="3581397" cy="135093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419600" y="1823649"/>
            <a:ext cx="2963898" cy="1682750"/>
          </a:xfrm>
          <a:prstGeom prst="parallelogram">
            <a:avLst>
              <a:gd name="adj" fmla="val 20060"/>
            </a:avLst>
          </a:prstGeom>
          <a:solidFill>
            <a:schemeClr val="accent2"/>
          </a:solidFill>
        </p:spPr>
        <p:txBody>
          <a:bodyPr lIns="0" tIns="0" rIns="0" bIns="0" rtlCol="0">
            <a:noAutofit/>
          </a:bodyPr>
          <a:lstStyle>
            <a:lvl1pPr>
              <a:defRPr lang="en-US" sz="1400" b="1" i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0"/>
          </p:nvPr>
        </p:nvSpPr>
        <p:spPr bwMode="white">
          <a:xfrm>
            <a:off x="5638801" y="2293595"/>
            <a:ext cx="2938214" cy="1973606"/>
          </a:xfrm>
          <a:prstGeom prst="parallelogram">
            <a:avLst>
              <a:gd name="adj" fmla="val 20226"/>
            </a:avLst>
          </a:prstGeom>
          <a:solidFill>
            <a:schemeClr val="accent4"/>
          </a:solidFill>
        </p:spPr>
        <p:txBody>
          <a:bodyPr lIns="0" tIns="0" rIns="0" bIns="0" anchor="b"/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E3AC39E9-87F9-5648-8F21-B0A791F053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33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4" y="1214886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388619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19600" y="2343570"/>
            <a:ext cx="388620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13533" y="1214886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595ADDC5-026C-994A-A61A-1B6ADC420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0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 panose="020B0503020204020204" pitchFamily="34" charset="0"/>
              <a:cs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-16063"/>
          <a:stretch>
            <a:fillRect/>
          </a:stretch>
        </p:blipFill>
        <p:spPr bwMode="auto">
          <a:xfrm>
            <a:off x="449263" y="4821238"/>
            <a:ext cx="6826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baseline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7BBC8FE7-8163-3B4D-A4D4-99550E0236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1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3" y="1211263"/>
            <a:ext cx="388619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48200" y="1211263"/>
            <a:ext cx="388620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4" y="3141350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13533" y="3141350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D352889F-2A95-D746-A234-EFBE94E73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18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799" y="1214888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2438397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34521" y="2343570"/>
            <a:ext cx="2399479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564239" y="2343570"/>
            <a:ext cx="2360561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566936" y="1214888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934518" y="1214888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F976528C-F2B2-574D-936D-24F262EDCE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98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65486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195204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824922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799" y="3141351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566936" y="3141351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934518" y="3141351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609DCC6A-D5E7-E34A-997D-881408A18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39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rallelogram 12"/>
          <p:cNvSpPr/>
          <p:nvPr/>
        </p:nvSpPr>
        <p:spPr>
          <a:xfrm>
            <a:off x="304800" y="1214438"/>
            <a:ext cx="1971675" cy="98266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PayPal Forward" panose="020B0503020204020204" pitchFamily="34" charset="0"/>
            </a:endParaRPr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5" y="1210054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72986" y="1210054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241167" y="1210054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6209348" y="1210054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1968183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76421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248037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209348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2A055E43-0DDB-C349-85A8-0073874D8D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3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5" y="3138776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2272986" y="3138776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241167" y="3138776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6209348" y="3138776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9615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521234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492850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454161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tx2"/>
                </a:solidFill>
                <a:latin typeface="PayPal Forward"/>
                <a:ea typeface="+mn-ea"/>
                <a:cs typeface="PayPal Forwar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3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39410E29-B70D-3B43-8925-D47650C66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1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baseline="0" dirty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7A9C9BA7-4732-AF49-A47E-83A1F5C09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0" y="1211262"/>
            <a:ext cx="8215273" cy="33375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8DC33C53-3845-1249-BF0E-0C954248F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ullet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171450" marR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1E4F8BE7-7FD1-494C-955E-F0D696BA56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7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Block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04803" y="1211263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04802" y="2953449"/>
            <a:ext cx="3581397" cy="227901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400" b="1" i="0" baseline="0">
                <a:solidFill>
                  <a:schemeClr val="accent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4802" y="3181350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850750" y="1113940"/>
            <a:ext cx="2834463" cy="1857979"/>
          </a:xfrm>
          <a:prstGeom prst="parallelogram">
            <a:avLst>
              <a:gd name="adj" fmla="val 18032"/>
            </a:avLst>
          </a:prstGeom>
          <a:solidFill>
            <a:schemeClr val="accent5"/>
          </a:solidFill>
        </p:spPr>
        <p:txBody>
          <a:bodyPr lIns="0" tIns="0" rIns="0" bIns="0"/>
          <a:lstStyle>
            <a:lvl1pPr marL="0" indent="0" algn="l">
              <a:buNone/>
              <a:defRPr sz="1400" b="1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04802" y="1439164"/>
            <a:ext cx="3581397" cy="136260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CDE"/>
              </a:buClr>
              <a:buSzPct val="125000"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419600" y="1823649"/>
            <a:ext cx="2963898" cy="1682750"/>
          </a:xfrm>
          <a:prstGeom prst="parallelogram">
            <a:avLst>
              <a:gd name="adj" fmla="val 20060"/>
            </a:avLst>
          </a:prstGeom>
          <a:solidFill>
            <a:schemeClr val="accent2"/>
          </a:solidFill>
        </p:spPr>
        <p:txBody>
          <a:bodyPr lIns="0" tIns="0" rIns="0" bIns="0" rtlCol="0">
            <a:noAutofit/>
          </a:bodyPr>
          <a:lstStyle>
            <a:lvl1pPr>
              <a:defRPr lang="en-US" sz="1400" b="1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0"/>
          </p:nvPr>
        </p:nvSpPr>
        <p:spPr bwMode="white">
          <a:xfrm>
            <a:off x="5638801" y="2293595"/>
            <a:ext cx="2938214" cy="1973606"/>
          </a:xfrm>
          <a:prstGeom prst="parallelogram">
            <a:avLst>
              <a:gd name="adj" fmla="val 20226"/>
            </a:avLst>
          </a:prstGeom>
          <a:solidFill>
            <a:schemeClr val="accent4"/>
          </a:solidFill>
        </p:spPr>
        <p:txBody>
          <a:bodyPr lIns="0" tIns="0" rIns="0" bIns="0" anchor="b"/>
          <a:lstStyle>
            <a:lvl1pPr marL="0" indent="0" algn="l">
              <a:buNone/>
              <a:defRPr sz="1400" b="1" i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74BB28D1-A680-ED40-B573-C0196E1765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4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1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45"/>
          <p:cNvSpPr>
            <a:spLocks noChangeShapeType="1"/>
          </p:cNvSpPr>
          <p:nvPr/>
        </p:nvSpPr>
        <p:spPr bwMode="auto">
          <a:xfrm flipV="1">
            <a:off x="2498725" y="2141538"/>
            <a:ext cx="0" cy="1055687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-6293" y="2072106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2758" y="2192068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086F85B8-F74C-254E-BD67-D06375939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 panose="020B0503020204020204" pitchFamily="34" charset="0"/>
              <a:cs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1B7D97BD-D4B2-1645-8ED6-3450E022E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35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2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145"/>
          <p:cNvSpPr>
            <a:spLocks noChangeShapeType="1"/>
          </p:cNvSpPr>
          <p:nvPr/>
        </p:nvSpPr>
        <p:spPr bwMode="auto">
          <a:xfrm flipV="1">
            <a:off x="2489200" y="3086100"/>
            <a:ext cx="0" cy="1055688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Shape 145"/>
          <p:cNvSpPr>
            <a:spLocks noChangeShapeType="1"/>
          </p:cNvSpPr>
          <p:nvPr/>
        </p:nvSpPr>
        <p:spPr bwMode="auto">
          <a:xfrm flipV="1">
            <a:off x="2498725" y="1630363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-6293" y="3016695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5"/>
          </p:nvPr>
        </p:nvSpPr>
        <p:spPr bwMode="white">
          <a:xfrm>
            <a:off x="332758" y="3132794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-6293" y="1560863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2758" y="1680825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DE0C4130-6331-AD40-9394-F3742775E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8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Slide 3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145"/>
          <p:cNvSpPr>
            <a:spLocks noChangeShapeType="1"/>
          </p:cNvSpPr>
          <p:nvPr/>
        </p:nvSpPr>
        <p:spPr bwMode="auto">
          <a:xfrm flipV="1">
            <a:off x="2498725" y="1050925"/>
            <a:ext cx="0" cy="1055688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Shape 145"/>
          <p:cNvSpPr>
            <a:spLocks noChangeShapeType="1"/>
          </p:cNvSpPr>
          <p:nvPr/>
        </p:nvSpPr>
        <p:spPr bwMode="auto">
          <a:xfrm flipV="1">
            <a:off x="2489200" y="3563938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Shape 145"/>
          <p:cNvSpPr>
            <a:spLocks noChangeShapeType="1"/>
          </p:cNvSpPr>
          <p:nvPr/>
        </p:nvSpPr>
        <p:spPr bwMode="auto">
          <a:xfrm flipV="1">
            <a:off x="2489200" y="2306638"/>
            <a:ext cx="0" cy="1055687"/>
          </a:xfrm>
          <a:prstGeom prst="line">
            <a:avLst/>
          </a:prstGeom>
          <a:noFill/>
          <a:ln w="12700">
            <a:solidFill>
              <a:schemeClr val="tx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-6293" y="3493652"/>
            <a:ext cx="7720523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6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-6293" y="981597"/>
            <a:ext cx="7106067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785759" y="1194029"/>
                </a:lnTo>
                <a:lnTo>
                  <a:pt x="898" y="1194029"/>
                </a:lnTo>
                <a:close/>
              </a:path>
            </a:pathLst>
          </a:custGeom>
          <a:solidFill>
            <a:srgbClr val="009CDE"/>
          </a:solidFill>
        </p:spPr>
        <p:txBody>
          <a:bodyPr lIns="2816352" rIns="36576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332758" y="1104316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32758" y="3627778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-6293" y="2237624"/>
            <a:ext cx="8322905" cy="1194029"/>
          </a:xfrm>
          <a:custGeom>
            <a:avLst/>
            <a:gdLst>
              <a:gd name="connsiteX0" fmla="*/ 0 w 7382773"/>
              <a:gd name="connsiteY0" fmla="*/ 1194029 h 1194029"/>
              <a:gd name="connsiteX1" fmla="*/ 298507 w 7382773"/>
              <a:gd name="connsiteY1" fmla="*/ 0 h 1194029"/>
              <a:gd name="connsiteX2" fmla="*/ 7382773 w 7382773"/>
              <a:gd name="connsiteY2" fmla="*/ 0 h 1194029"/>
              <a:gd name="connsiteX3" fmla="*/ 7084266 w 7382773"/>
              <a:gd name="connsiteY3" fmla="*/ 1194029 h 1194029"/>
              <a:gd name="connsiteX4" fmla="*/ 0 w 7382773"/>
              <a:gd name="connsiteY4" fmla="*/ 1194029 h 1194029"/>
              <a:gd name="connsiteX0" fmla="*/ 0 w 7091460"/>
              <a:gd name="connsiteY0" fmla="*/ 1194029 h 1194029"/>
              <a:gd name="connsiteX1" fmla="*/ 7194 w 7091460"/>
              <a:gd name="connsiteY1" fmla="*/ 0 h 1194029"/>
              <a:gd name="connsiteX2" fmla="*/ 7091460 w 7091460"/>
              <a:gd name="connsiteY2" fmla="*/ 0 h 1194029"/>
              <a:gd name="connsiteX3" fmla="*/ 6792953 w 7091460"/>
              <a:gd name="connsiteY3" fmla="*/ 1194029 h 1194029"/>
              <a:gd name="connsiteX4" fmla="*/ 0 w 7091460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785759 w 7084266"/>
              <a:gd name="connsiteY3" fmla="*/ 1194029 h 1194029"/>
              <a:gd name="connsiteX4" fmla="*/ 898 w 7084266"/>
              <a:gd name="connsiteY4" fmla="*/ 1194029 h 1194029"/>
              <a:gd name="connsiteX0" fmla="*/ 898 w 7084266"/>
              <a:gd name="connsiteY0" fmla="*/ 1194029 h 1194029"/>
              <a:gd name="connsiteX1" fmla="*/ 0 w 7084266"/>
              <a:gd name="connsiteY1" fmla="*/ 0 h 1194029"/>
              <a:gd name="connsiteX2" fmla="*/ 7084266 w 7084266"/>
              <a:gd name="connsiteY2" fmla="*/ 0 h 1194029"/>
              <a:gd name="connsiteX3" fmla="*/ 6826070 w 7084266"/>
              <a:gd name="connsiteY3" fmla="*/ 1194029 h 1194029"/>
              <a:gd name="connsiteX4" fmla="*/ 898 w 7084266"/>
              <a:gd name="connsiteY4" fmla="*/ 1194029 h 11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266" h="1194029">
                <a:moveTo>
                  <a:pt x="898" y="1194029"/>
                </a:moveTo>
                <a:cubicBezTo>
                  <a:pt x="599" y="796019"/>
                  <a:pt x="299" y="398010"/>
                  <a:pt x="0" y="0"/>
                </a:cubicBezTo>
                <a:lnTo>
                  <a:pt x="7084266" y="0"/>
                </a:lnTo>
                <a:lnTo>
                  <a:pt x="6826070" y="1194029"/>
                </a:lnTo>
                <a:lnTo>
                  <a:pt x="898" y="1194029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2816352" rIns="1371600" anchor="ctr"/>
          <a:lstStyle>
            <a:lvl1pPr marL="0" indent="0" algn="l" defTabSz="457200" rtl="0" eaLnBrk="1" latinLnBrk="0" hangingPunct="1">
              <a:spcBef>
                <a:spcPts val="0"/>
              </a:spcBef>
              <a:buNone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20"/>
          </p:nvPr>
        </p:nvSpPr>
        <p:spPr bwMode="white">
          <a:xfrm>
            <a:off x="332758" y="2356339"/>
            <a:ext cx="2165985" cy="954107"/>
          </a:xfrm>
          <a:prstGeom prst="rect">
            <a:avLst/>
          </a:prstGeom>
        </p:spPr>
        <p:txBody>
          <a:bodyPr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E422E556-7241-7A4D-AEF3-ABFF6B553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7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rrow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hevron 24"/>
          <p:cNvSpPr/>
          <p:nvPr/>
        </p:nvSpPr>
        <p:spPr>
          <a:xfrm>
            <a:off x="4419600" y="860425"/>
            <a:ext cx="609600" cy="3843338"/>
          </a:xfrm>
          <a:prstGeom prst="chevron">
            <a:avLst>
              <a:gd name="adj" fmla="val 8961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srgbClr val="FFFFFF"/>
              </a:solidFill>
              <a:latin typeface="PayPal Forward" panose="020B0503020204020204" pitchFamily="34" charset="0"/>
              <a:cs typeface="PayPal Forward"/>
            </a:endParaRPr>
          </a:p>
        </p:txBody>
      </p:sp>
      <p:sp>
        <p:nvSpPr>
          <p:cNvPr id="2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2310" y="865958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72310" y="1668593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5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472310" y="2471228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4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941264" y="859968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41264" y="1668593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41264" y="2471228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3273863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3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472310" y="4076499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941264" y="3273863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941264" y="4076499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2907" y="3108339"/>
            <a:ext cx="3393291" cy="118114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465680" y="1428750"/>
            <a:ext cx="3420519" cy="1569660"/>
          </a:xfrm>
          <a:prstGeom prst="rect">
            <a:avLst/>
          </a:prstGeom>
          <a:noFill/>
        </p:spPr>
        <p:txBody>
          <a:bodyPr lIns="0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9600" b="1" i="0" kern="120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33F88098-3F0F-034C-AF1B-9A263D4A3A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0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Statments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pp_h_1C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1360184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2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2550217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5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1346" y="3713421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4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1549514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2739547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baseline="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36592" y="3902751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48200" y="1360184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3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8200" y="2550217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648200" y="3713421"/>
            <a:ext cx="1622118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i="0" kern="1200" dirty="0" smtClean="0">
                <a:solidFill>
                  <a:srgbClr val="FFFFFF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933446" y="1549514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5933446" y="2739547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5933446" y="3902751"/>
            <a:ext cx="2286000" cy="6371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1200" b="0" i="0" kern="1200" dirty="0" smtClean="0">
                <a:solidFill>
                  <a:schemeClr val="tx1"/>
                </a:solidFill>
                <a:latin typeface="PayPal Forward" panose="020B0503020204020204" pitchFamily="34" charset="0"/>
                <a:ea typeface="+mj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FE038788-AE07-8741-99AC-4D2CDB1E74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2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388619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19600" y="2343570"/>
            <a:ext cx="388620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4" y="1214886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13533" y="1214886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EB3801F5-CB98-A343-BCD2-089FBB470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2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2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9600" y="1211263"/>
            <a:ext cx="388619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24397" y="1211263"/>
            <a:ext cx="388620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4" y="3141350"/>
            <a:ext cx="4114798" cy="981587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13533" y="3141350"/>
            <a:ext cx="4114798" cy="981587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3587357E-456E-6242-882A-73A38F540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86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3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799" y="1214888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2438397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34521" y="2343570"/>
            <a:ext cx="2399479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564239" y="2343570"/>
            <a:ext cx="2360561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566936" y="1214888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934518" y="1214888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5D514D6F-8E17-9C4A-A7C7-C4368F380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7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3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65486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195204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824922" y="1211263"/>
            <a:ext cx="2369032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799" y="3141351"/>
            <a:ext cx="2629721" cy="981586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566936" y="3141351"/>
            <a:ext cx="2629721" cy="981586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934518" y="3141351"/>
            <a:ext cx="2629721" cy="981586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850FE2BB-3783-9247-AD85-CB230659B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Top 4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5" y="1210054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2272986" y="1210054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241167" y="1210054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6209348" y="1210054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04803" y="2343570"/>
            <a:ext cx="1968183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76421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248037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209348" y="2343570"/>
            <a:ext cx="1965960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C482168A-F49E-6849-8163-80B76105A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85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Emphasis Bullets Bottom 4 Blu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pp_h_1C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49263" y="4822825"/>
            <a:ext cx="6858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33169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3" y="590550"/>
            <a:ext cx="822959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b="0" i="0" kern="1200" baseline="0" dirty="0" smtClean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5" y="3138776"/>
            <a:ext cx="1971465" cy="986419"/>
          </a:xfrm>
          <a:prstGeom prst="parallelogram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2272986" y="3138776"/>
            <a:ext cx="1971465" cy="986419"/>
          </a:xfrm>
          <a:prstGeom prst="parallelogram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241167" y="3138776"/>
            <a:ext cx="1971465" cy="986419"/>
          </a:xfrm>
          <a:prstGeom prst="parallelogram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6209348" y="3138776"/>
            <a:ext cx="1971465" cy="986419"/>
          </a:xfrm>
          <a:prstGeom prst="parallelogram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9615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521234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492850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454161" y="1210559"/>
            <a:ext cx="1938528" cy="1529118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130000"/>
              </a:lnSpc>
              <a:buClr>
                <a:schemeClr val="accent2"/>
              </a:buClr>
              <a:buSzPct val="125000"/>
              <a:buFont typeface="Arial"/>
              <a:buChar char="•"/>
              <a:defRPr lang="en-US" sz="1200" b="0" i="0" kern="1200" baseline="0" dirty="0">
                <a:solidFill>
                  <a:schemeClr val="bg1"/>
                </a:solidFill>
                <a:latin typeface="PayPal Forward" panose="020B0503020204020204" pitchFamily="34" charset="0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3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Arial"/>
              </a:defRPr>
            </a:lvl1pPr>
          </a:lstStyle>
          <a:p>
            <a:pPr>
              <a:defRPr/>
            </a:pPr>
            <a:fld id="{B5E65188-22EF-984D-84E8-AC67B0C1A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A4E439E7-921E-8F48-86CC-A66D6EC766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76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234A4FC9-C521-2745-98E3-4751C22DB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8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white sha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/>
          <a:stretch>
            <a:fillRect/>
          </a:stretch>
        </p:blipFill>
        <p:spPr bwMode="auto">
          <a:xfrm flipH="1" flipV="1">
            <a:off x="7104063" y="0"/>
            <a:ext cx="20399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_v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636963"/>
            <a:ext cx="128111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"/>
          <p:cNvSpPr>
            <a:spLocks/>
          </p:cNvSpPr>
          <p:nvPr/>
        </p:nvSpPr>
        <p:spPr bwMode="auto">
          <a:xfrm>
            <a:off x="449263" y="4851400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© 2015 </a:t>
            </a:r>
            <a:r>
              <a:rPr lang="en-US" sz="700" dirty="0">
                <a:solidFill>
                  <a:srgbClr val="FFFFFF"/>
                </a:solidFill>
                <a:latin typeface="PayPal Forward Light"/>
                <a:ea typeface="+mn-ea"/>
                <a:cs typeface="PayPal Forward Light"/>
                <a:sym typeface="Futura Std Book" charset="0"/>
              </a:rPr>
              <a:t>PayPal Inc. All rights reserved. Confidential and proprietary.</a:t>
            </a:r>
            <a:endParaRPr lang="en-US" sz="700" dirty="0">
              <a:solidFill>
                <a:srgbClr val="FFFFFF"/>
              </a:solidFill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3181350"/>
            <a:ext cx="3235325" cy="2857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  <a:latin typeface="PayPal Forward" panose="020B0503020204020204" pitchFamily="34" charset="0"/>
                <a:cs typeface="PayPal Forward"/>
              </a:rPr>
              <a:t>For more information, please contact: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3" y="3794125"/>
            <a:ext cx="2065337" cy="381000"/>
          </a:xfrm>
          <a:prstGeom prst="rect">
            <a:avLst/>
          </a:prstGeom>
        </p:spPr>
        <p:txBody>
          <a:bodyPr lIns="0" rIns="0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  <a:lvl2pPr marL="0" indent="0">
              <a:spcBef>
                <a:spcPct val="20000"/>
              </a:spcBef>
              <a:buFont typeface="Arial"/>
              <a:buNone/>
              <a:defRPr sz="2000" b="0">
                <a:solidFill>
                  <a:schemeClr val="tx2"/>
                </a:solidFill>
              </a:defRPr>
            </a:lvl2pPr>
            <a:lvl3pPr marL="0" indent="0">
              <a:spcBef>
                <a:spcPct val="20000"/>
              </a:spcBef>
              <a:buFont typeface="Arial"/>
              <a:buNone/>
              <a:defRPr sz="1600" b="0">
                <a:solidFill>
                  <a:schemeClr val="tx2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PayPal Forward" panose="020B0503020204020204" pitchFamily="34" charset="0"/>
                <a:cs typeface="PayPal Forward"/>
              </a:rPr>
              <a:t>2211 North First Street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PayPal Forward" panose="020B0503020204020204" pitchFamily="34" charset="0"/>
                <a:cs typeface="PayPal Forward"/>
              </a:rPr>
              <a:t>San Jose, CA 95131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4800" y="3638550"/>
            <a:ext cx="1676400" cy="238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4056493"/>
            <a:ext cx="1676400" cy="238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29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Fusch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/>
              <a:cs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CDC66D4A-4A99-5D47-8972-D34F7C3875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/>
              <a:cs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52BCC70B-6519-3542-8C23-B21D18813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112000" y="0"/>
            <a:ext cx="2032000" cy="51435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latin typeface="PayPal Forward"/>
              <a:cs typeface="PayPal Forward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650" y="1352550"/>
            <a:ext cx="5959459" cy="620712"/>
          </a:xfrm>
          <a:prstGeom prst="rect">
            <a:avLst/>
          </a:prstGeom>
        </p:spPr>
        <p:txBody>
          <a:bodyPr vert="horz" lIns="0"/>
          <a:lstStyle>
            <a:lvl1pPr algn="l">
              <a:defRPr lang="en-US" sz="3600" b="1" i="1" kern="1200" baseline="0" dirty="0">
                <a:solidFill>
                  <a:schemeClr val="tx2"/>
                </a:solidFill>
                <a:latin typeface="PayPal Forward" panose="020B0503020204020204" pitchFamily="34" charset="0"/>
                <a:ea typeface="+mn-ea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650" y="1973262"/>
            <a:ext cx="5959475" cy="468312"/>
          </a:xfrm>
          <a:prstGeom prst="rect">
            <a:avLst/>
          </a:prstGeom>
        </p:spPr>
        <p:txBody>
          <a:bodyPr lIns="0" rIns="0"/>
          <a:lstStyle>
            <a:lvl1pPr algn="l">
              <a:defRPr sz="2000" b="0" i="0" baseline="0">
                <a:solidFill>
                  <a:schemeClr val="tx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chemeClr val="bg1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BADABB24-A62A-3A48-B608-8E87416D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p_h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821238"/>
            <a:ext cx="6826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"/>
          <p:cNvSpPr>
            <a:spLocks/>
          </p:cNvSpPr>
          <p:nvPr/>
        </p:nvSpPr>
        <p:spPr bwMode="auto">
          <a:xfrm>
            <a:off x="1204913" y="4810125"/>
            <a:ext cx="3619500" cy="165100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latin typeface="PayPal Forward Light"/>
                <a:ea typeface="+mn-ea"/>
                <a:cs typeface="PayPal Forward Light"/>
                <a:sym typeface="Futura Std Book" charset="0"/>
              </a:rPr>
              <a:t>© 2015 PayPal Inc. All rights reserved. Confidential and proprietary.</a:t>
            </a:r>
            <a:endParaRPr lang="en-US" sz="700" dirty="0">
              <a:latin typeface="PayPal Forward Light"/>
              <a:ea typeface="+mn-ea"/>
              <a:cs typeface="PayPal Forward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352550"/>
            <a:ext cx="7809325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 sz="3600" b="1" i="0" baseline="0">
                <a:solidFill>
                  <a:schemeClr val="tx2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2800" y="4779963"/>
            <a:ext cx="338138" cy="274637"/>
          </a:xfrm>
        </p:spPr>
        <p:txBody>
          <a:bodyPr/>
          <a:lstStyle>
            <a:lvl1pPr algn="r">
              <a:defRPr sz="700" b="0" i="0" smtClean="0">
                <a:solidFill>
                  <a:srgbClr val="99999A"/>
                </a:solidFill>
                <a:latin typeface="PayPal Forward" panose="020B0503020204020204" pitchFamily="34" charset="0"/>
                <a:cs typeface="PayPal Forward" panose="020B0503020204020204" pitchFamily="34" charset="0"/>
              </a:defRPr>
            </a:lvl1pPr>
          </a:lstStyle>
          <a:p>
            <a:pPr>
              <a:defRPr/>
            </a:pPr>
            <a:fld id="{0C6BF0A6-17A1-3C43-BBC5-D164E149D2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5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4650" y="454025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PayPal Forward" panose="020B0503020204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8E7D5BF-F63E-844E-8339-DF7584B82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18" r:id="rId27"/>
    <p:sldLayoutId id="2147483819" r:id="rId28"/>
    <p:sldLayoutId id="2147483820" r:id="rId29"/>
    <p:sldLayoutId id="2147483821" r:id="rId30"/>
    <p:sldLayoutId id="2147483822" r:id="rId31"/>
    <p:sldLayoutId id="2147483823" r:id="rId32"/>
    <p:sldLayoutId id="2147483824" r:id="rId33"/>
    <p:sldLayoutId id="2147483825" r:id="rId34"/>
    <p:sldLayoutId id="2147483826" r:id="rId35"/>
    <p:sldLayoutId id="2147483827" r:id="rId36"/>
    <p:sldLayoutId id="2147483828" r:id="rId37"/>
    <p:sldLayoutId id="2147483829" r:id="rId38"/>
    <p:sldLayoutId id="2147483830" r:id="rId39"/>
    <p:sldLayoutId id="2147483831" r:id="rId40"/>
    <p:sldLayoutId id="2147483832" r:id="rId41"/>
    <p:sldLayoutId id="2147483833" r:id="rId42"/>
    <p:sldLayoutId id="2147483834" r:id="rId43"/>
    <p:sldLayoutId id="2147483835" r:id="rId44"/>
    <p:sldLayoutId id="2147483836" r:id="rId45"/>
    <p:sldLayoutId id="2147483837" r:id="rId46"/>
    <p:sldLayoutId id="2147483838" r:id="rId47"/>
    <p:sldLayoutId id="2147483839" r:id="rId48"/>
    <p:sldLayoutId id="2147483840" r:id="rId49"/>
    <p:sldLayoutId id="2147483841" r:id="rId50"/>
    <p:sldLayoutId id="2147483842" r:id="rId5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200" kern="1200">
          <a:solidFill>
            <a:schemeClr val="tx1"/>
          </a:solidFill>
          <a:latin typeface="PayPal Forward" panose="020B0503020204020204" pitchFamily="34" charset="0"/>
          <a:ea typeface="ＭＳ Ｐゴシック" charset="0"/>
          <a:cs typeface="PayPal Forward" panose="020B0503020204020204" pitchFamily="34" charset="0"/>
        </a:defRPr>
      </a:lvl1pPr>
      <a:lvl2pPr marL="282575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Arial" charset="0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ＭＳ Ｐゴシック" charset="0"/>
          <a:cs typeface="PayPal Forward" panose="020B0503020204020204" pitchFamily="34" charset="0"/>
        </a:defRPr>
      </a:lvl2pPr>
      <a:lvl3pPr marL="566738" indent="-282575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Arial" charset="0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ＭＳ Ｐゴシック" charset="0"/>
          <a:cs typeface="PayPal Forward" panose="020B0503020204020204" pitchFamily="34" charset="0"/>
        </a:defRPr>
      </a:lvl3pPr>
      <a:lvl4pPr marL="849313" indent="-282575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Arial" charset="0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ＭＳ Ｐゴシック" charset="0"/>
          <a:cs typeface="PayPal Forward" panose="020B0503020204020204" pitchFamily="34" charset="0"/>
        </a:defRPr>
      </a:lvl4pPr>
      <a:lvl5pPr marL="1133475" indent="-282575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Arial" charset="0"/>
        <a:buChar char="•"/>
        <a:defRPr sz="1200" kern="1200">
          <a:solidFill>
            <a:schemeClr val="tx1"/>
          </a:solidFill>
          <a:latin typeface="PayPal Forward" panose="020B0503020204020204" pitchFamily="34" charset="0"/>
          <a:ea typeface="ＭＳ Ｐゴシック" charset="0"/>
          <a:cs typeface="PayPal Forward" panose="020B05030202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KADABRA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1063316"/>
            <a:ext cx="8299648" cy="428314"/>
          </a:xfrm>
        </p:spPr>
        <p:txBody>
          <a:bodyPr/>
          <a:lstStyle/>
          <a:p>
            <a:r>
              <a:rPr lang="en-US" i="1" dirty="0" err="1" smtClean="0"/>
              <a:t>Kadabra</a:t>
            </a:r>
            <a:r>
              <a:rPr lang="en-US" i="1" dirty="0" smtClean="0"/>
              <a:t> bridges the trust gap between individual sellers by enabling hyper-local and face-to-face inspirational transactions.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8A68609-CC22-7840-A943-CE436CB9459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304800" y="1635646"/>
            <a:ext cx="829964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 sz="1200" kern="1200" baseline="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1pPr>
            <a:lvl2pPr marL="282575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2pPr>
            <a:lvl3pPr marL="566738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3pPr>
            <a:lvl4pPr marL="849313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4pPr>
            <a:lvl5pPr marL="1133475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1- Seller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store</a:t>
            </a:r>
            <a:r>
              <a:rPr lang="de-DE" dirty="0" smtClean="0"/>
              <a:t> on </a:t>
            </a:r>
            <a:r>
              <a:rPr lang="de-DE" dirty="0" err="1" smtClean="0"/>
              <a:t>his</a:t>
            </a:r>
            <a:r>
              <a:rPr lang="de-DE" dirty="0" smtClean="0"/>
              <a:t> mobile </a:t>
            </a:r>
            <a:r>
              <a:rPr lang="de-DE" dirty="0" err="1" smtClean="0"/>
              <a:t>phone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tangible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intagible</a:t>
            </a:r>
            <a:r>
              <a:rPr lang="de-DE" dirty="0" smtClean="0"/>
              <a:t>). </a:t>
            </a:r>
            <a:endParaRPr lang="de-DE" dirty="0"/>
          </a:p>
          <a:p>
            <a:r>
              <a:rPr lang="de-DE" dirty="0" smtClean="0"/>
              <a:t>2- Seller </a:t>
            </a:r>
            <a:r>
              <a:rPr lang="de-DE" dirty="0" err="1" smtClean="0"/>
              <a:t>switches</a:t>
            </a:r>
            <a:r>
              <a:rPr lang="de-DE" dirty="0" smtClean="0"/>
              <a:t> on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on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3- Consumer </a:t>
            </a:r>
            <a:r>
              <a:rPr lang="de-DE" dirty="0" err="1" smtClean="0"/>
              <a:t>downloads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signs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4- Through </a:t>
            </a:r>
            <a:r>
              <a:rPr lang="de-DE" dirty="0" err="1" smtClean="0"/>
              <a:t>geolocalization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out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sells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also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smtClean="0"/>
              <a:t>sell).</a:t>
            </a:r>
            <a:endParaRPr lang="de-DE" dirty="0" smtClean="0"/>
          </a:p>
          <a:p>
            <a:r>
              <a:rPr lang="de-DE" dirty="0" smtClean="0"/>
              <a:t>5- The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pick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on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304800" y="3147814"/>
            <a:ext cx="829964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 sz="1200" kern="1200" baseline="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1pPr>
            <a:lvl2pPr marL="282575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2pPr>
            <a:lvl3pPr marL="566738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3pPr>
            <a:lvl4pPr marL="849313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4pPr>
            <a:lvl5pPr marL="1133475" indent="-2825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PayPal Forward" panose="020B0503020204020204" pitchFamily="34" charset="0"/>
                <a:ea typeface="ＭＳ Ｐゴシック" charset="0"/>
                <a:cs typeface="PayPal Forward" panose="020B05030202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User </a:t>
            </a:r>
            <a:r>
              <a:rPr lang="de-DE" dirty="0" err="1" smtClean="0"/>
              <a:t>case</a:t>
            </a:r>
            <a:r>
              <a:rPr lang="de-DE" dirty="0" smtClean="0"/>
              <a:t>:</a:t>
            </a:r>
          </a:p>
          <a:p>
            <a:r>
              <a:rPr lang="de-DE" dirty="0" smtClean="0"/>
              <a:t>1- A </a:t>
            </a:r>
            <a:r>
              <a:rPr lang="de-DE" dirty="0" err="1" smtClean="0"/>
              <a:t>street</a:t>
            </a:r>
            <a:r>
              <a:rPr lang="de-DE" dirty="0" smtClean="0"/>
              <a:t> </a:t>
            </a:r>
            <a:r>
              <a:rPr lang="de-DE" dirty="0" err="1" smtClean="0"/>
              <a:t>musician</a:t>
            </a:r>
            <a:r>
              <a:rPr lang="de-DE" dirty="0" smtClean="0"/>
              <a:t> </a:t>
            </a:r>
            <a:r>
              <a:rPr lang="de-DE" dirty="0" err="1" smtClean="0"/>
              <a:t>opens</a:t>
            </a:r>
            <a:r>
              <a:rPr lang="de-DE" dirty="0" smtClean="0"/>
              <a:t> a </a:t>
            </a:r>
            <a:r>
              <a:rPr lang="de-DE" dirty="0" err="1" smtClean="0"/>
              <a:t>Kadabra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uploads</a:t>
            </a:r>
            <a:r>
              <a:rPr lang="de-DE" dirty="0" smtClean="0"/>
              <a:t> </a:t>
            </a:r>
            <a:r>
              <a:rPr lang="de-DE" dirty="0" err="1" smtClean="0"/>
              <a:t>tickets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concert</a:t>
            </a:r>
            <a:r>
              <a:rPr lang="de-DE" dirty="0" smtClean="0"/>
              <a:t>. </a:t>
            </a:r>
            <a:r>
              <a:rPr lang="de-DE" dirty="0" err="1" smtClean="0"/>
              <a:t>Then</a:t>
            </a:r>
            <a:r>
              <a:rPr lang="de-DE" dirty="0" smtClean="0"/>
              <a:t> he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street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2-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lover</a:t>
            </a:r>
            <a:r>
              <a:rPr lang="de-DE" dirty="0" smtClean="0"/>
              <a:t> </a:t>
            </a:r>
            <a:r>
              <a:rPr lang="de-DE" dirty="0" err="1" smtClean="0"/>
              <a:t>walks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loves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.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Kadabra</a:t>
            </a:r>
            <a:r>
              <a:rPr lang="de-DE" dirty="0" smtClean="0"/>
              <a:t> on her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finds</a:t>
            </a:r>
            <a:r>
              <a:rPr lang="de-DE" dirty="0" smtClean="0"/>
              <a:t> out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street</a:t>
            </a:r>
            <a:r>
              <a:rPr lang="de-DE" dirty="0" smtClean="0"/>
              <a:t> </a:t>
            </a:r>
            <a:r>
              <a:rPr lang="de-DE" dirty="0" err="1" smtClean="0"/>
              <a:t>musician</a:t>
            </a:r>
            <a:r>
              <a:rPr lang="de-DE" dirty="0" smtClean="0"/>
              <a:t> </a:t>
            </a:r>
            <a:r>
              <a:rPr lang="de-DE" dirty="0" err="1" smtClean="0"/>
              <a:t>sells</a:t>
            </a:r>
            <a:r>
              <a:rPr lang="de-DE" dirty="0" smtClean="0"/>
              <a:t> </a:t>
            </a:r>
            <a:r>
              <a:rPr lang="de-DE" dirty="0" err="1" smtClean="0"/>
              <a:t>tickets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concert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3-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clicks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lover</a:t>
            </a:r>
            <a:r>
              <a:rPr lang="de-DE" dirty="0" smtClean="0"/>
              <a:t> </a:t>
            </a:r>
            <a:r>
              <a:rPr lang="de-DE" dirty="0" err="1" smtClean="0"/>
              <a:t>buys</a:t>
            </a:r>
            <a:r>
              <a:rPr lang="de-DE" dirty="0" smtClean="0"/>
              <a:t> a </a:t>
            </a:r>
            <a:r>
              <a:rPr lang="de-DE" dirty="0" err="1" smtClean="0"/>
              <a:t>concert</a:t>
            </a:r>
            <a:r>
              <a:rPr lang="de-DE" dirty="0" smtClean="0"/>
              <a:t> ticket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walking</a:t>
            </a:r>
            <a:r>
              <a:rPr lang="de-DE" dirty="0" smtClean="0"/>
              <a:t>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56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PayPal 2015">
      <a:dk1>
        <a:srgbClr val="404040"/>
      </a:dk1>
      <a:lt1>
        <a:sysClr val="window" lastClr="FFFFFF"/>
      </a:lt1>
      <a:dk2>
        <a:srgbClr val="003087"/>
      </a:dk2>
      <a:lt2>
        <a:srgbClr val="FFFFFF"/>
      </a:lt2>
      <a:accent1>
        <a:srgbClr val="003087"/>
      </a:accent1>
      <a:accent2>
        <a:srgbClr val="009CDE"/>
      </a:accent2>
      <a:accent3>
        <a:srgbClr val="77E0C1"/>
      </a:accent3>
      <a:accent4>
        <a:srgbClr val="B0008E"/>
      </a:accent4>
      <a:accent5>
        <a:srgbClr val="FF8F1C"/>
      </a:accent5>
      <a:accent6>
        <a:srgbClr val="99999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1200" dirty="0" err="1">
            <a:latin typeface="PayPal Forward" panose="020B0503020204020204" pitchFamily="34" charset="0"/>
            <a:cs typeface="PayPal Forwar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indent="-283464">
          <a:buClr>
            <a:schemeClr val="accent2"/>
          </a:buClr>
          <a:buSzPct val="125000"/>
          <a:defRPr sz="1200" dirty="0" err="1" smtClean="0">
            <a:latin typeface="PayPal Forward" panose="020B05030202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PayPal 2015">
    <a:dk1>
      <a:srgbClr val="404040"/>
    </a:dk1>
    <a:lt1>
      <a:sysClr val="window" lastClr="FFFFFF"/>
    </a:lt1>
    <a:dk2>
      <a:srgbClr val="003087"/>
    </a:dk2>
    <a:lt2>
      <a:srgbClr val="FFFFFF"/>
    </a:lt2>
    <a:accent1>
      <a:srgbClr val="003087"/>
    </a:accent1>
    <a:accent2>
      <a:srgbClr val="009CDE"/>
    </a:accent2>
    <a:accent3>
      <a:srgbClr val="77E0C1"/>
    </a:accent3>
    <a:accent4>
      <a:srgbClr val="B0008E"/>
    </a:accent4>
    <a:accent5>
      <a:srgbClr val="FF8F1C"/>
    </a:accent5>
    <a:accent6>
      <a:srgbClr val="99999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194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KADABRA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Punet, Ferran</dc:creator>
  <cp:lastModifiedBy>Punet, Ferran</cp:lastModifiedBy>
  <cp:revision>3</cp:revision>
  <cp:lastPrinted>2014-04-15T20:58:29Z</cp:lastPrinted>
  <dcterms:created xsi:type="dcterms:W3CDTF">2015-07-06T14:40:09Z</dcterms:created>
  <dcterms:modified xsi:type="dcterms:W3CDTF">2015-07-06T14:56:52Z</dcterms:modified>
</cp:coreProperties>
</file>