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7" r:id="rId4"/>
    <p:sldId id="268" r:id="rId5"/>
    <p:sldId id="266" r:id="rId6"/>
    <p:sldId id="263" r:id="rId7"/>
    <p:sldId id="260" r:id="rId8"/>
    <p:sldId id="264" r:id="rId9"/>
    <p:sldId id="265" r:id="rId10"/>
    <p:sldId id="261" r:id="rId11"/>
    <p:sldId id="259" r:id="rId12"/>
    <p:sldId id="257" r:id="rId13"/>
    <p:sldId id="262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68" d="100"/>
          <a:sy n="68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E700DB3-DBF0-4086-B675-117E7A9610B8}" type="datetimeFigureOut">
              <a:rPr lang="pt-BR" smtClean="0"/>
              <a:pPr/>
              <a:t>16/12/2014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16/12/2014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16/12/2014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Segurança e Desempenho em Redes no Ambiente Corporativo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Vulnerabilidade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Vulnerabilidade </a:t>
            </a:r>
            <a:r>
              <a:rPr lang="pt-BR" dirty="0" smtClean="0"/>
              <a:t>física </a:t>
            </a:r>
            <a:r>
              <a:rPr lang="pt-BR" dirty="0" smtClean="0"/>
              <a:t>– Falha nas instalações físicas</a:t>
            </a:r>
          </a:p>
          <a:p>
            <a:r>
              <a:rPr lang="pt-BR" dirty="0" smtClean="0"/>
              <a:t>Vulnerabilidade natural – tragédias naturais </a:t>
            </a:r>
          </a:p>
          <a:p>
            <a:r>
              <a:rPr lang="pt-BR" dirty="0" smtClean="0"/>
              <a:t>Vulnerabilidade </a:t>
            </a:r>
            <a:r>
              <a:rPr lang="pt-BR" dirty="0" smtClean="0"/>
              <a:t>humana </a:t>
            </a:r>
            <a:r>
              <a:rPr lang="pt-BR" dirty="0" smtClean="0"/>
              <a:t>– Imperícia, inobservância.</a:t>
            </a:r>
            <a:endParaRPr lang="pt-BR" dirty="0" smtClean="0"/>
          </a:p>
          <a:p>
            <a:r>
              <a:rPr lang="pt-BR" dirty="0" smtClean="0"/>
              <a:t>Vulnerabilidade </a:t>
            </a:r>
            <a:r>
              <a:rPr lang="pt-BR" dirty="0" smtClean="0"/>
              <a:t>de </a:t>
            </a:r>
            <a:r>
              <a:rPr lang="pt-BR" dirty="0" smtClean="0"/>
              <a:t>hardware</a:t>
            </a:r>
          </a:p>
          <a:p>
            <a:r>
              <a:rPr lang="pt-BR" dirty="0" smtClean="0"/>
              <a:t>Vulnerabilidade </a:t>
            </a:r>
            <a:r>
              <a:rPr lang="pt-BR" dirty="0" smtClean="0"/>
              <a:t>de software </a:t>
            </a:r>
            <a:endParaRPr lang="pt-BR" dirty="0" smtClean="0"/>
          </a:p>
          <a:p>
            <a:r>
              <a:rPr lang="pt-BR" dirty="0" smtClean="0"/>
              <a:t>Vulnerabilidade </a:t>
            </a:r>
            <a:r>
              <a:rPr lang="pt-BR" dirty="0" smtClean="0"/>
              <a:t>dos meios de acesso </a:t>
            </a:r>
            <a:r>
              <a:rPr lang="pt-BR" dirty="0" smtClean="0"/>
              <a:t> </a:t>
            </a:r>
          </a:p>
          <a:p>
            <a:r>
              <a:rPr lang="pt-BR" dirty="0" smtClean="0"/>
              <a:t>Vulnerabilidade </a:t>
            </a:r>
            <a:r>
              <a:rPr lang="pt-BR" dirty="0" smtClean="0"/>
              <a:t>de meios de </a:t>
            </a:r>
            <a:r>
              <a:rPr lang="pt-BR" dirty="0" smtClean="0"/>
              <a:t>armazenamento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 maior vulnerabilidade?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Qual a maior vulnerabilidade?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http://1.bp.blogspot.com/_wEbegOTGaXY/SmYSdPggYfI/AAAAAAAAANU/pWISlBv7sQk/s1600/8.24.09+weak+lin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111" y="1484784"/>
            <a:ext cx="9191111" cy="50048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Aplicadores desta Oficina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Charles José Ferrari – Sistemas de Informação </a:t>
            </a:r>
            <a:r>
              <a:rPr lang="pt-BR" dirty="0" err="1" smtClean="0"/>
              <a:t>Udesc</a:t>
            </a:r>
            <a:r>
              <a:rPr lang="pt-BR" dirty="0" smtClean="0"/>
              <a:t> / ELTE </a:t>
            </a:r>
            <a:r>
              <a:rPr lang="pt-BR" dirty="0" err="1" smtClean="0"/>
              <a:t>University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Fernando </a:t>
            </a:r>
            <a:r>
              <a:rPr lang="pt-BR" dirty="0" err="1" smtClean="0"/>
              <a:t>Borguesan</a:t>
            </a:r>
            <a:r>
              <a:rPr lang="pt-BR" dirty="0" smtClean="0"/>
              <a:t> - Engenharia de Software </a:t>
            </a:r>
            <a:r>
              <a:rPr lang="pt-BR" dirty="0" err="1" smtClean="0"/>
              <a:t>Udesc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Joanna Fernanda Ramos - Engenharia Florestal – UnB /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Freiburg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 hoje?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4578" name="Picture 2" descr="http://www.calcioefinanza.it/wp-content/uploads/2014/03/social-netwo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44000" cy="5143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Pessoas Multitarefa</a:t>
            </a:r>
            <a:endParaRPr lang="pt-BR" dirty="0"/>
          </a:p>
        </p:txBody>
      </p:sp>
      <p:pic>
        <p:nvPicPr>
          <p:cNvPr id="25605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272619"/>
            <a:ext cx="5616624" cy="489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Campeões das Falhas de Segurança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E-mails enganosos e SPAM</a:t>
            </a:r>
          </a:p>
          <a:p>
            <a:endParaRPr lang="pt-BR" dirty="0" smtClean="0"/>
          </a:p>
          <a:p>
            <a:r>
              <a:rPr lang="pt-BR" dirty="0" smtClean="0"/>
              <a:t>Uso indevido da Internet</a:t>
            </a:r>
          </a:p>
          <a:p>
            <a:pPr lvl="1"/>
            <a:r>
              <a:rPr lang="pt-BR" dirty="0" smtClean="0"/>
              <a:t>Sites pornográficos</a:t>
            </a:r>
          </a:p>
          <a:p>
            <a:pPr lvl="1"/>
            <a:r>
              <a:rPr lang="pt-BR" dirty="0" smtClean="0"/>
              <a:t>Sites de Jogos Online</a:t>
            </a:r>
          </a:p>
          <a:p>
            <a:pPr lvl="1"/>
            <a:r>
              <a:rPr lang="pt-BR" dirty="0" err="1" smtClean="0"/>
              <a:t>Torrents</a:t>
            </a:r>
            <a:r>
              <a:rPr lang="pt-BR" dirty="0" smtClean="0"/>
              <a:t> / </a:t>
            </a:r>
            <a:r>
              <a:rPr lang="pt-BR" dirty="0" err="1" smtClean="0"/>
              <a:t>Cracks</a:t>
            </a:r>
            <a:r>
              <a:rPr lang="pt-BR" dirty="0" smtClean="0"/>
              <a:t> / Downloads</a:t>
            </a:r>
            <a:endParaRPr lang="pt-BR" dirty="0"/>
          </a:p>
        </p:txBody>
      </p:sp>
      <p:pic>
        <p:nvPicPr>
          <p:cNvPr id="18434" name="Picture 2" descr="http://www.motifake.com/image/demotivational-poster/0902/pornography-pornography-yo-mama-demotivational-poster-123420602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3551" y="2132856"/>
            <a:ext cx="3090449" cy="37761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3933056"/>
            <a:ext cx="8229600" cy="2362274"/>
          </a:xfrm>
        </p:spPr>
        <p:txBody>
          <a:bodyPr/>
          <a:lstStyle/>
          <a:p>
            <a:r>
              <a:rPr lang="pt-BR" dirty="0" smtClean="0"/>
              <a:t>Se não é necessário pagar é porque você </a:t>
            </a:r>
            <a:r>
              <a:rPr lang="pt-BR" dirty="0" smtClean="0"/>
              <a:t>possivelmente </a:t>
            </a:r>
            <a:r>
              <a:rPr lang="pt-BR" dirty="0" smtClean="0"/>
              <a:t>faz parte do produto</a:t>
            </a:r>
            <a:endParaRPr lang="pt-BR" dirty="0"/>
          </a:p>
        </p:txBody>
      </p:sp>
      <p:sp>
        <p:nvSpPr>
          <p:cNvPr id="11266" name="AutoShape 2" descr="data:image/jpeg;base64,/9j/4AAQSkZJRgABAQAAAQABAAD/2wCEAAkGBxQPEBQUEhQUFhQUGBwbGRUXFhgfHBoeHBgXHRgVFx8fHCggHBolHR0dITEhJSwrLi4uFx8zODQuNygtLisBCgoKDg0OGxAQGy8kICQsLDUsLDAvLywvMi0sLCwsLCwvNDQsLDQsLy0sLS8sLCwsLCwtLCwsLCwsLCwsLCwsLP/AABEIAOEA4QMBIgACEQEDEQH/xAAcAAACAgMBAQAAAAAAAAAAAAAABwEGBAUIAwL/xABGEAACAQMCAwYEAwUFBgQHAAABAgMABBESIQUGMQcTIkFRYTJxgZEUI0IVUmKhwTNygpKxFiRDU7LRJWPh8Bc0RJOiw/H/xAAZAQACAwEAAAAAAAAAAAAAAAAAAwECBAX/xAAxEQACAQMDAgMGBwADAAAAAAAAAQIDESEEEjETQSJRYTJxgcHh8AUUI5GhsdEVM/H/2gAMAwEAAhEDEQA/AHhRRRQBNFFFABUVNFABRXy7hQSSAB1J6fWqBzR2p29tlLYC4k3GoNiMH3b9X+H71DaXIynSnUdoq4wGIAydhVW432g2NoSrS944/RECx+pHhH1NKDjPO99xBTCzZVz/AGcSHJwcgbZY+mK2nKfZpczurXEXdQ4Phdirk6Tp8I3AzjIOD1pe9v2TatHCmt1aXwRteK9sUhyLa3VR+9KxJ/yrj/Wqzc9oPErg4ExBPRYkAPyGxNX+y7LLK1QyXUjyBAWYswRABuTgb4+ZNbHl664ZFPCkFukTzprhkaIAyDfOlzvnbofWi0nyy6qaeK/ThcVVvxfikFxq1XZlXYqyyMN/Jl6e9eclrxOYMCl4wfdhhwG9cjYGn3w/ionuJ4kUaYNKtID1cglkxj9I075/V7VtKOn6lHrdr9hXOZTy7erv+HuB/gas7hfDeIlWaJrhGUgCMvIruT+4p2IAyT8jXRlYXGeJx2kDzTHCRjJ9fYD1J9KOmvMPz8pY2oQsfO/ErRyjTvrQ4KSqCQfQ5GasHDO2GdcC4gikH70ZKH7EkH+Vb2Lma14lFNPNwxnhhKgymNHbc+I7DUNK4Y4JwKmz5S4ZxOCYWReMa1DOgPVRkKNYPh3BIHmB6VCT7MbKdJ/9lO3n9o23Bu0yxuSFaQwufKVSB/mGV+5FXCKVXAZSGB6EHINI/jXZRdwAmFkuFHkPC/2JIP3qtcO4pe8Ml0xtNC4O8TBgDjyKNsfmB9ane1yhb0dKor0ZHTFFUPk/tIhu0RLjEdwTpKj4W8wy+gx5Hzq9I4YZBBHqDTE0+DBUpypu0kfVFFFSUCiiigAooooAKKKKAIqaKKACiiigCKwOLcagtADM4XIJAwSxAGSQBk4HrWJzHzJDZQzM0kYkjQsEY9WIOhcDfcjypOQcx8Q4rLJDAkeu4GH0JghdhhpCchB/32NUlKxpoaZ1FueEjH5251n4hK6B8W2rCRpkBxnws/mSdtuntWz5W7MZrgCW6P4eHGcH+0I69Dsgx5nf2q/8mcg2/DdLuRLcH9bYwvtGPL59azu0nX+y7kRjJKYb+6SNZ/y5quzvI1PVJNUqOF5mjseMcK4QEESMFfGLkIWVskjeU9cYOR5YNMFWB6UpeUAOMcHexyqzWxBjPQdSY3P1yprN7GnlQXKSuCDNp05y3eBTrY+eCqjr1xUxkJrUVaTbynm/fyZfeYeHm6tJ4VKgyxsoLDIyRtkelLe8s7m3sbKSePu24aXZ5GK4YJkRImN21ZHp502arHMdo95d20Gg/h4z30rkeElT+XF75bcj2q0kKo1LYfHP8Gg5V5jgsLNtYcmORfxcw3xNKN2x1I1AKcdMj0phW8yyIroQyuAysOhBGQR7EUvLjke4T9owwlDDe6WVmbBRtYLhhjcYJII9BV54XbJawRQqw0xIqDJ3woA3+1Ebk19j8UXl/wCL5mdSZ7bL+X8XFAWKwd0GwPMl2DEjzxgYBpxiVT+ofcVR+0rkx7/u57Yjv4hp0kgB1zkDJ2DA5xnbc0TV1gNJOMKqcjI5Gmt7Th9vE8iYlXUrlSok1s2B4v1Y6itxyjwhbO3Mcbq6GR3Qr0Cu2VXqc4pbc2cEv7u2srWOzk/3aBQ+Wj069KqcEtg4Cn/NVxsuJW3A+HW6TflNpXMWzOWbJckLnPnv0261VMvVhdXi7uT4588lT5t5rks+MkQO+jCCSMZbvHI+EBiQD8PTT51dX5otRdrb3ShLhdOhnQaSWA+Bt8HJxilTynC891dX+lWFt3k2JPhLsWKK3n4R4tv3RWfyvwO643ci8ndCiSrqDahsN8RgeQ6DfqN/eqkzTUoU7eLG1ZfqWLnPsyNxJLPAw1Pv3ekKM77bDfPTOx6daXnAOaLvhcmEZgFOHgkzp9wQd1PuP510lVZ5t5RtuJgq+FnUAiRca1G+NQ81ODsffFWlDuhNDV42VVdE8nc5wcTTCeCZR4omxke6/vL7/erLXNXHuBXPCbhdeVYNmKZDs2PNT5H1U/6U3uzbnJuIxFJ9Imj2JUgax5NpzkHH02PyojO+GRqNKorqU3eJd6KKKYYQooooAKKKKACiiigAqn9oXOi8Ni0Jpa5ceBM/CP8AmN7dcDzIrbc28xR8Ntmmk3PRE83Yg4Ue3mT6CkBbxXPF70DOueY5LHooHUn0RR/QdTS5ythG3SadT8c/ZR98D4PccXuiqks7HVJK2SFBO7N7+g88Ypt8YgTl7hUjWiKZRpHeMN2ZiBrb1x5L0rCveMW/L0UVrbqJZ2w0vXOBjVJJgEjI+EYwPlW+nmt+P8OkWJshx0OzI43UMM+R+hqIq3vG1qspuLa/TuUXmrl38XaR39hJNK2SZVWR2bJPi0DOVKnbSPL5VtuQOZBxO2l4fdk953ZQMWOp1IIbOd9a+eeuR71WOU+NHgN+1vcMTGwUSgdEchTrGeoAOCR1x7VZOG8Bik41DdWD6rch5JGTGhWOQYwfVi2cGoXN18S9RWi4y45jL5Gr4RwW+4BdmUQPcQONL9yNRI1HTtjUCOvpv1q0cH4GIuIzcQk/3a3K5RHfTlmQa5ZFOAp6jB881uuM842sCThZ4jLED4C3VsEqv/8AKUPOfMr8anhSCKTwrgIMku2cl9I2AHkTvvvUu0SkOpXd2rYs36DB492r2sGVgDXD+qnSn+YjcfIGq/P2xv4StsM6fEpk8Or1B05I+3WvDlnsnmdle8ZI0690CSx9mIwF+hNMKx5DsISGFtGWHmw1fUAnANHjZEvylPFtwi7jjV7eOSZrlyx+FHk0jJ6AKcAVt5OQOI93JIyk6FzpDszN/CoGSWFP2GBUGEVVHoAB/pXrU9PzZD17XsRSOceHcqX0j6WjuIQFJ1vHNjbHhGB1NfF1FxLh5XW13DkZGJXI/kxFdI18sgPUA/Ojph/yEr5irCB4Z2n38BAaRZgPKRRn5ZXBq3Jztw3iVt/4hGkcmdOMFiBnIdHC5A9fSr7xDl62uI5EeGPEgIYhVDb+YOMg+9LrmPsiwuqxkyw6xynr13VgNj02O3uKi0l6llV09R5W1+aM48AdeFzQcKlguI52OWyoYKQAy6l2d9seLBAqOyRDZLdw3IMMqsjESEAFSpwV8sDByQT1pZFrvhM+MyW8v8m/1Vx96vdvzbbcWj/B8VjEUvRZgMAN5NvujfcHNQmrjalKag1zF5uufqWy+5ra6kaCyZEXDar1yNC6fiEKnHesPUHApb8MJ4vxEqk11FI3hSRG/wCHGuzS5IbUTk/N8bdatHaU4tOHQ23cNKqBNF1gBFbBGfCcq5H0OqvXsSsfyp53Q63cASMfiGNRx6bnc+dS8ysLhtp0XUivRf79C+8U4NFd25gnXvEIxk9cgfGD5N55pEc1ct3HBblXRm06swzgefXS3kGHp0IFOfm+3vJUWO0kihRs97O5OpFGP7MYxnGd8jGKrnBOO2nEFbhlxI1wyqQJ2UKJSDsYznOtRjc9dJO9TNJitLUnBbuV3XzLBybzIt7bqzSxNIcAhNiDpB0sp3DZz02IG1WSud+IWtxwC/ABB6MpI8MqZ2DbdQeuNwcGnZylzLFxODvYgy4OllbGQ2BnoTt6GpjK+GU1On2eOGYs3lFFFXMgUVFTQAVDNgEnoKmqR2s8WaCxZI3CNJsWyQcH9CY3LNg/IA1DdlcvTg5yUV3Fb2g8yHiV4xQloY/DEoB3G2p8dck/yApsdm3KQ4db6pB/vE2C/wDCPKMew8/cmqT2KcJkeaWfJEKjSRj426gfJRv/AIhTnpcFfxM3ayrtXRhwjCveGrIkoXEckqlTKqrqGRjOSN8e/pSat7KXlriCPJl7d1Kll/WMZxpz8Qb123p5VpebeALxG2MDNo1Mp16ckAEE6dxgkZGd8Z6GryjfKM9Ctse2Xsvk1/AuN2vF4y5gyqqCxlRSFbxApk9SAM/JhS95y55GDZ8MURwjKs8a4LnpiPG4HXfqfL3+O0HmlFQcOsfDbxDS7KfjK9U2/SMbnzOfTfI7KOTZJJFvJS0cS50LuDJnY59I/wDX/VbbbsjXClCnF1Z8dk/v/wANFyVyDNxEh2zFbjrIQMtvusYP+p2+dO7l/l23sI9FvGF9WO7N7s3U1tEUAYAAA8hX1TIwSMlfVTqvPHkFFFFWMwUUUUAFFFRQBNFFRQB4Xtmk6FJFDKRjBAP2pZc9dmyCCSe3aRpI0X8s4IKIMYGBkvpA898U1aiocUxtKtKm7xYjOzvnDuW/CXrKbNlYfmAnQfJc+SdRg9NulM7hjWfCbLWkp/Cs+oPu4XXjAyozo8sn161UO0bs6aRzc2S5ZjmSEeZP608s+q++ar/J/MEnCpjZ36EW8nxo5z3WofFjcaTtkfX5rTccM31IQrx30374/fc2nNPP/wC0hLZWsDOJgFjfVpZjnJ8JxtgdCfnXlw/kk8MtnursBpxgQQp4sSE/lnPmwO+BttVr5O5DjsbuWbAdNjbyaslVbOpCvTI2w/mDVu4txCG2j7y4dERd8tjr5Y9T8t6lRvlipV4x/TpLHfzZVbvl+bivCkS9VY7sDUrDGzD4S3pqGzAetKflvmG44RcsNwokAnhPQ6SQ3yYDOCPbqKs992oSNxBJY4ybeLUvdhmy6kjMjDGMgDIGNvXesztR5cS5iXiVsQUaMNJgfEMAq+3njIOfQVV5yuw+leD2VViX8PyGpY3aTxJJGQyOoZT6g1kUp+xXmPIeyc9AXiyfLPjQfU6vqfSmxTYu6uc6vSdKbiwoqKmpFEGueOfOPtxS+wgbQrd1Eh9dWnOB5s39KdXO/Hf2fYyzDGsYVAT1ZiAPtnP0pWdkfBxe3slxMzM1uVkG48TuX8TZ32IyMedLnlqJ0NGlCMq0u3A2uVOCrYWkUC9VGWPqx3ZvvW3orHvL2OBS8roigZLMwAA9d6ZwYW3J3fLMiqH2rc2GytxDE2J5wRkdUTfU/wAz0H1PlVo4fzFa3LlIbiKR1GSquCQB1Pyqsc5cmrxOaN3nWMYwCkQJbJOAXzg7YwPYmqyysDqCjGoupwUfsv5QlmuIrltKwxknB+JvDgDTj4Wz1PkPkaeQGOla7l3g6WNukKEnSN2PVj5sf/ewAFbKiMbINTWdWd/2CiiirGcKKKKACiiigAqKmooAKKKKACpoqKAClj20cLjW2E/ds0pkVe98kX907gYJGBkHdj60z68bu2WVCjgMrdQQCPbY++9RJXVhtGp05qQq+y3mNrm3k4e8jJIEPcSKQCB+6D6qcY65G3lWibh3EON3/c3BA/DYWQ4IRACNRGxy7Dcf0FaPjpuLDibs5xNFLrDAYDAfCQB+ll2I9yKanMfMcq8PS+4ekOq4KCR2HiBPgUdRkq3h36UlZVn2OnNbJ7oJeLh+T+pYOXeVLXhy4hTxNsXcks332GfQYr3L2t9BNbxvG6FWjdUYeHOVOw6b0v8AtUV7WxtomnlklLFi5Yaif1Hw48IBIG3mKw+XOFwWPDYOJAyifvB8MgUOC+numBUgpjf1261fdm1jJ0XKPUcndvHvKQGl4Vff+ZbSf5gPL5Mp/nXSlldLNGkiHKuoYH2IyKTvbTwoLNDdp8M66WI82UZU/Vdv8NWjsY4sZrFoWPit30j+4wyv2OofQVEMSsO1S6tGNVfH794waKKKacwV3bVxruhFAq+N1ZtZx4FyFOkY+Jhlc+QJ9az+xbhndWLzEeKdyc/wp4VHyzqP1qp9t0oa7hZWDDumXA/SVkOr75x/hprcoWX4ewtY/NYUz8yoLfzJpazNnQqvZpYpdyeaOPx8Ot2ml3A2VR1diCQg+x39qQXOHMr8SuDKxZUwAsRbITYZx5bnzxvtVx7bOL6p0tvF4UV/i8OWLDdcbnA6npmlrax65EXGdTKMYz1IHTzqlSV3Y06Kgow6j5f9De7MOSEFqbicMJLmNlUA40RuuMj+Jhvny2qscamv+Xna3jnLQupMRIzgEjJUH4XGMbbb5xvTxtowiKoGAqgAfIdKqHapy49/ZgQxh5o2yviwcEENjfB8tjV3GywZKWp3Vf1OH5/wbjl24kPD4pMmeTugwOoZc6c4zjHXbNViHtRWKQR3trJbsRk+INjrsRgMPtV34ZD3FvGpAXu41BA6DCjNc28ycUN5eTTt+tzgDPwjZcZzjYZ+ZonJxsTpaMa0pXWB/wDCecrK7cJDOrOVLaTkEBepORtjrW1seJQzjMMscgH7jq3+hpOdkdit1fXLsv5YgKYz/wAwgdfXSrb+9am7M/ALuZYGVS4KplgzKmrws6/vYG2aN7tdky0cXNwi82R0HRVE7KOaZL+CSOdi00BGXOMsratJOB1Gkgmr3V07q5iqU3Tk4vsFFfEsqoMsQo23JwNzgD71iX3GILf+1mjT2ZwD9utSVSb4M6iviKQOoZSCrDII8wehr6oICpqKKAJoqKKAJoqKKAFr208HRrZbkKO8RlUsBvpJOMn0ya1HZLe/iLe5sGK6sd7EWUMFORlgp66X0t9aZ3M/DBd2c8J/4kbAH0bGVP0OKR/ZZcrDxOMuSuVZRuBliVGls+XX6gUqWJI6VB79NKPdcG25u4HxW8uIkuY+80JhHhXwHJ31HorHA3Ow2pk8E5RihgtUk/M/DqSFcKV1sQTJjB8SkEAjpk1ZKKuopO5lqamUoqPCXkVftH4Ib3h8kca5kQh4xsN1PQZ2GVJH1pZdjfEu54j3RPhnRl/xL4h/INTzljDKVYZDDBB8weoNc7cNia040i40mO6wA2BgFiB7DKn+dUnhpmnSPfSnTflc6LqaKKac4QXO/dT3dqIpA+tmV13yrm5bXkHcZzj/AAU+0XAA9BiucOF3Bu+KwvpwZJ0JUZPQjJ338s710jS6ebs361bVCPoxLduR/wB7g2x+WfF6+Lp9P61WeS7Em/sjgEyS5CH91ASXOD6g4/uelOvnjl5r6AGF+7uIjqjfA323QnGQDtuPMCk5ylDJw/i9r+JjdGDkFTufGjop2J/UwNVkvFc06eqpUHFcpP5l37YbBIgt2JZlmbEaIspVdt9YA3yBnO/mKo/BueOIxuqRTNKWIVUcB8knYb4P8623axzRHdXIijJItxImroC7EK+3mAFwD6k1h9kUUUnElD7sqlo8DO49d9tj6fbzhu8sFqUNunvNXsOmO4l/BF7hUjm7pi6qcqp0nod9vvXMZOd/Wuj+eePR2Nqzyb68qI/NyVPhHp6532Fc3npU1Sv4cnaUrcjT5B45b8K4Y1xIG1TyMqL1Zyi48hhVzn5e5peXM01/cFsNJLKdlXc+yj5U3+O8AhXgACKPyou8U4ydTDLkE776j/7FKXlW/a2vYJUOCrjPT4Ts2c7dM1WXZF9O4y31IrN3z/A4OyXhN1bQSC5Tu1BxGhA1dSXdiCc5JAH92r7UKcitbzFxyKwt2mmOFGAAOrE9FHvT0rI5E5SqzvbLKn2h8SS7tb+0TJe2jjlZuoyJAxQe+lev8VI9ZSCpyfBgjc7Yx09OnlTp5F4cRYXN9cKXlu1d3VgCCg1aQAeoI9fLFJQnV5bH0wOvkPIUifZnY0aUd0F2f82z/R0vydey3FjBLOMSupLDGP1Np/8AxxWt7SOZn4baq8QUyO4VdW4HmSR57DH1rZcmXXfcPtn6ZjXqD5bf0qtdofK1zxO6tVTSLZPjOrfJbxHHn4QAP7xpzvtwcymo9bx4V3/4e3KXOk9xZS3Fzbt+WMqYkOJR/BliSc529B1rNtufbcK5ulktXjALJKBk6s6QoUkknGcYz0rXdpfGP2ZZ26W4CeMBAu2FjXIHyyFBHmCR50lOK8TlupDLO5eQjdjjoM4G3kKpKbjg1UdLGteVrJ8HSdlzFazRxyJNHomzoJOnVpOGADYOQa2aOGGQQR6g0o+feX0XglnLg67dYxtjGJSuott64+prZ8pWsjcvsYpDbSYd++XqQhJ1H5gYyPKrKTvYzyoR2b4vvb7+AyqKRdt2sXixxrpjYquGd8kufU4wB8qtnJXaLcX06xPZllJw00RYqnoXBGAP8X0oU0wnoqsE2+3qMiuc+auEPbcRkyrRRtcHu5GHh+IEN5ZAJzXRbMAMkgD1NVi//Z93cojy28sp+GJu6kBx1wCDhsem9E43I0tZ0m3a6LOhyB06eX9KmvO2dCo7sqVGw0kYGPIY2r0q5lJrm/n8PFxS5Y51CTWpPpgFSPYEY+ldH0h+1+OQXx1x6UIOh/3wQpb7HP3pdTg3/hztVa9Bhf7WfxUUnP2k3rRVeoP/ACaPrlND+0rYAZPfrt8m3rpiua4LprDihdQMxXLDcZGDIQfrpPWuk1OQD61NPuK/EcuL9Ca8polO5VSR0yB5bj+detFNOcLHgXMXD55l0WtvHPJNhw5XUWLY1L4PETkny3286Y0NlGjakjRWxjKqAcemQKRtrBDwvjebmRSkcjv4Ax0FsmPXkDoGB8Oae8UgZQw6EAj5HpVIO5s1cFFpxvZoW3OPIV7xCWSR7tGRMmCIpjAP6SRgZ8tRz9KXtxyncWkitdW0zxA+IRjORnpkZA+fvXRtFDppk09bOC22x+wv+aOc4V4WgEUivdxskUDoQwwdB1ew8vXI9aSDx6SFkDLnqCMNjpsD511PfWEVwumWNHXrhgDg+o9DURWKISVyMjHU7e4z0PvUSg2WoauNJNKPPqYXKfFVvLOGZMgMuMHGQV2OcfKqBzfP+2uKQ2EbK0EJ7yVlPps4z7A6dvN/atzd9njiOZbe9nj7+QvJqwQwOcr4QMZzufOtHylydxLhV4DF3LwOQsh14GjI8WDghx5YzQ7vDQUlTi5TjLObJmy5os+LRxzJE0TW7x4AUIvdDoyAnBICDAJzux6Um57l3VFY5EQ0qMKMDOSNhvv5nJp9dovEZhA1rBavM1xGw1ZARQdiDkjLY3wKTX+y9zGQ00EqQqV72Qrsi5Gs58wBncZ6VSazg1aKa2XlZDl7JJi3CYM58LSL9pXxj6bVcKp/Zlx2G5tBFEuj8P4NGf05Olhk53GM++auFNjwcyvfqyurZYpO3e48VpH6CRv+gD+tLrl6x/E3cER6SSKD8s5YfYGrZ2yXSSX6aP0x4Lep1MDv54xj71g9lVg03FISOkQaRjtsANI/mwpMszOvRezTX9H8x38w8ES9tJLZjpVwACB8OkgqQPYgVq+OcNaHg8lur6iIe714A2I0s2MgfDnbNWeqN2uRSTWXcxqDnMrknokQDNtjLEkgAe9Olxc5FFuUoxvi4iUXJAyACQMnoMnqfYda6F7MR/4ZCe7ROo8HRwCQJCfMtjP1rn21geR1SMEuxwoHXNdQ8KsFt4I4V6IgXPmdtyfcnel0lk6P4jJbVER3aJzpLezvDGxW2jYqFG2sqSC7Hrj0HSrj2T8rWzWsV4QWnOsZ1HCYZlwANs48zvvS35h5ZuLWWXUmVV23GOmrwtj0YEYxnz9K+eWearnhrEwMNLHLRsMo3z8wfcVVO0ryHTo7qO2i7fMs3MfCrrl2TVazP+HmDKv8LFTswxjUNiG9vuzuz+aaTh1u9wxZ3TVqPUqd0Le+nFVuLjttzJavaMTDcHDBTvuu+pD+oeo2OKvXB7P8PbwxFtRijVNWMZ0qBnHlnFMis44OfqJtwUZrxXz7jLpF9sd13vEVRXL92gXTpACMxyVBAyc7HfPWnpXPHMzLPxuXV8BuAp69BpGBjfORiipwT+Hr9Ry8kZf/AMPLz91P8/8A6UU3e6f9yT/7jUUdNF/zlT0E32rcOWDiUug/2oDkejHII/kD9aeHK97+IsraX9+JCfnpGoffNK3tx4dpuYJwNpEKMfdCSv3DH/LVu7HrtpOGqrAju3ZVJ81zkEewJI+lRHEmidR49NCXl9/IvFFFFNOaIHtd4d3PE3bHhnVX+uNJ/wCmm12d8T/FcNt3Jyyrob+8h0n74z9a13arwP8AFWJZdPeRspBO2RnBGfqfvVW7F+LGKaeyk2Jy6j0ZSFkX59D9DSl4Z+86Mn1tMn3j/Q3aKKKac4miiigAqKmigCMVj39jHcIY5kV0PVWGRWTRQCdjQcF5PtLKYzW8Whyun4mIwSCQAT7CvfmiwuLiDRa3H4eTIOvTnI819vmPStxUVFlwX6knLc8v1yKSHstneXVezmSNUODF8ZIOQviHmSTnqTWL2fy/sy8dJbG61zOY1l7t8KhYadivQnBJz5D0py1NV2LsaPzcpRcZ5T+BDHAyeg86TfatzmJnFvayq0en8ySNgdRyCEDA9Ntx57elON0DAgjIIwR6j0qn8X7NbGdcJGID+9EAM/PINTNNrBXTTpwnumJ3kRVPErYPnSXxscHcHH0p39oXGJLDh8s0JAkUoFyMjeRQdvkTVMbsnnglWS0u1DKcqZI919wRkZ+lWHtQ4fc3PD0hhjMzl01lcDGnfUAT0Lf61SKaizVXnTq1oNPHc21laR8RtIZZlTvmiGZIypZGZMOEYZwQSflSY565Qk4dN4VcwMfBITq99LEAYPXr6VZOVOJ3nAWEN3byG3lYFSuG0MepUjY9RlT6bVuu03nS3EU1kmWmICsSCqpkBslvNsY2HrvQ7NZCkqlKraGYv+voK/ljiBtJvxKqzNb+PAZQNJ8LBsgk51Y2xjNdJ2M/exI+Ma1VsemQDikJypyJc3ojYjRazEamzuVG+QPTPqRT/ijCqFHQAAfIdKKaZX8QlByVufv6hLIFUsdgoJJ9h1rmjgLtc8RhYfFLcBvu+o/yp69ovE/wvDbh84LLoX5v4f6n7Up+yHh3fcTR8eGBGf6kaV/6ifpRPLSJ0a2UpzY/aKKKac0pvavwo3PDZCoy8JEg+QPjH+Un7UvexzjPcXxhZvBcLgDO2tclce5GR9qeMsYZSpGQRgj2PUVzVx2wfhl+6LkNBKHjPqobVG32wPoaVPDTOlo2qlOVJ/A6YrznmWNSzsFVdyxOAPmaonHOf3gtba7hhWWCdSGOogxyejYBGNmGNtxVUiTiPMi5YrFbK2MhTgsAM4GRr398CrOfkZ4aWTW6bsvMYdtxyDicl5ZdQigZB+NXXd0P8J2yPY0rebQOGcVjuInDuCrSR75VgqhwemzA5B9/OmXybyHBw094C0k2Ma2x4QQMqMY22860nbByqbiIXcK5kiGJABuyb7+5U/yJqJJtXHUJ041dqfhasXzg/E47yBJojlJBkeo9QfQg7VmUnuxrjwhSeF9RQMj5zkJqOgnHkucEnyzmnDVou6uZa9LpTcSaKKKsJCiiooAmiiigCKKmooAKmoqaACooqaAIrzuZ1iRnchVUEknyA6mvSlX2x8zr3Zs4nIfUDKMHdcZC5+ePnUSdlcbRpOrNRR6cN7T4pr5kaLMTsqwyBTqPTQHTc51HqOnpV9n4BbzSLLNDG8q/rKgn5dN8UvOxrltGRruaLLh/yXboABgso9c5GftTWqsLtZG6nZCptp4tyQqgDAAAHkKmivO4mEaM7HCopYn0AGSftVzKLHtk5hkheCCJipwZGOBg/pUbjB8z9qzuxfhPd2j3LHL3DH6KhIG/mScn7UseOcWl4tdYVQWklIjGN8MQFDewAHyxXQ/CbBbWCOFPhjUKPoOtKjmVzo6hdGhGn3fJmUUUU05wUve1XlIXapcK6xvGrKSw2cYyik+RyMZ/iphV5zwrIjIwyrAgg+YIwQfpUNXVhlKo6clJCO7Nr9LhJeGzsRHcDVE23hkGDgA7HOM4OR4T60y+ceMrwfh4MKICMJGgAUAnqQo22GTgUnuc+XZOHXzLEsgT+0hcbnAwSQR00ttv7VeJ+Ipxqyt55ckWcmq6gVSxbw4BRRuQdj8i3pSouya7nSr04ylGovZfK9frx7zQcrNxjiVwJEnmVMjVK/hj053CLpwxx0AH1FXrly+S1vvwAuGuQ6O5aRwzIwKju+nQgk9fKqfzV2kNcA2nD00xsO7DBWEh6DTGoI0eY3H2rJ5P4NHwMfjeISCORkKpAMFxqIOcDq2B8hk5oTzgirByjeStfiKWTF5y4FNwS4a6swotphpZSoYJqJzGwI2Q7Ywfb0za+z/nmCeCGCRyJ40VWLDZsDGrJ+Qz7msrhXPVpxJjAY5dDggtJH+WdslWIyF29ceVLnnzkOThz99Bqe2zq1fqiIOQG9vRvbf3njMeCsUqq6dbEuz8x81NJzlLtUMKRxXau4BbVPnLYJyCVxuBkjbfAHWmzw7iEdzGJIXV0boynI/9D7VdSTMVahOk/EjKqKmoqwkmiiigCKKmigCKKKmgCKK87m4SJC8jBVUZLMcAfM0veYu0yE28/wCGWRx/ZCZfDhnVsOuobgYJHyHkc1DaQynSnUfhRsece0GGyMkUZDzovQDIDH4VOPTOT6AeppZcp8An45eNJMzGMNmaUn6iNPQ+3kD8q++znlia9n16SIMOskrE4bUMFV82bfPpkb0y+J8T/ZsAtuGWzTSINgqFkUhhrErAjxkZ2zncHpSvay+DovbQvTp5k+/l/hb7S2WFFjjUKiAKqjoABgAV61r+A8U/FwLJokjPRkkUqVYdRv1HuK2NOOXJNPIUtu2DmowRC0iP5kykyEdVT0+bb/QGrtzDxuKwgaaY4UYAA3LEnAUDzNc9LFNxbiBC5aSeQnJ/Suep9Aq+Xtilzl2Rt0VFSlvlwi59i3LveTNeOPBHlI/dz8TfQbfMn0pyVhcE4WlnbxwRDCRjA9z1LH3JJP1rOq0VZCNRW6tRy/YKKKKsICiiigDS828E/G2ssa4EjIyo3pnBwcfpJA+1IPl/jE/CbzXpZWQlZYW21DzU+/mD8vI10tS/7TeRvxqm4twPxKDdf+Yo8v7w8j59KXOPdG7SV4xvTnwy1cBuba6iFxbrHiTcsFUNnzD7Z1DpvSq4ZwD9t308kzzNpkIbCaFRVbCqHJbLaQPAAPM59a7yZzXLwqc7FomOJYT7HBIz0cb/AD6H2YKxXC2b/sYJJBcln7zvMSxsx8SBSMbDbc5G9RdSGulKhJ2fPDNX2i8chsoG4XaQqFKjvG64ydXh8y+2c+W1M3l8vJZQd+PG0KawR5lBqBH9Ko3Z/wBnb28v4m90NIPgTOrBP62JHxeWBmrTz9xeSzsJJIR+YcIp28Jc6Qw26gkbVaN+WJrbZONKGXfnzbKhzl2VrITLY6UbqYDsp/uH9Py6fKl1wziN1wm5H9rEyka4jlQ48wQQQc/vYPtTU4TPNZ31nad880kkbSXWtyxB0jSRn4AuMDGM53zVov7az4lqhkRZgo3ODgeyyDo3sDkVVxTysDY6mUFtqeKPyKdwvtggkcrPA8S58Lhte38Q0gj6Zq8cK5htbsZgnif2DDUPmvUVROIdj8JYtDNIq/8ALOD5+TEHy9fbeqtxDs3nt7OSdg5njkASOMatSEgFxp3B3z/hovJckOlpqnsOz+/vke9TXONtxDilugZGvVTyOlyvXHmCOtZf+3nFoSFaaQFvhWSCPJzsMAxgnep6iI/4+faSOg6iknfdql8irG0cccqnLEqckEDA0n4T51XL7nm+ul7trhsMc4jGCfYY3x7Ch1EVj+H1XzZHQPE+M29quqeaOMfxOBn5DqfpVF472uQRHTbRNOfNidC/TYk/alrw/lC+u21LbynP65AV+pL70xeCdk0X4ZRdE/iCTqMbkqBq2VdgM4xkkeZqN0nwMdDT0vblf0QuOOcwXfFZsOXfJ8ECAkD0AUdT7mrtyh2WsQJb86UGG/Dg9feQ5wPkPvVlHEeGcFdbeFB3zkKQviYZ/VK5OQPPH2FYyXFxxCaexv8ANuzrrt2gc6WXSVZc/wDEAyDj338qhRV85LzrycbU1tj/ADb0LDy1zDa3EkltZgaLdQMqAE3yMIPMDHXGKVVpzRxHhQltzEBLM7S5dSXyxwXwDuDp2z6VjzQSct8SQ57wac5AI1RlsMm+2rbOPULvTh4pELiFbm1igmlwpQyD4kzkqGHQ9ceWanL96FtQou9t0ZW580JWLmbicZaZ5LvSSCzEOEHmvVdAG/TbIp8cCvGmtYZZQFd41ZgDsCRvj2qoQcZfittcpdwC1tEDJLIZMMGUjKgFcY2wT9qXXOvORuwsFvqjs4QFVc4L4GNT+2Oi/ffoJ7S0qb1D2qKi1yenOXHJeL33djKRRFlVSdl0k65WHm3t8gOtMzs55MXhsbSOQ80v6tJGlP0qAdwT1Pvt5VXey7kPSVvLpfF1hjPlt/aOPX0B6devRrVMI92L1VZJdKnwuSKmoophgJooooAKKKKACiiigBe9ovZ8L3VcWwC3AGWTYCX/ALP7+fn60sOV+PXHCrrChh4gssDee42I8mHkf6V0hVW5z5Hg4muo4jnA8MwG/srj9S/6eVLlDujdp9WlHp1MxNrwXj0N2Py5EL4JKK6sRgkZ2PTIrG5i5htrf8mX8yR/ht1Uu7eYyoBwM+ZwKQ3GOC3fCZxrDxsDlJkJ0n+6w8/4Tv7VeOU+1BA4F9EuvAX8SijVj0kGM49x9qFPsy89Fbxw8S9DytYFl4i8ckMkWrxSwQHU+nZh+LlY40kbmNT0wKanAHga2ia1CiBlBQKukYO/TyqjvwqRzeTcOeKY8QYDvtYxEmnDgjfLZyB89+lXLlbg/wCBs4bfVqMa4LAYyepP3qYidRJOKz5Y+Gf8NtVR5258h4ZhdPeyn9AYDSMZy58s7YFW2ucLlXuOMHIyz3YBzuMd6Bv5YwKJya4DSUY1JNy4Q3b3ng2cUUl7ayxCSMMGQhwHOr8o+YbAByfX2rJ4rzJw+J4ZLnCyaVaNnhcldQyAGCkBvYGtRznzPZTCWxu+9hYkEM0YbGG8LjBPXHn5H3rS9tZzDYOh/L8eNsdVQqfbYHb3qHK1y9OjGUoppq9/6xY3t/zRwcFJpEVu/wBREptmOShKnJK5yCuPtVu4NJbyxLLbCMxuMhkUD+gwfakhxDiAXgNvFpLM80jd4U2UB2JAbGzE7Y8wDTS7L+Hm34cgMscgcl1MY2AIGVJ82znJ/wC1EZXYaijGFO93y1+xi9o/OcnDUVYosvKDplbdFI6gjOdWNwP+1Y11xC44rwHvYGaO40ksIzgsYyQ6DByA2Mjz6VrOfo4p5eIJI5UpDbmPOSDIDMQFAyclfD9a0HZRzGbO7NtIT3UxwM5Glx0bB6AjIPviobzZjIUV0t0V4lZ+/uenanyyypFeqjASRoswPVXwAGbO+T0PuB60xuz7jkd7ZQkAK8aaCuDtoAUlSfLp77it1xyxS5tpYpfgdCD7bdfp1+lKLkbhV/bB5RJHa2xJPe3GwwMjWqEg7rv4sdFqbbZFFJVqO2Ts4vHx7Fu7WuWhd2wnQHvofhAGS6scGPHrnBFaPlFJuBwGXiFwYojnRZghmYkYz549cLttkms7j3azDCdFshnI2MudK+WSuxz9sUtBDc8Xu2MYlldj1ZshF8tTfCox5DA9BVZNXuuR1ClUdPZUxH+foZXOPOM/FJMEaYQ35cK53Odi/wC8/wDpnamByN2aRxd3cXJLvhWWIgBVJUHxgjJYHI64ra8kdnkPD8Sy6Zbj94jwp7Rg+f8AF1+VXerRh3Ymvqkl06OERRU0UwwEUUVNABRRRQAUUUUAFFFFABUUVNAGPfWUdxGY5UV0bqrDIpW80dknV7B8f+TIT9kc5P0b702amocU+R1KvOk/CzmTVecKmxmW3k+wb7+Fx96Y3JXagXLJftEoVciUAgsf3dIBGflj5Uzb2yjnQpKiup/SwBH86ovGuya0mJaBpIG/dGGT7HcfQ0va48Gx6mjWVqqs/NFr4JzJb3q6oZAcDJB2KjP6vT1+VUe75KdeJR3lk0csLTK8kesbbnUQehG5OOuTVW4r2UXsRJiEc4/hYK32bA/nVcm4DeWhyYLiI/vKrD+aVDk+6L0qEFd06iz2+2X+XlC9vOKC7mgRYu9BKNKNWlenTPoDisvttXvVt40SR5ELOdCsQqEAEtgY3OAPkaXUPOF/DsLqZfZjn/qBNZ0faNxEf/UZ+aJ/2qNytYb+XqqcZY8PHK/03dqBJy68DpKZYpdSosUmQWdiufDgjGrPXAI88VYeyS5uLdPws9vOiszPHIyHSP3kO3h3BIz1JNUx+eeKkD8xwGXUCIhuMZ1A6dxjfasS17QL5XJadpcgjQ3QE9GAXByKFJJkToVJwlHGXfn6DT4HHdJxC6nnt444JyuHeVdSrGGCbbjfJPUYzVH4twiwjnlnueIDvHdm7u1TOM9ADv5ee3WtFxF7/iqQI0EsncBlUiNtw2ndiep8PXPnWfwrsuv5sa0SBf43BP8AlXP8yKG78IiNONPM5pdrL0/c2952sMkQitI3OkY764YM59yF2z9apdzxC84pMFd5Z3J2QDYe4VRpUe+KaXBuyK2jIa4kkmI/SMKn1x4j96vnDeGQ2qaII0jX0UAff1q2yT5FPU0KX/XG78xc8t9lQjdjdGOROigas42OSNgp6j9VMixsIrdSsSKgJyQoAyfU1k1NMUUuDDUrTqPxMiiiipFBRRRQAUUUUATRRRQAUUUUAFRU0UARRRRQAUUUUATRRRQAVDdKKKAKNzf0pQcW+I/P+tFFJmdbScDi4V/8twn+7/8Aoavjgv8Abyf3zUUVcyef33ZeIulfdFFXMgUUUUAFFFFABRRRQAUUUUAFFFFABRRRQ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68" name="AutoShape 4" descr="data:image/jpeg;base64,/9j/4AAQSkZJRgABAQAAAQABAAD/2wCEAAkGBxQPEBQUEhQUFhQUGBwbGRUXFhgfHBoeHBgXHRgVFx8fHCggHBolHR0dITEhJSwrLi4uFx8zODQuNygtLisBCgoKDg0OGxAQGy8kICQsLDUsLDAvLywvMi0sLCwsLCwvNDQsLDQsLy0sLS8sLCwsLCwtLCwsLCwsLCwsLCwsLP/AABEIAOEA4QMBIgACEQEDEQH/xAAcAAACAgMBAQAAAAAAAAAAAAAABwEGBAUIAwL/xABGEAACAQMCAwYEAwUFBgQHAAABAgMABBESIQUGMQcTIkFRYTJxgZEUI0IVUmKhwTNygpKxFiRDU7LRJWPh8Bc0RJOiw/H/xAAZAQACAwEAAAAAAAAAAAAAAAAAAwECBAX/xAAxEQACAQMDAgMGBwADAAAAAAAAAQIDESEEEjETQSJRYTJxgcHh8AUUI5GhsdEVM/H/2gAMAwEAAhEDEQA/AHhRRRQBNFFFABUVNFABRXy7hQSSAB1J6fWqBzR2p29tlLYC4k3GoNiMH3b9X+H71DaXIynSnUdoq4wGIAydhVW432g2NoSrS944/RECx+pHhH1NKDjPO99xBTCzZVz/AGcSHJwcgbZY+mK2nKfZpczurXEXdQ4Phdirk6Tp8I3AzjIOD1pe9v2TatHCmt1aXwRteK9sUhyLa3VR+9KxJ/yrj/Wqzc9oPErg4ExBPRYkAPyGxNX+y7LLK1QyXUjyBAWYswRABuTgb4+ZNbHl664ZFPCkFukTzprhkaIAyDfOlzvnbofWi0nyy6qaeK/ThcVVvxfikFxq1XZlXYqyyMN/Jl6e9eclrxOYMCl4wfdhhwG9cjYGn3w/ionuJ4kUaYNKtID1cglkxj9I075/V7VtKOn6lHrdr9hXOZTy7erv+HuB/gas7hfDeIlWaJrhGUgCMvIruT+4p2IAyT8jXRlYXGeJx2kDzTHCRjJ9fYD1J9KOmvMPz8pY2oQsfO/ErRyjTvrQ4KSqCQfQ5GasHDO2GdcC4gikH70ZKH7EkH+Vb2Lma14lFNPNwxnhhKgymNHbc+I7DUNK4Y4JwKmz5S4ZxOCYWReMa1DOgPVRkKNYPh3BIHmB6VCT7MbKdJ/9lO3n9o23Bu0yxuSFaQwufKVSB/mGV+5FXCKVXAZSGB6EHINI/jXZRdwAmFkuFHkPC/2JIP3qtcO4pe8Ml0xtNC4O8TBgDjyKNsfmB9ane1yhb0dKor0ZHTFFUPk/tIhu0RLjEdwTpKj4W8wy+gx5Hzq9I4YZBBHqDTE0+DBUpypu0kfVFFFSUCiiigAooooAKKKKAIqaKKACiiigCKwOLcagtADM4XIJAwSxAGSQBk4HrWJzHzJDZQzM0kYkjQsEY9WIOhcDfcjypOQcx8Q4rLJDAkeu4GH0JghdhhpCchB/32NUlKxpoaZ1FueEjH5251n4hK6B8W2rCRpkBxnws/mSdtuntWz5W7MZrgCW6P4eHGcH+0I69Dsgx5nf2q/8mcg2/DdLuRLcH9bYwvtGPL59azu0nX+y7kRjJKYb+6SNZ/y5quzvI1PVJNUqOF5mjseMcK4QEESMFfGLkIWVskjeU9cYOR5YNMFWB6UpeUAOMcHexyqzWxBjPQdSY3P1yprN7GnlQXKSuCDNp05y3eBTrY+eCqjr1xUxkJrUVaTbynm/fyZfeYeHm6tJ4VKgyxsoLDIyRtkelLe8s7m3sbKSePu24aXZ5GK4YJkRImN21ZHp502arHMdo95d20Gg/h4z30rkeElT+XF75bcj2q0kKo1LYfHP8Gg5V5jgsLNtYcmORfxcw3xNKN2x1I1AKcdMj0phW8yyIroQyuAysOhBGQR7EUvLjke4T9owwlDDe6WVmbBRtYLhhjcYJII9BV54XbJawRQqw0xIqDJ3woA3+1Ebk19j8UXl/wCL5mdSZ7bL+X8XFAWKwd0GwPMl2DEjzxgYBpxiVT+ofcVR+0rkx7/u57Yjv4hp0kgB1zkDJ2DA5xnbc0TV1gNJOMKqcjI5Gmt7Th9vE8iYlXUrlSok1s2B4v1Y6itxyjwhbO3Mcbq6GR3Qr0Cu2VXqc4pbc2cEv7u2srWOzk/3aBQ+Wj069KqcEtg4Cn/NVxsuJW3A+HW6TflNpXMWzOWbJckLnPnv0261VMvVhdXi7uT4588lT5t5rks+MkQO+jCCSMZbvHI+EBiQD8PTT51dX5otRdrb3ShLhdOhnQaSWA+Bt8HJxilTynC891dX+lWFt3k2JPhLsWKK3n4R4tv3RWfyvwO643ci8ndCiSrqDahsN8RgeQ6DfqN/eqkzTUoU7eLG1ZfqWLnPsyNxJLPAw1Pv3ekKM77bDfPTOx6daXnAOaLvhcmEZgFOHgkzp9wQd1PuP510lVZ5t5RtuJgq+FnUAiRca1G+NQ81ODsffFWlDuhNDV42VVdE8nc5wcTTCeCZR4omxke6/vL7/erLXNXHuBXPCbhdeVYNmKZDs2PNT5H1U/6U3uzbnJuIxFJ9Imj2JUgax5NpzkHH02PyojO+GRqNKorqU3eJd6KKKYYQooooAKKKKACiiigAqn9oXOi8Ni0Jpa5ceBM/CP8AmN7dcDzIrbc28xR8Ntmmk3PRE83Yg4Ue3mT6CkBbxXPF70DOueY5LHooHUn0RR/QdTS5ythG3SadT8c/ZR98D4PccXuiqks7HVJK2SFBO7N7+g88Ypt8YgTl7hUjWiKZRpHeMN2ZiBrb1x5L0rCveMW/L0UVrbqJZ2w0vXOBjVJJgEjI+EYwPlW+nmt+P8OkWJshx0OzI43UMM+R+hqIq3vG1qspuLa/TuUXmrl38XaR39hJNK2SZVWR2bJPi0DOVKnbSPL5VtuQOZBxO2l4fdk953ZQMWOp1IIbOd9a+eeuR71WOU+NHgN+1vcMTGwUSgdEchTrGeoAOCR1x7VZOG8Bik41DdWD6rch5JGTGhWOQYwfVi2cGoXN18S9RWi4y45jL5Gr4RwW+4BdmUQPcQONL9yNRI1HTtjUCOvpv1q0cH4GIuIzcQk/3a3K5RHfTlmQa5ZFOAp6jB881uuM842sCThZ4jLED4C3VsEqv/8AKUPOfMr8anhSCKTwrgIMku2cl9I2AHkTvvvUu0SkOpXd2rYs36DB492r2sGVgDXD+qnSn+YjcfIGq/P2xv4StsM6fEpk8Or1B05I+3WvDlnsnmdle8ZI0690CSx9mIwF+hNMKx5DsISGFtGWHmw1fUAnANHjZEvylPFtwi7jjV7eOSZrlyx+FHk0jJ6AKcAVt5OQOI93JIyk6FzpDszN/CoGSWFP2GBUGEVVHoAB/pXrU9PzZD17XsRSOceHcqX0j6WjuIQFJ1vHNjbHhGB1NfF1FxLh5XW13DkZGJXI/kxFdI18sgPUA/Ojph/yEr5irCB4Z2n38BAaRZgPKRRn5ZXBq3Jztw3iVt/4hGkcmdOMFiBnIdHC5A9fSr7xDl62uI5EeGPEgIYhVDb+YOMg+9LrmPsiwuqxkyw6xynr13VgNj02O3uKi0l6llV09R5W1+aM48AdeFzQcKlguI52OWyoYKQAy6l2d9seLBAqOyRDZLdw3IMMqsjESEAFSpwV8sDByQT1pZFrvhM+MyW8v8m/1Vx96vdvzbbcWj/B8VjEUvRZgMAN5NvujfcHNQmrjalKag1zF5uufqWy+5ra6kaCyZEXDar1yNC6fiEKnHesPUHApb8MJ4vxEqk11FI3hSRG/wCHGuzS5IbUTk/N8bdatHaU4tOHQ23cNKqBNF1gBFbBGfCcq5H0OqvXsSsfyp53Q63cASMfiGNRx6bnc+dS8ysLhtp0XUivRf79C+8U4NFd25gnXvEIxk9cgfGD5N55pEc1ct3HBblXRm06swzgefXS3kGHp0IFOfm+3vJUWO0kihRs97O5OpFGP7MYxnGd8jGKrnBOO2nEFbhlxI1wyqQJ2UKJSDsYznOtRjc9dJO9TNJitLUnBbuV3XzLBybzIt7bqzSxNIcAhNiDpB0sp3DZz02IG1WSud+IWtxwC/ABB6MpI8MqZ2DbdQeuNwcGnZylzLFxODvYgy4OllbGQ2BnoTt6GpjK+GU1On2eOGYs3lFFFXMgUVFTQAVDNgEnoKmqR2s8WaCxZI3CNJsWyQcH9CY3LNg/IA1DdlcvTg5yUV3Fb2g8yHiV4xQloY/DEoB3G2p8dck/yApsdm3KQ4db6pB/vE2C/wDCPKMew8/cmqT2KcJkeaWfJEKjSRj426gfJRv/AIhTnpcFfxM3ayrtXRhwjCveGrIkoXEckqlTKqrqGRjOSN8e/pSat7KXlriCPJl7d1Kll/WMZxpz8Qb123p5VpebeALxG2MDNo1Mp16ckAEE6dxgkZGd8Z6GryjfKM9Ctse2Xsvk1/AuN2vF4y5gyqqCxlRSFbxApk9SAM/JhS95y55GDZ8MURwjKs8a4LnpiPG4HXfqfL3+O0HmlFQcOsfDbxDS7KfjK9U2/SMbnzOfTfI7KOTZJJFvJS0cS50LuDJnY59I/wDX/VbbbsjXClCnF1Z8dk/v/wANFyVyDNxEh2zFbjrIQMtvusYP+p2+dO7l/l23sI9FvGF9WO7N7s3U1tEUAYAAA8hX1TIwSMlfVTqvPHkFFFFWMwUUUUAFFFRQBNFFRQB4Xtmk6FJFDKRjBAP2pZc9dmyCCSe3aRpI0X8s4IKIMYGBkvpA898U1aiocUxtKtKm7xYjOzvnDuW/CXrKbNlYfmAnQfJc+SdRg9NulM7hjWfCbLWkp/Cs+oPu4XXjAyozo8sn161UO0bs6aRzc2S5ZjmSEeZP608s+q++ar/J/MEnCpjZ36EW8nxo5z3WofFjcaTtkfX5rTccM31IQrx30374/fc2nNPP/wC0hLZWsDOJgFjfVpZjnJ8JxtgdCfnXlw/kk8MtnursBpxgQQp4sSE/lnPmwO+BttVr5O5DjsbuWbAdNjbyaslVbOpCvTI2w/mDVu4txCG2j7y4dERd8tjr5Y9T8t6lRvlipV4x/TpLHfzZVbvl+bivCkS9VY7sDUrDGzD4S3pqGzAetKflvmG44RcsNwokAnhPQ6SQ3yYDOCPbqKs992oSNxBJY4ybeLUvdhmy6kjMjDGMgDIGNvXesztR5cS5iXiVsQUaMNJgfEMAq+3njIOfQVV5yuw+leD2VViX8PyGpY3aTxJJGQyOoZT6g1kUp+xXmPIeyc9AXiyfLPjQfU6vqfSmxTYu6uc6vSdKbiwoqKmpFEGueOfOPtxS+wgbQrd1Eh9dWnOB5s39KdXO/Hf2fYyzDGsYVAT1ZiAPtnP0pWdkfBxe3slxMzM1uVkG48TuX8TZ32IyMedLnlqJ0NGlCMq0u3A2uVOCrYWkUC9VGWPqx3ZvvW3orHvL2OBS8roigZLMwAA9d6ZwYW3J3fLMiqH2rc2GytxDE2J5wRkdUTfU/wAz0H1PlVo4fzFa3LlIbiKR1GSquCQB1Pyqsc5cmrxOaN3nWMYwCkQJbJOAXzg7YwPYmqyysDqCjGoupwUfsv5QlmuIrltKwxknB+JvDgDTj4Wz1PkPkaeQGOla7l3g6WNukKEnSN2PVj5sf/ewAFbKiMbINTWdWd/2CiiirGcKKKKACiiigAqKmooAKKKKACpoqKAClj20cLjW2E/ds0pkVe98kX907gYJGBkHdj60z68bu2WVCjgMrdQQCPbY++9RJXVhtGp05qQq+y3mNrm3k4e8jJIEPcSKQCB+6D6qcY65G3lWibh3EON3/c3BA/DYWQ4IRACNRGxy7Dcf0FaPjpuLDibs5xNFLrDAYDAfCQB+ll2I9yKanMfMcq8PS+4ekOq4KCR2HiBPgUdRkq3h36UlZVn2OnNbJ7oJeLh+T+pYOXeVLXhy4hTxNsXcks332GfQYr3L2t9BNbxvG6FWjdUYeHOVOw6b0v8AtUV7WxtomnlklLFi5Yaif1Hw48IBIG3mKw+XOFwWPDYOJAyifvB8MgUOC+numBUgpjf1261fdm1jJ0XKPUcndvHvKQGl4Vff+ZbSf5gPL5Mp/nXSlldLNGkiHKuoYH2IyKTvbTwoLNDdp8M66WI82UZU/Vdv8NWjsY4sZrFoWPit30j+4wyv2OofQVEMSsO1S6tGNVfH794waKKKacwV3bVxruhFAq+N1ZtZx4FyFOkY+Jhlc+QJ9az+xbhndWLzEeKdyc/wp4VHyzqP1qp9t0oa7hZWDDumXA/SVkOr75x/hprcoWX4ewtY/NYUz8yoLfzJpazNnQqvZpYpdyeaOPx8Ot2ml3A2VR1diCQg+x39qQXOHMr8SuDKxZUwAsRbITYZx5bnzxvtVx7bOL6p0tvF4UV/i8OWLDdcbnA6npmlrax65EXGdTKMYz1IHTzqlSV3Y06Kgow6j5f9De7MOSEFqbicMJLmNlUA40RuuMj+Jhvny2qscamv+Xna3jnLQupMRIzgEjJUH4XGMbbb5xvTxtowiKoGAqgAfIdKqHapy49/ZgQxh5o2yviwcEENjfB8tjV3GywZKWp3Vf1OH5/wbjl24kPD4pMmeTugwOoZc6c4zjHXbNViHtRWKQR3trJbsRk+INjrsRgMPtV34ZD3FvGpAXu41BA6DCjNc28ycUN5eTTt+tzgDPwjZcZzjYZ+ZonJxsTpaMa0pXWB/wDCecrK7cJDOrOVLaTkEBepORtjrW1seJQzjMMscgH7jq3+hpOdkdit1fXLsv5YgKYz/wAwgdfXSrb+9am7M/ALuZYGVS4KplgzKmrws6/vYG2aN7tdky0cXNwi82R0HRVE7KOaZL+CSOdi00BGXOMsratJOB1Gkgmr3V07q5iqU3Tk4vsFFfEsqoMsQo23JwNzgD71iX3GILf+1mjT2ZwD9utSVSb4M6iviKQOoZSCrDII8wehr6oICpqKKAJoqKKAJoqKKAFr208HRrZbkKO8RlUsBvpJOMn0ya1HZLe/iLe5sGK6sd7EWUMFORlgp66X0t9aZ3M/DBd2c8J/4kbAH0bGVP0OKR/ZZcrDxOMuSuVZRuBliVGls+XX6gUqWJI6VB79NKPdcG25u4HxW8uIkuY+80JhHhXwHJ31HorHA3Ow2pk8E5RihgtUk/M/DqSFcKV1sQTJjB8SkEAjpk1ZKKuopO5lqamUoqPCXkVftH4Ib3h8kca5kQh4xsN1PQZ2GVJH1pZdjfEu54j3RPhnRl/xL4h/INTzljDKVYZDDBB8weoNc7cNia040i40mO6wA2BgFiB7DKn+dUnhpmnSPfSnTflc6LqaKKac4QXO/dT3dqIpA+tmV13yrm5bXkHcZzj/AAU+0XAA9BiucOF3Bu+KwvpwZJ0JUZPQjJ338s710jS6ebs361bVCPoxLduR/wB7g2x+WfF6+Lp9P61WeS7Em/sjgEyS5CH91ASXOD6g4/uelOvnjl5r6AGF+7uIjqjfA323QnGQDtuPMCk5ylDJw/i9r+JjdGDkFTufGjop2J/UwNVkvFc06eqpUHFcpP5l37YbBIgt2JZlmbEaIspVdt9YA3yBnO/mKo/BueOIxuqRTNKWIVUcB8knYb4P8623axzRHdXIijJItxImroC7EK+3mAFwD6k1h9kUUUnElD7sqlo8DO49d9tj6fbzhu8sFqUNunvNXsOmO4l/BF7hUjm7pi6qcqp0nod9vvXMZOd/Wuj+eePR2Nqzyb68qI/NyVPhHp6532Fc3npU1Sv4cnaUrcjT5B45b8K4Y1xIG1TyMqL1Zyi48hhVzn5e5peXM01/cFsNJLKdlXc+yj5U3+O8AhXgACKPyou8U4ydTDLkE776j/7FKXlW/a2vYJUOCrjPT4Ts2c7dM1WXZF9O4y31IrN3z/A4OyXhN1bQSC5Tu1BxGhA1dSXdiCc5JAH92r7UKcitbzFxyKwt2mmOFGAAOrE9FHvT0rI5E5SqzvbLKn2h8SS7tb+0TJe2jjlZuoyJAxQe+lev8VI9ZSCpyfBgjc7Yx09OnlTp5F4cRYXN9cKXlu1d3VgCCg1aQAeoI9fLFJQnV5bH0wOvkPIUifZnY0aUd0F2f82z/R0vydey3FjBLOMSupLDGP1Np/8AxxWt7SOZn4baq8QUyO4VdW4HmSR57DH1rZcmXXfcPtn6ZjXqD5bf0qtdofK1zxO6tVTSLZPjOrfJbxHHn4QAP7xpzvtwcymo9bx4V3/4e3KXOk9xZS3Fzbt+WMqYkOJR/BliSc529B1rNtufbcK5ulktXjALJKBk6s6QoUkknGcYz0rXdpfGP2ZZ26W4CeMBAu2FjXIHyyFBHmCR50lOK8TlupDLO5eQjdjjoM4G3kKpKbjg1UdLGteVrJ8HSdlzFazRxyJNHomzoJOnVpOGADYOQa2aOGGQQR6g0o+feX0XglnLg67dYxtjGJSuott64+prZ8pWsjcvsYpDbSYd++XqQhJ1H5gYyPKrKTvYzyoR2b4vvb7+AyqKRdt2sXixxrpjYquGd8kufU4wB8qtnJXaLcX06xPZllJw00RYqnoXBGAP8X0oU0wnoqsE2+3qMiuc+auEPbcRkyrRRtcHu5GHh+IEN5ZAJzXRbMAMkgD1NVi//Z93cojy28sp+GJu6kBx1wCDhsem9E43I0tZ0m3a6LOhyB06eX9KmvO2dCo7sqVGw0kYGPIY2r0q5lJrm/n8PFxS5Y51CTWpPpgFSPYEY+ldH0h+1+OQXx1x6UIOh/3wQpb7HP3pdTg3/hztVa9Bhf7WfxUUnP2k3rRVeoP/ACaPrlND+0rYAZPfrt8m3rpiua4LprDihdQMxXLDcZGDIQfrpPWuk1OQD61NPuK/EcuL9Ca8polO5VSR0yB5bj+detFNOcLHgXMXD55l0WtvHPJNhw5XUWLY1L4PETkny3286Y0NlGjakjRWxjKqAcemQKRtrBDwvjebmRSkcjv4Ax0FsmPXkDoGB8Oae8UgZQw6EAj5HpVIO5s1cFFpxvZoW3OPIV7xCWSR7tGRMmCIpjAP6SRgZ8tRz9KXtxyncWkitdW0zxA+IRjORnpkZA+fvXRtFDppk09bOC22x+wv+aOc4V4WgEUivdxskUDoQwwdB1ew8vXI9aSDx6SFkDLnqCMNjpsD511PfWEVwumWNHXrhgDg+o9DURWKISVyMjHU7e4z0PvUSg2WoauNJNKPPqYXKfFVvLOGZMgMuMHGQV2OcfKqBzfP+2uKQ2EbK0EJ7yVlPps4z7A6dvN/atzd9njiOZbe9nj7+QvJqwQwOcr4QMZzufOtHylydxLhV4DF3LwOQsh14GjI8WDghx5YzQ7vDQUlTi5TjLObJmy5os+LRxzJE0TW7x4AUIvdDoyAnBICDAJzux6Um57l3VFY5EQ0qMKMDOSNhvv5nJp9dovEZhA1rBavM1xGw1ZARQdiDkjLY3wKTX+y9zGQ00EqQqV72Qrsi5Gs58wBncZ6VSazg1aKa2XlZDl7JJi3CYM58LSL9pXxj6bVcKp/Zlx2G5tBFEuj8P4NGf05Olhk53GM++auFNjwcyvfqyurZYpO3e48VpH6CRv+gD+tLrl6x/E3cER6SSKD8s5YfYGrZ2yXSSX6aP0x4Lep1MDv54xj71g9lVg03FISOkQaRjtsANI/mwpMszOvRezTX9H8x38w8ES9tJLZjpVwACB8OkgqQPYgVq+OcNaHg8lur6iIe714A2I0s2MgfDnbNWeqN2uRSTWXcxqDnMrknokQDNtjLEkgAe9Olxc5FFuUoxvi4iUXJAyACQMnoMnqfYda6F7MR/4ZCe7ROo8HRwCQJCfMtjP1rn21geR1SMEuxwoHXNdQ8KsFt4I4V6IgXPmdtyfcnel0lk6P4jJbVER3aJzpLezvDGxW2jYqFG2sqSC7Hrj0HSrj2T8rWzWsV4QWnOsZ1HCYZlwANs48zvvS35h5ZuLWWXUmVV23GOmrwtj0YEYxnz9K+eWearnhrEwMNLHLRsMo3z8wfcVVO0ryHTo7qO2i7fMs3MfCrrl2TVazP+HmDKv8LFTswxjUNiG9vuzuz+aaTh1u9wxZ3TVqPUqd0Le+nFVuLjttzJavaMTDcHDBTvuu+pD+oeo2OKvXB7P8PbwxFtRijVNWMZ0qBnHlnFMis44OfqJtwUZrxXz7jLpF9sd13vEVRXL92gXTpACMxyVBAyc7HfPWnpXPHMzLPxuXV8BuAp69BpGBjfORiipwT+Hr9Ry8kZf/AMPLz91P8/8A6UU3e6f9yT/7jUUdNF/zlT0E32rcOWDiUug/2oDkejHII/kD9aeHK97+IsraX9+JCfnpGoffNK3tx4dpuYJwNpEKMfdCSv3DH/LVu7HrtpOGqrAju3ZVJ81zkEewJI+lRHEmidR49NCXl9/IvFFFFNOaIHtd4d3PE3bHhnVX+uNJ/wCmm12d8T/FcNt3Jyyrob+8h0n74z9a13arwP8AFWJZdPeRspBO2RnBGfqfvVW7F+LGKaeyk2Jy6j0ZSFkX59D9DSl4Z+86Mn1tMn3j/Q3aKKKac4miiigAqKmigCMVj39jHcIY5kV0PVWGRWTRQCdjQcF5PtLKYzW8Whyun4mIwSCQAT7CvfmiwuLiDRa3H4eTIOvTnI819vmPStxUVFlwX6knLc8v1yKSHstneXVezmSNUODF8ZIOQviHmSTnqTWL2fy/sy8dJbG61zOY1l7t8KhYadivQnBJz5D0py1NV2LsaPzcpRcZ5T+BDHAyeg86TfatzmJnFvayq0en8ySNgdRyCEDA9Ntx57elON0DAgjIIwR6j0qn8X7NbGdcJGID+9EAM/PINTNNrBXTTpwnumJ3kRVPErYPnSXxscHcHH0p39oXGJLDh8s0JAkUoFyMjeRQdvkTVMbsnnglWS0u1DKcqZI919wRkZ+lWHtQ4fc3PD0hhjMzl01lcDGnfUAT0Lf61SKaizVXnTq1oNPHc21laR8RtIZZlTvmiGZIypZGZMOEYZwQSflSY565Qk4dN4VcwMfBITq99LEAYPXr6VZOVOJ3nAWEN3byG3lYFSuG0MepUjY9RlT6bVuu03nS3EU1kmWmICsSCqpkBslvNsY2HrvQ7NZCkqlKraGYv+voK/ljiBtJvxKqzNb+PAZQNJ8LBsgk51Y2xjNdJ2M/exI+Ma1VsemQDikJypyJc3ojYjRazEamzuVG+QPTPqRT/ijCqFHQAAfIdKKaZX8QlByVufv6hLIFUsdgoJJ9h1rmjgLtc8RhYfFLcBvu+o/yp69ovE/wvDbh84LLoX5v4f6n7Up+yHh3fcTR8eGBGf6kaV/6ifpRPLSJ0a2UpzY/aKKKac0pvavwo3PDZCoy8JEg+QPjH+Un7UvexzjPcXxhZvBcLgDO2tclce5GR9qeMsYZSpGQRgj2PUVzVx2wfhl+6LkNBKHjPqobVG32wPoaVPDTOlo2qlOVJ/A6YrznmWNSzsFVdyxOAPmaonHOf3gtba7hhWWCdSGOogxyejYBGNmGNtxVUiTiPMi5YrFbK2MhTgsAM4GRr398CrOfkZ4aWTW6bsvMYdtxyDicl5ZdQigZB+NXXd0P8J2yPY0rebQOGcVjuInDuCrSR75VgqhwemzA5B9/OmXybyHBw094C0k2Ma2x4QQMqMY22860nbByqbiIXcK5kiGJABuyb7+5U/yJqJJtXHUJ041dqfhasXzg/E47yBJojlJBkeo9QfQg7VmUnuxrjwhSeF9RQMj5zkJqOgnHkucEnyzmnDVou6uZa9LpTcSaKKKsJCiiooAmiiigCKKmooAKmoqaACooqaAIrzuZ1iRnchVUEknyA6mvSlX2x8zr3Zs4nIfUDKMHdcZC5+ePnUSdlcbRpOrNRR6cN7T4pr5kaLMTsqwyBTqPTQHTc51HqOnpV9n4BbzSLLNDG8q/rKgn5dN8UvOxrltGRruaLLh/yXboABgso9c5GftTWqsLtZG6nZCptp4tyQqgDAAAHkKmivO4mEaM7HCopYn0AGSftVzKLHtk5hkheCCJipwZGOBg/pUbjB8z9qzuxfhPd2j3LHL3DH6KhIG/mScn7UseOcWl4tdYVQWklIjGN8MQFDewAHyxXQ/CbBbWCOFPhjUKPoOtKjmVzo6hdGhGn3fJmUUUU05wUve1XlIXapcK6xvGrKSw2cYyik+RyMZ/iphV5zwrIjIwyrAgg+YIwQfpUNXVhlKo6clJCO7Nr9LhJeGzsRHcDVE23hkGDgA7HOM4OR4T60y+ceMrwfh4MKICMJGgAUAnqQo22GTgUnuc+XZOHXzLEsgT+0hcbnAwSQR00ttv7VeJ+Ipxqyt55ckWcmq6gVSxbw4BRRuQdj8i3pSouya7nSr04ylGovZfK9frx7zQcrNxjiVwJEnmVMjVK/hj053CLpwxx0AH1FXrly+S1vvwAuGuQ6O5aRwzIwKju+nQgk9fKqfzV2kNcA2nD00xsO7DBWEh6DTGoI0eY3H2rJ5P4NHwMfjeISCORkKpAMFxqIOcDq2B8hk5oTzgirByjeStfiKWTF5y4FNwS4a6swotphpZSoYJqJzGwI2Q7Ywfb0za+z/nmCeCGCRyJ40VWLDZsDGrJ+Qz7msrhXPVpxJjAY5dDggtJH+WdslWIyF29ceVLnnzkOThz99Bqe2zq1fqiIOQG9vRvbf3njMeCsUqq6dbEuz8x81NJzlLtUMKRxXau4BbVPnLYJyCVxuBkjbfAHWmzw7iEdzGJIXV0boynI/9D7VdSTMVahOk/EjKqKmoqwkmiiigCKKmigCKKKmgCKK87m4SJC8jBVUZLMcAfM0veYu0yE28/wCGWRx/ZCZfDhnVsOuobgYJHyHkc1DaQynSnUfhRsece0GGyMkUZDzovQDIDH4VOPTOT6AeppZcp8An45eNJMzGMNmaUn6iNPQ+3kD8q++znlia9n16SIMOskrE4bUMFV82bfPpkb0y+J8T/ZsAtuGWzTSINgqFkUhhrErAjxkZ2zncHpSvay+DovbQvTp5k+/l/hb7S2WFFjjUKiAKqjoABgAV61r+A8U/FwLJokjPRkkUqVYdRv1HuK2NOOXJNPIUtu2DmowRC0iP5kykyEdVT0+bb/QGrtzDxuKwgaaY4UYAA3LEnAUDzNc9LFNxbiBC5aSeQnJ/Suep9Aq+Xtilzl2Rt0VFSlvlwi59i3LveTNeOPBHlI/dz8TfQbfMn0pyVhcE4WlnbxwRDCRjA9z1LH3JJP1rOq0VZCNRW6tRy/YKKKKsICiiigDS828E/G2ssa4EjIyo3pnBwcfpJA+1IPl/jE/CbzXpZWQlZYW21DzU+/mD8vI10tS/7TeRvxqm4twPxKDdf+Yo8v7w8j59KXOPdG7SV4xvTnwy1cBuba6iFxbrHiTcsFUNnzD7Z1DpvSq4ZwD9t308kzzNpkIbCaFRVbCqHJbLaQPAAPM59a7yZzXLwqc7FomOJYT7HBIz0cb/AD6H2YKxXC2b/sYJJBcln7zvMSxsx8SBSMbDbc5G9RdSGulKhJ2fPDNX2i8chsoG4XaQqFKjvG64ydXh8y+2c+W1M3l8vJZQd+PG0KawR5lBqBH9Ko3Z/wBnb28v4m90NIPgTOrBP62JHxeWBmrTz9xeSzsJJIR+YcIp28Jc6Qw26gkbVaN+WJrbZONKGXfnzbKhzl2VrITLY6UbqYDsp/uH9Py6fKl1wziN1wm5H9rEyka4jlQ48wQQQc/vYPtTU4TPNZ31nad880kkbSXWtyxB0jSRn4AuMDGM53zVov7az4lqhkRZgo3ODgeyyDo3sDkVVxTysDY6mUFtqeKPyKdwvtggkcrPA8S58Lhte38Q0gj6Zq8cK5htbsZgnif2DDUPmvUVROIdj8JYtDNIq/8ALOD5+TEHy9fbeqtxDs3nt7OSdg5njkASOMatSEgFxp3B3z/hovJckOlpqnsOz+/vke9TXONtxDilugZGvVTyOlyvXHmCOtZf+3nFoSFaaQFvhWSCPJzsMAxgnep6iI/4+faSOg6iknfdql8irG0cccqnLEqckEDA0n4T51XL7nm+ul7trhsMc4jGCfYY3x7Ch1EVj+H1XzZHQPE+M29quqeaOMfxOBn5DqfpVF472uQRHTbRNOfNidC/TYk/alrw/lC+u21LbynP65AV+pL70xeCdk0X4ZRdE/iCTqMbkqBq2VdgM4xkkeZqN0nwMdDT0vblf0QuOOcwXfFZsOXfJ8ECAkD0AUdT7mrtyh2WsQJb86UGG/Dg9feQ5wPkPvVlHEeGcFdbeFB3zkKQviYZ/VK5OQPPH2FYyXFxxCaexv8ANuzrrt2gc6WXSVZc/wDEAyDj338qhRV85LzrycbU1tj/ADb0LDy1zDa3EkltZgaLdQMqAE3yMIPMDHXGKVVpzRxHhQltzEBLM7S5dSXyxwXwDuDp2z6VjzQSct8SQ57wac5AI1RlsMm+2rbOPULvTh4pELiFbm1igmlwpQyD4kzkqGHQ9ceWanL96FtQou9t0ZW580JWLmbicZaZ5LvSSCzEOEHmvVdAG/TbIp8cCvGmtYZZQFd41ZgDsCRvj2qoQcZfittcpdwC1tEDJLIZMMGUjKgFcY2wT9qXXOvORuwsFvqjs4QFVc4L4GNT+2Oi/ffoJ7S0qb1D2qKi1yenOXHJeL33djKRRFlVSdl0k65WHm3t8gOtMzs55MXhsbSOQ80v6tJGlP0qAdwT1Pvt5VXey7kPSVvLpfF1hjPlt/aOPX0B6devRrVMI92L1VZJdKnwuSKmoophgJooooAKKKKACiiigBe9ovZ8L3VcWwC3AGWTYCX/ALP7+fn60sOV+PXHCrrChh4gssDee42I8mHkf6V0hVW5z5Hg4muo4jnA8MwG/srj9S/6eVLlDujdp9WlHp1MxNrwXj0N2Py5EL4JKK6sRgkZ2PTIrG5i5htrf8mX8yR/ht1Uu7eYyoBwM+ZwKQ3GOC3fCZxrDxsDlJkJ0n+6w8/4Tv7VeOU+1BA4F9EuvAX8SijVj0kGM49x9qFPsy89Fbxw8S9DytYFl4i8ckMkWrxSwQHU+nZh+LlY40kbmNT0wKanAHga2ia1CiBlBQKukYO/TyqjvwqRzeTcOeKY8QYDvtYxEmnDgjfLZyB89+lXLlbg/wCBs4bfVqMa4LAYyepP3qYidRJOKz5Y+Gf8NtVR5258h4ZhdPeyn9AYDSMZy58s7YFW2ucLlXuOMHIyz3YBzuMd6Bv5YwKJya4DSUY1JNy4Q3b3ng2cUUl7ayxCSMMGQhwHOr8o+YbAByfX2rJ4rzJw+J4ZLnCyaVaNnhcldQyAGCkBvYGtRznzPZTCWxu+9hYkEM0YbGG8LjBPXHn5H3rS9tZzDYOh/L8eNsdVQqfbYHb3qHK1y9OjGUoppq9/6xY3t/zRwcFJpEVu/wBREptmOShKnJK5yCuPtVu4NJbyxLLbCMxuMhkUD+gwfakhxDiAXgNvFpLM80jd4U2UB2JAbGzE7Y8wDTS7L+Hm34cgMscgcl1MY2AIGVJ82znJ/wC1EZXYaijGFO93y1+xi9o/OcnDUVYosvKDplbdFI6gjOdWNwP+1Y11xC44rwHvYGaO40ksIzgsYyQ6DByA2Mjz6VrOfo4p5eIJI5UpDbmPOSDIDMQFAyclfD9a0HZRzGbO7NtIT3UxwM5Glx0bB6AjIPviobzZjIUV0t0V4lZ+/uenanyyypFeqjASRoswPVXwAGbO+T0PuB60xuz7jkd7ZQkAK8aaCuDtoAUlSfLp77it1xyxS5tpYpfgdCD7bdfp1+lKLkbhV/bB5RJHa2xJPe3GwwMjWqEg7rv4sdFqbbZFFJVqO2Ts4vHx7Fu7WuWhd2wnQHvofhAGS6scGPHrnBFaPlFJuBwGXiFwYojnRZghmYkYz549cLttkms7j3azDCdFshnI2MudK+WSuxz9sUtBDc8Xu2MYlldj1ZshF8tTfCox5DA9BVZNXuuR1ClUdPZUxH+foZXOPOM/FJMEaYQ35cK53Odi/wC8/wDpnamByN2aRxd3cXJLvhWWIgBVJUHxgjJYHI64ra8kdnkPD8Sy6Zbj94jwp7Rg+f8AF1+VXerRh3Ymvqkl06OERRU0UwwEUUVNABRRRQAUUUUAFFFFABUUVNAGPfWUdxGY5UV0bqrDIpW80dknV7B8f+TIT9kc5P0b702amocU+R1KvOk/CzmTVecKmxmW3k+wb7+Fx96Y3JXagXLJftEoVciUAgsf3dIBGflj5Uzb2yjnQpKiup/SwBH86ovGuya0mJaBpIG/dGGT7HcfQ0va48Gx6mjWVqqs/NFr4JzJb3q6oZAcDJB2KjP6vT1+VUe75KdeJR3lk0csLTK8kesbbnUQehG5OOuTVW4r2UXsRJiEc4/hYK32bA/nVcm4DeWhyYLiI/vKrD+aVDk+6L0qEFd06iz2+2X+XlC9vOKC7mgRYu9BKNKNWlenTPoDisvttXvVt40SR5ELOdCsQqEAEtgY3OAPkaXUPOF/DsLqZfZjn/qBNZ0faNxEf/UZ+aJ/2qNytYb+XqqcZY8PHK/03dqBJy68DpKZYpdSosUmQWdiufDgjGrPXAI88VYeyS5uLdPws9vOiszPHIyHSP3kO3h3BIz1JNUx+eeKkD8xwGXUCIhuMZ1A6dxjfasS17QL5XJadpcgjQ3QE9GAXByKFJJkToVJwlHGXfn6DT4HHdJxC6nnt444JyuHeVdSrGGCbbjfJPUYzVH4twiwjnlnueIDvHdm7u1TOM9ADv5ee3WtFxF7/iqQI0EsncBlUiNtw2ndiep8PXPnWfwrsuv5sa0SBf43BP8AlXP8yKG78IiNONPM5pdrL0/c2952sMkQitI3OkY764YM59yF2z9apdzxC84pMFd5Z3J2QDYe4VRpUe+KaXBuyK2jIa4kkmI/SMKn1x4j96vnDeGQ2qaII0jX0UAff1q2yT5FPU0KX/XG78xc8t9lQjdjdGOROigas42OSNgp6j9VMixsIrdSsSKgJyQoAyfU1k1NMUUuDDUrTqPxMiiiipFBRRRQAUUUUATRRRQAUUUUAFRU0UARRRRQAUUUUATRRRQAVDdKKKAKNzf0pQcW+I/P+tFFJmdbScDi4V/8twn+7/8Aoavjgv8Abyf3zUUVcyef33ZeIulfdFFXMgUUUUAFFFFABRRRQAUUUUAFFFFABRRRQ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70" name="Picture 6" descr="http://4.bp.blogspot.com/-OqcMfGtGP4g/VA_D2uEiyoI/AAAAAAAAA0Y/Z5tlp8pB_Jk/s1600/grat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332656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Segurança das Informações</a:t>
            </a:r>
            <a:endParaRPr lang="pt-BR" dirty="0"/>
          </a:p>
        </p:txBody>
      </p:sp>
      <p:pic>
        <p:nvPicPr>
          <p:cNvPr id="15362" name="Picture 2" descr="http://arquivos.unama.br/nead/proead/Tec_redes_computadores/5semestre/seg_redes_comput_I/unidade1/images/guia/confidencialida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7482408" cy="46765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6626" name="Picture 2" descr="Reproduçã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-2259632"/>
            <a:ext cx="7128792" cy="101747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que servem seus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http://www.pentaho.graymatter.co.in/images/service-page-icons/Business-Analytics/Data-min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04664"/>
            <a:ext cx="7773888" cy="77738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132</TotalTime>
  <Words>120</Words>
  <Application>Microsoft Office PowerPoint</Application>
  <PresentationFormat>Apresentação na tela (4:3)</PresentationFormat>
  <Paragraphs>27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Origem</vt:lpstr>
      <vt:lpstr>Segurança e Desempenho em Redes no Ambiente Corporativo</vt:lpstr>
      <vt:lpstr>Aplicadores desta Oficina</vt:lpstr>
      <vt:lpstr>Quem  hoje?</vt:lpstr>
      <vt:lpstr>Pessoas Multitarefa</vt:lpstr>
      <vt:lpstr>Campeões das Falhas de Segurança</vt:lpstr>
      <vt:lpstr>Se não é necessário pagar é porque você possivelmente faz parte do produto</vt:lpstr>
      <vt:lpstr>Segurança das Informações</vt:lpstr>
      <vt:lpstr>Slide 8</vt:lpstr>
      <vt:lpstr>Para que servem seus dados</vt:lpstr>
      <vt:lpstr>Tipos de Vulnerabilidade</vt:lpstr>
      <vt:lpstr>Qual a maior vulnerabilidade?</vt:lpstr>
      <vt:lpstr>Qual a maior vulnerabilidade?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e Desempenho em Redes no Ambiente Corporativo</dc:title>
  <dc:creator>Lucas 2</dc:creator>
  <cp:lastModifiedBy>Lucas 2</cp:lastModifiedBy>
  <cp:revision>4</cp:revision>
  <dcterms:created xsi:type="dcterms:W3CDTF">2014-12-16T16:16:12Z</dcterms:created>
  <dcterms:modified xsi:type="dcterms:W3CDTF">2014-12-16T19:03:07Z</dcterms:modified>
</cp:coreProperties>
</file>