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58" r:id="rId3"/>
    <p:sldId id="259" r:id="rId4"/>
    <p:sldId id="261" r:id="rId5"/>
    <p:sldId id="262" r:id="rId6"/>
    <p:sldId id="263" r:id="rId7"/>
    <p:sldId id="267" r:id="rId8"/>
    <p:sldId id="25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90" r:id="rId21"/>
    <p:sldId id="276" r:id="rId22"/>
    <p:sldId id="277" r:id="rId23"/>
    <p:sldId id="278" r:id="rId24"/>
    <p:sldId id="285" r:id="rId25"/>
    <p:sldId id="286" r:id="rId26"/>
    <p:sldId id="279" r:id="rId27"/>
    <p:sldId id="280" r:id="rId28"/>
    <p:sldId id="282" r:id="rId29"/>
    <p:sldId id="283" r:id="rId30"/>
    <p:sldId id="284" r:id="rId31"/>
    <p:sldId id="260" r:id="rId32"/>
    <p:sldId id="287" r:id="rId33"/>
    <p:sldId id="288" r:id="rId34"/>
    <p:sldId id="289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SLFfnAbbrQqmPN0yB+Ghw==" hashData="vvI6yCfWQE25VNluILnnDLd6GHr2eq0mlG4My7u/LzTbGScddm9RkhndgquiHDtpmQHIbA1/nnYy8XEdcBT8/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/>
    <p:restoredTop sz="94666"/>
  </p:normalViewPr>
  <p:slideViewPr>
    <p:cSldViewPr snapToGrid="0" snapToObjects="1">
      <p:cViewPr varScale="1">
        <p:scale>
          <a:sx n="131" d="100"/>
          <a:sy n="131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071A-17E8-E045-A136-098639F0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C386-5EFC-EB49-930F-5B002B2C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2390-3BE8-B340-8E99-8B52B7F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7F278-08EE-444D-818C-620B6B2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04F8-2FA7-B64B-9D2A-A1BC9BD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8163-6994-FF4D-BA53-C77F166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3557-94BB-A745-B6FC-C0C60BFC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AE2ED-D2F4-A84E-8A51-B333C0E1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3BF8-4231-7B4A-A30C-DBE207C0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04BD-B8DD-0C47-B470-7668E51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F9041-C4A3-E14F-9680-D149837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5B94-92CF-6549-84D0-21CA6C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FBCAB7-1CE1-814B-BE9F-53E1F5A2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1EA78-5D01-3D4D-8102-C587AB54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34834-DD4C-9146-A2B9-80E1CED5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F1C8F-3379-FB45-AAD5-C8E9270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09AB7-E39C-6D41-9BA7-6F4F8119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2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840C-E750-5845-A2A1-96C8ED0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C1C89-F9CD-F04E-AE8D-F23E27E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279E6-22B0-AA48-9E9E-13418BC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11FC3-58A4-BD49-B740-C8E8989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B9E3-F3EF-1041-A492-F1B97B5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40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D5330-0B8B-9647-ADCE-F09A4716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B3D92-F504-DC47-81FF-F3B951E6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7D5A2-F11E-9942-9051-6C02C30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5FD3-E2FB-FB4A-B8B7-EA8ABB3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94A57-0792-FE4F-A005-64B1A969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5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190988" y="0"/>
            <a:ext cx="2001011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49696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29956" y="806195"/>
            <a:ext cx="2078989" cy="182880"/>
          </a:xfrm>
          <a:custGeom>
            <a:avLst/>
            <a:gdLst/>
            <a:ahLst/>
            <a:cxnLst/>
            <a:rect l="l" t="t" r="r" b="b"/>
            <a:pathLst>
              <a:path w="2078990" h="182880">
                <a:moveTo>
                  <a:pt x="0" y="182879"/>
                </a:moveTo>
                <a:lnTo>
                  <a:pt x="2078736" y="182879"/>
                </a:lnTo>
                <a:lnTo>
                  <a:pt x="2078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08692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372867"/>
            <a:ext cx="12192000" cy="1844039"/>
          </a:xfrm>
          <a:custGeom>
            <a:avLst/>
            <a:gdLst/>
            <a:ahLst/>
            <a:cxnLst/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649211"/>
            <a:ext cx="12192000" cy="208915"/>
          </a:xfrm>
          <a:custGeom>
            <a:avLst/>
            <a:gdLst/>
            <a:ahLst/>
            <a:cxnLst/>
            <a:rect l="l" t="t" r="r" b="b"/>
            <a:pathLst>
              <a:path w="12192000" h="208915">
                <a:moveTo>
                  <a:pt x="0" y="208787"/>
                </a:moveTo>
                <a:lnTo>
                  <a:pt x="12192000" y="208787"/>
                </a:lnTo>
                <a:lnTo>
                  <a:pt x="121920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493" y="2866720"/>
            <a:ext cx="97290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444808"/>
            <a:ext cx="8534400" cy="505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85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18508-46A7-9E42-86FB-582FAB0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D98F0-E506-E844-8BBA-1BD54D8B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E1DD-A293-D94C-8443-46B2903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B34493-C381-D84E-BB6B-BDC14A8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96" y="3046285"/>
            <a:ext cx="2533649" cy="7969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>
                <a:latin typeface="Source Han Sans HW SC" panose="020B0500000000000000" pitchFamily="34" charset="-128"/>
                <a:ea typeface="Source Han Sans HW SC" panose="020B0500000000000000" pitchFamily="34" charset="-128"/>
              </a:rPr>
              <a:t>单击此处编辑母版标题样式</a:t>
            </a:r>
            <a:endParaRPr kumimoji="1" lang="zh-CN" altLang="en-US" sz="4400" b="1" dirty="0">
              <a:latin typeface="Source Han Sans HW SC" panose="020B0500000000000000" pitchFamily="34" charset="-128"/>
              <a:ea typeface="Source Han Sans HW SC" panose="020B0500000000000000" pitchFamily="34" charset="-128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F309DD-8B7C-9A4C-BAEE-307A293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5700"/>
            <a:ext cx="5083306" cy="4647600"/>
          </a:xfrm>
        </p:spPr>
        <p:txBody>
          <a:bodyPr anchor="ctr" anchorCtr="0">
            <a:normAutofit/>
          </a:bodyPr>
          <a:lstStyle>
            <a:lvl1pPr marL="0" indent="0" fontAlgn="ctr">
              <a:buNone/>
              <a:defRPr/>
            </a:lvl1pPr>
          </a:lstStyle>
          <a:p>
            <a:pPr marL="514350" lvl="0" indent="-514350">
              <a:buFont typeface="+mj-lt"/>
              <a:buAutoNum type="arabicPeriod"/>
            </a:pPr>
            <a:r>
              <a:rPr kumimoji="1" lang="zh-CN" altLang="en-US" sz="2400"/>
              <a:t>单击此处编辑母版文本样式</a:t>
            </a:r>
          </a:p>
          <a:p>
            <a:pPr marL="514350" lvl="1" indent="-514350">
              <a:buFont typeface="+mj-lt"/>
              <a:buAutoNum type="arabicPeriod"/>
            </a:pPr>
            <a:r>
              <a:rPr kumimoji="1" lang="zh-CN" altLang="en-US" sz="2400"/>
              <a:t>二级</a:t>
            </a:r>
          </a:p>
          <a:p>
            <a:pPr marL="514350" lvl="2" indent="-514350">
              <a:buFont typeface="+mj-lt"/>
              <a:buAutoNum type="arabicPeriod"/>
            </a:pPr>
            <a:r>
              <a:rPr kumimoji="1" lang="zh-CN" altLang="en-US" sz="2400"/>
              <a:t>三级</a:t>
            </a:r>
          </a:p>
          <a:p>
            <a:pPr marL="514350" lvl="3" indent="-514350">
              <a:buFont typeface="+mj-lt"/>
              <a:buAutoNum type="arabicPeriod"/>
            </a:pPr>
            <a:r>
              <a:rPr kumimoji="1" lang="zh-CN" altLang="en-US" sz="240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62613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481A-5EDA-E345-A86A-F288F62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3A20-3E27-D845-8A7E-68DE879D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CD8B-4CD7-BA42-8EDA-A35CCD3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D442-EEFF-EA45-9F9A-3672B2D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8BDB-2735-C142-89C6-A25D2C60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1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701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5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B84D-7468-9C44-B806-FA5B77D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55F6-7B65-6D43-B44C-C61778B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68FB1-7CFE-5949-A352-00C716C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5088D-376F-3C42-9B01-97A3D7F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3D428-F2D8-0A44-9549-3A21467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1B2B-BC1A-454F-95FB-CB29EF9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66B2A-BEB2-054B-B006-872A96E3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15F50-3141-DB4B-9807-A80651B7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44D6E-23B7-0F45-90F0-1E95527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7C54B-665D-9F4D-B9AF-EDC8FA3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954C8-B4B8-9E4C-BB58-F0D3630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76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A251-193A-7D48-94CD-408CA7E7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1FA87-E837-3049-912D-454208C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8BEE5-8685-E548-87F7-3839F38F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EEEB1-364B-4941-9C68-D00319FD1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CA8C2-0A4F-9A42-BCC2-0190293CF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2437-E509-CB4E-9E45-620A50D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51DC3-6CEE-AA47-BAE7-7C3B386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A9421-8C63-1646-8DA9-CADFB9D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6E148-DF90-464E-94C8-3B5EB8E4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91CD9-5C79-154A-B391-0F79A935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4A5D0-6264-CF4B-8154-8958880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D36A-558D-984B-854B-8345B5E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DEABE-7E0E-BC44-97FE-8290AED0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26A4-D0A6-F647-A39A-019A0AFC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D3AF-8A54-3944-A8A1-D1D93A1A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D0739-E4F5-244E-BA25-FA5CCC07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F155-8F8C-4648-96C4-847BBE7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493" y="2986518"/>
            <a:ext cx="9729012" cy="609398"/>
          </a:xfrm>
        </p:spPr>
        <p:txBody>
          <a:bodyPr/>
          <a:lstStyle/>
          <a:p>
            <a:r>
              <a:rPr kumimoji="1" lang="zh-CN" altLang="en-US" dirty="0"/>
              <a:t>反射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CB23B-7178-C543-A784-A5784181728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kumimoji="1" lang="zh-CN" altLang="en-US" dirty="0"/>
              <a:t>讲师：张朝阳</a:t>
            </a:r>
          </a:p>
        </p:txBody>
      </p:sp>
    </p:spTree>
    <p:extLst>
      <p:ext uri="{BB962C8B-B14F-4D97-AF65-F5344CB8AC3E}">
        <p14:creationId xmlns:p14="http://schemas.microsoft.com/office/powerpoint/2010/main" val="15153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2957-0111-6F41-A27E-1D7B8E3E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reflect.Value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BF004-480A-DB45-A164-631749E2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type Value struct {</a:t>
            </a:r>
          </a:p>
          <a:p>
            <a:pPr marL="0" indent="0">
              <a:buNone/>
            </a:pPr>
            <a:r>
              <a:rPr kumimoji="1" lang="en-US" altLang="zh-CN" dirty="0"/>
              <a:t>	// </a:t>
            </a:r>
            <a:r>
              <a:rPr kumimoji="1" lang="zh-CN" altLang="en-US" dirty="0"/>
              <a:t>代表的数据类型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/>
              <a:t>typ</a:t>
            </a:r>
            <a:r>
              <a:rPr kumimoji="1" lang="en-US" altLang="zh-CN" dirty="0"/>
              <a:t> *</a:t>
            </a:r>
            <a:r>
              <a:rPr kumimoji="1" lang="en-US" altLang="zh-CN" dirty="0" err="1"/>
              <a:t>rtype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// </a:t>
            </a:r>
            <a:r>
              <a:rPr kumimoji="1" lang="zh-CN" altLang="en-US" dirty="0"/>
              <a:t>指向原始数据的指针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/>
              <a:t>ptr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unsafe.Pointer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zh-CN" altLang="en-US" dirty="0"/>
              <a:t>通过</a:t>
            </a:r>
            <a:r>
              <a:rPr kumimoji="1" lang="en-US" altLang="zh-CN" dirty="0" err="1"/>
              <a:t>reflect.Value</a:t>
            </a:r>
            <a:r>
              <a:rPr kumimoji="1" lang="zh-CN" altLang="en-US" dirty="0"/>
              <a:t>可以获取、修改原始数据类型里的值</a:t>
            </a:r>
          </a:p>
        </p:txBody>
      </p:sp>
    </p:spTree>
    <p:extLst>
      <p:ext uri="{BB962C8B-B14F-4D97-AF65-F5344CB8AC3E}">
        <p14:creationId xmlns:p14="http://schemas.microsoft.com/office/powerpoint/2010/main" val="105585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7129-B4E8-934C-9BDD-711BEB65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8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02B9-6455-414E-8BE5-D60087BA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EC831-7284-9049-9393-21791A89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//</a:t>
            </a:r>
            <a:r>
              <a:rPr kumimoji="1" lang="zh-CN" altLang="en-US" sz="2000" dirty="0"/>
              <a:t>通过</a:t>
            </a:r>
            <a:r>
              <a:rPr kumimoji="1" lang="en-US" altLang="zh-CN" sz="2000" dirty="0" err="1"/>
              <a:t>TypeOf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得到</a:t>
            </a:r>
            <a:r>
              <a:rPr kumimoji="1" lang="en-US" altLang="zh-CN" sz="2000" dirty="0"/>
              <a:t>Type</a:t>
            </a:r>
            <a:r>
              <a:rPr kumimoji="1" lang="zh-CN" altLang="en-US" sz="2000" dirty="0"/>
              <a:t>类型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typeUser</a:t>
            </a:r>
            <a:r>
              <a:rPr kumimoji="1" lang="en-US" altLang="zh-CN" sz="2000" dirty="0"/>
              <a:t> := </a:t>
            </a:r>
            <a:r>
              <a:rPr kumimoji="1" lang="en-US" altLang="zh-CN" sz="2000" dirty="0" err="1"/>
              <a:t>reflect.TypeOf</a:t>
            </a:r>
            <a:r>
              <a:rPr kumimoji="1" lang="en-US" altLang="zh-CN" sz="2000" dirty="0"/>
              <a:t>(&amp;</a:t>
            </a:r>
            <a:r>
              <a:rPr kumimoji="1" lang="en-US" altLang="zh-CN" sz="2000" dirty="0" err="1"/>
              <a:t>common.User</a:t>
            </a:r>
            <a:r>
              <a:rPr kumimoji="1" lang="en-US" altLang="zh-CN" sz="2000" dirty="0"/>
              <a:t>{}) </a:t>
            </a:r>
          </a:p>
          <a:p>
            <a:pPr marL="0" indent="0">
              <a:buNone/>
            </a:pPr>
            <a:r>
              <a:rPr kumimoji="1" lang="en-US" altLang="zh-CN" sz="2000" dirty="0" err="1"/>
              <a:t>fmt.Println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typeUser</a:t>
            </a:r>
            <a:r>
              <a:rPr kumimoji="1" lang="en-US" altLang="zh-CN" sz="2000" dirty="0"/>
              <a:t>)            </a:t>
            </a:r>
            <a:r>
              <a:rPr kumimoji="1" lang="zh-CN" altLang="en-US" sz="2000" dirty="0"/>
              <a:t>         </a:t>
            </a:r>
            <a:r>
              <a:rPr kumimoji="1" lang="en-US" altLang="zh-CN" sz="2000" dirty="0"/>
              <a:t>//*</a:t>
            </a:r>
            <a:r>
              <a:rPr kumimoji="1" lang="en-US" altLang="zh-CN" sz="2000" dirty="0" err="1"/>
              <a:t>common.User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fmt.Println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typeUser.Elem</a:t>
            </a:r>
            <a:r>
              <a:rPr kumimoji="1" lang="en-US" altLang="zh-CN" sz="2000" dirty="0"/>
              <a:t>()) </a:t>
            </a:r>
            <a:r>
              <a:rPr kumimoji="1" lang="zh-CN" altLang="en-US" sz="2000" dirty="0"/>
              <a:t>      </a:t>
            </a:r>
            <a:r>
              <a:rPr kumimoji="1" lang="en-US" altLang="zh-CN" sz="2000" dirty="0"/>
              <a:t>//</a:t>
            </a:r>
            <a:r>
              <a:rPr kumimoji="1" lang="en-US" altLang="zh-CN" sz="2000" dirty="0" err="1"/>
              <a:t>common.User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Elem()</a:t>
            </a:r>
            <a:r>
              <a:rPr kumimoji="1" lang="zh-CN" altLang="en-US" sz="2000" dirty="0"/>
              <a:t>对指针类型进行解析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fmt.Println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typeUser.Kind</a:t>
            </a:r>
            <a:r>
              <a:rPr kumimoji="1" lang="en-US" altLang="zh-CN" sz="2000" dirty="0"/>
              <a:t>()) </a:t>
            </a:r>
            <a:r>
              <a:rPr kumimoji="1" lang="zh-CN" altLang="en-US" sz="2000" dirty="0"/>
              <a:t>                </a:t>
            </a:r>
            <a:r>
              <a:rPr kumimoji="1" lang="en-US" altLang="zh-CN" sz="2000" dirty="0"/>
              <a:t>//</a:t>
            </a:r>
            <a:r>
              <a:rPr kumimoji="1" lang="en-US" altLang="zh-CN" sz="2000" dirty="0" err="1"/>
              <a:t>ptr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fmt.Println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typeUser.Elem</a:t>
            </a:r>
            <a:r>
              <a:rPr kumimoji="1" lang="en-US" altLang="zh-CN" sz="2000" dirty="0"/>
              <a:t>().Kind()) </a:t>
            </a:r>
            <a:r>
              <a:rPr kumimoji="1" lang="zh-CN" altLang="en-US" sz="2000" dirty="0"/>
              <a:t>   </a:t>
            </a:r>
            <a:r>
              <a:rPr kumimoji="1" lang="en-US" altLang="zh-CN" sz="2000" dirty="0"/>
              <a:t>//struct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46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56D4-B785-E745-9A2B-CFC04085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35046-838F-5840-B32B-68CB5441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typeUser</a:t>
            </a:r>
            <a:r>
              <a:rPr lang="en-US" altLang="zh-CN" sz="1800" dirty="0"/>
              <a:t> := </a:t>
            </a:r>
            <a:r>
              <a:rPr lang="en-US" altLang="zh-CN" sz="1800" dirty="0" err="1"/>
              <a:t>reflect.TypeOf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common.User</a:t>
            </a:r>
            <a:r>
              <a:rPr lang="en-US" altLang="zh-CN" sz="1800" dirty="0"/>
              <a:t>{})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:=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typeUser.NumField</a:t>
            </a:r>
            <a:r>
              <a:rPr lang="en-US" altLang="zh-CN" sz="1800" dirty="0"/>
              <a:t>() 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 {//</a:t>
            </a:r>
            <a:r>
              <a:rPr lang="zh-CN" altLang="en-US" sz="1800" dirty="0"/>
              <a:t>成员变量的个数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field := </a:t>
            </a:r>
            <a:r>
              <a:rPr lang="en-US" altLang="zh-CN" sz="1800" dirty="0" err="1"/>
              <a:t>typeUser.Field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</a:p>
          <a:p>
            <a:pPr marL="457200" lvl="1" indent="0">
              <a:buNone/>
            </a:pPr>
            <a:r>
              <a:rPr lang="en-US" altLang="zh-CN" sz="1800" dirty="0" err="1"/>
              <a:t>fmt.Printf</a:t>
            </a:r>
            <a:r>
              <a:rPr lang="en-US" altLang="zh-CN" sz="1800" dirty="0"/>
              <a:t>("%s offset %d anonymous %t type %s exported %t json tag %s\n", 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field.Name</a:t>
            </a:r>
            <a:r>
              <a:rPr lang="en-US" altLang="zh-CN" sz="1800" dirty="0"/>
              <a:t>, //</a:t>
            </a:r>
            <a:r>
              <a:rPr lang="zh-CN" altLang="en-US" sz="1800" dirty="0"/>
              <a:t>变量名称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field.Offset</a:t>
            </a:r>
            <a:r>
              <a:rPr lang="en-US" altLang="zh-CN" sz="1800" dirty="0"/>
              <a:t>, //</a:t>
            </a:r>
            <a:r>
              <a:rPr lang="zh-CN" altLang="en-US" sz="1800" dirty="0"/>
              <a:t>相对于结构体首地址的内存偏移量，</a:t>
            </a:r>
            <a:r>
              <a:rPr lang="en-US" altLang="zh-CN" sz="1800" dirty="0"/>
              <a:t>string</a:t>
            </a:r>
            <a:r>
              <a:rPr lang="zh-CN" altLang="en-US" sz="1800" dirty="0"/>
              <a:t>类型会占据</a:t>
            </a:r>
            <a:r>
              <a:rPr lang="en-US" altLang="zh-CN" sz="1800" dirty="0"/>
              <a:t>16</a:t>
            </a:r>
            <a:r>
              <a:rPr lang="zh-CN" altLang="en-US" sz="1800" dirty="0"/>
              <a:t>个字节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field.Anonymous</a:t>
            </a:r>
            <a:r>
              <a:rPr lang="en-US" altLang="zh-CN" sz="1800" dirty="0"/>
              <a:t>, //</a:t>
            </a:r>
            <a:r>
              <a:rPr lang="zh-CN" altLang="en-US" sz="1800" dirty="0"/>
              <a:t>是否为匿名成员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field.Type</a:t>
            </a:r>
            <a:r>
              <a:rPr lang="en-US" altLang="zh-CN" sz="1800" dirty="0"/>
              <a:t>, //</a:t>
            </a:r>
            <a:r>
              <a:rPr lang="zh-CN" altLang="en-US" sz="1800" dirty="0"/>
              <a:t>数据类型，</a:t>
            </a:r>
            <a:r>
              <a:rPr lang="en-US" altLang="zh-CN" sz="1800" dirty="0" err="1"/>
              <a:t>reflect.Type</a:t>
            </a:r>
            <a:r>
              <a:rPr lang="zh-CN" altLang="en-US" sz="1800" dirty="0"/>
              <a:t>类型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field.IsExported</a:t>
            </a:r>
            <a:r>
              <a:rPr lang="en-US" altLang="zh-CN" sz="1800" dirty="0"/>
              <a:t>(), //</a:t>
            </a:r>
            <a:r>
              <a:rPr lang="zh-CN" altLang="en-US" sz="1800" dirty="0"/>
              <a:t>包外是否可见（即是否以大写字母开头）</a:t>
            </a:r>
          </a:p>
          <a:p>
            <a:pPr marL="914400" lvl="2" indent="0">
              <a:buNone/>
            </a:pPr>
            <a:r>
              <a:rPr lang="en-US" altLang="zh-CN" sz="1800" dirty="0" err="1"/>
              <a:t>field.Tag.Get</a:t>
            </a:r>
            <a:r>
              <a:rPr lang="en-US" altLang="zh-CN" sz="1800" dirty="0"/>
              <a:t>("json")) //</a:t>
            </a:r>
            <a:r>
              <a:rPr lang="zh-CN" altLang="en-US" sz="1800" dirty="0"/>
              <a:t>获取成员变量后面</a:t>
            </a:r>
            <a:r>
              <a:rPr lang="en-US" altLang="zh-CN" sz="1800" dirty="0"/>
              <a:t>``</a:t>
            </a:r>
            <a:r>
              <a:rPr lang="zh-CN" altLang="en-US" sz="1800" dirty="0"/>
              <a:t>里面定义的</a:t>
            </a:r>
            <a:r>
              <a:rPr lang="en-US" altLang="zh-CN" sz="1800" dirty="0"/>
              <a:t>tag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15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92D2-9BAE-9E4E-99FC-7209C7D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3DA6C-D9B4-6E4E-A29A-0686EBB9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typeUser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{})</a:t>
            </a:r>
          </a:p>
          <a:p>
            <a:pPr marL="0" indent="0">
              <a:buNone/>
            </a:pPr>
            <a:r>
              <a:rPr lang="en-US" altLang="zh-CN" sz="2400" dirty="0" err="1"/>
              <a:t>methodNum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typeUser.NumMethod</a:t>
            </a:r>
            <a:r>
              <a:rPr lang="en-US" altLang="zh-CN" sz="2400" dirty="0"/>
              <a:t>() //</a:t>
            </a:r>
            <a:r>
              <a:rPr lang="zh-CN" altLang="en-US" sz="2400" dirty="0"/>
              <a:t>成员方法的个数。接收值为指针的方法</a:t>
            </a:r>
            <a:r>
              <a:rPr lang="zh-CN" altLang="en-US" sz="2400" dirty="0">
                <a:solidFill>
                  <a:srgbClr val="FFC000"/>
                </a:solidFill>
              </a:rPr>
              <a:t>不</a:t>
            </a:r>
            <a:r>
              <a:rPr lang="zh-CN" altLang="en-US" sz="2400" dirty="0"/>
              <a:t>包含在内</a:t>
            </a:r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methodNum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{</a:t>
            </a:r>
          </a:p>
          <a:p>
            <a:pPr marL="457200" lvl="1" indent="0">
              <a:buNone/>
            </a:pPr>
            <a:r>
              <a:rPr lang="en-US" altLang="zh-CN" dirty="0"/>
              <a:t>method := </a:t>
            </a:r>
            <a:r>
              <a:rPr lang="en-US" altLang="zh-CN" dirty="0" err="1"/>
              <a:t>typeUser.Method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fmt.Printf</a:t>
            </a:r>
            <a:r>
              <a:rPr lang="en-US" altLang="zh-CN" dirty="0"/>
              <a:t>("method name:%s ,type:%s, exported:%t\n", 	</a:t>
            </a:r>
            <a:r>
              <a:rPr lang="en-US" altLang="zh-CN" dirty="0" err="1"/>
              <a:t>method.Name</a:t>
            </a:r>
            <a:r>
              <a:rPr lang="en-US" altLang="zh-CN" dirty="0"/>
              <a:t>, </a:t>
            </a:r>
            <a:r>
              <a:rPr lang="en-US" altLang="zh-CN" dirty="0" err="1"/>
              <a:t>method.Type</a:t>
            </a:r>
            <a:r>
              <a:rPr lang="en-US" altLang="zh-CN" dirty="0"/>
              <a:t>, </a:t>
            </a:r>
            <a:r>
              <a:rPr lang="en-US" altLang="zh-CN" dirty="0" err="1"/>
              <a:t>method.IsExported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52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D26D9-42FB-CE4D-B6AB-61AE31D6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获取函数信息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40340-02EB-7C4A-B587-751E8235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typeFunc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(Add) //</a:t>
            </a:r>
            <a:r>
              <a:rPr lang="zh-CN" altLang="en-US" sz="2400" dirty="0"/>
              <a:t>获取函数类型</a:t>
            </a:r>
          </a:p>
          <a:p>
            <a:pPr marL="0" indent="0">
              <a:buNone/>
            </a:pPr>
            <a:r>
              <a:rPr lang="en-US" altLang="zh-CN" sz="2400" dirty="0" err="1"/>
              <a:t>argInNum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typeFunc.NumIn</a:t>
            </a:r>
            <a:r>
              <a:rPr lang="en-US" altLang="zh-CN" sz="2400" dirty="0"/>
              <a:t>() //</a:t>
            </a:r>
            <a:r>
              <a:rPr lang="zh-CN" altLang="en-US" sz="2400" dirty="0"/>
              <a:t>输入参数的个数</a:t>
            </a:r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argInNum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{</a:t>
            </a:r>
          </a:p>
          <a:p>
            <a:pPr marL="457200" lvl="1" indent="0">
              <a:buNone/>
            </a:pPr>
            <a:r>
              <a:rPr lang="en-US" altLang="zh-CN" dirty="0" err="1"/>
              <a:t>argTyp</a:t>
            </a:r>
            <a:r>
              <a:rPr lang="en-US" altLang="zh-CN" dirty="0"/>
              <a:t> := </a:t>
            </a:r>
            <a:r>
              <a:rPr lang="en-US" altLang="zh-CN" dirty="0" err="1"/>
              <a:t>typeFunc.In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fmt.Printf</a:t>
            </a:r>
            <a:r>
              <a:rPr lang="en-US" altLang="zh-CN" dirty="0"/>
              <a:t>("</a:t>
            </a:r>
            <a:r>
              <a:rPr lang="zh-CN" altLang="en-US" dirty="0"/>
              <a:t>第</a:t>
            </a:r>
            <a:r>
              <a:rPr lang="en-US" altLang="zh-CN" dirty="0"/>
              <a:t>%d</a:t>
            </a:r>
            <a:r>
              <a:rPr lang="zh-CN" altLang="en-US" dirty="0"/>
              <a:t>个输入参数的类型</a:t>
            </a:r>
            <a:r>
              <a:rPr lang="en-US" altLang="zh-CN" dirty="0"/>
              <a:t>%s\n",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argTyp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26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EBD0-7F2D-0C44-8E35-FFBAEC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赋值和转换关系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A2239-DFE3-3A4B-9AFD-9A307BCB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type1.AssignableTo(type2)  //type1</a:t>
            </a:r>
            <a:r>
              <a:rPr kumimoji="1" lang="zh-CN" altLang="en-US" dirty="0"/>
              <a:t>代表的类型是否可以赋值给</a:t>
            </a:r>
            <a:r>
              <a:rPr kumimoji="1" lang="en-US" altLang="zh-CN" dirty="0"/>
              <a:t>type2</a:t>
            </a:r>
            <a:r>
              <a:rPr kumimoji="1" lang="zh-CN" altLang="en-US" dirty="0"/>
              <a:t>代表的类型</a:t>
            </a:r>
          </a:p>
          <a:p>
            <a:r>
              <a:rPr kumimoji="1" lang="en-US" altLang="zh-CN" dirty="0"/>
              <a:t>type1.ConvertibleTo(type2) //type1</a:t>
            </a:r>
            <a:r>
              <a:rPr kumimoji="1" lang="zh-CN" altLang="en-US" dirty="0"/>
              <a:t>代表的类型是否可以转换成</a:t>
            </a:r>
            <a:r>
              <a:rPr kumimoji="1" lang="en-US" altLang="zh-CN" dirty="0"/>
              <a:t>type2</a:t>
            </a:r>
            <a:r>
              <a:rPr kumimoji="1" lang="zh-CN" altLang="en-US" dirty="0"/>
              <a:t>代表的类型</a:t>
            </a:r>
            <a:endParaRPr kumimoji="1"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的反射可以获取继承关系，而</a:t>
            </a:r>
            <a:r>
              <a:rPr lang="en-US" altLang="zh-CN" dirty="0"/>
              <a:t>go</a:t>
            </a:r>
            <a:r>
              <a:rPr lang="zh-CN" altLang="en-US" dirty="0"/>
              <a:t>语言不支持继承，所以必须是相同的类型才能</a:t>
            </a:r>
            <a:r>
              <a:rPr lang="en-US" altLang="zh-CN" dirty="0" err="1"/>
              <a:t>AssignableTo</a:t>
            </a:r>
            <a:r>
              <a:rPr lang="zh-CN" altLang="en-US" dirty="0"/>
              <a:t>和</a:t>
            </a:r>
            <a:r>
              <a:rPr lang="en-US" altLang="zh-CN" dirty="0" err="1"/>
              <a:t>ConvertibleTo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64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F4DD-4730-274A-B9C9-3D61D72F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是否实现接口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E8C6F-5D4D-AC4E-A2A8-464D13E0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typeOfPeople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((*</a:t>
            </a:r>
            <a:r>
              <a:rPr lang="en-US" altLang="zh-CN" sz="2400" dirty="0" err="1"/>
              <a:t>common.People</a:t>
            </a:r>
            <a:r>
              <a:rPr lang="en-US" altLang="zh-CN" sz="2400" dirty="0"/>
              <a:t>)(nil)).Elem()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//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((*&lt;interface&gt;)(nil)).Elem()</a:t>
            </a:r>
            <a:r>
              <a:rPr lang="zh-CN" altLang="en-US" sz="2400" dirty="0"/>
              <a:t>获得接口类型</a:t>
            </a:r>
          </a:p>
          <a:p>
            <a:r>
              <a:rPr lang="en-US" altLang="zh-CN" sz="2400" dirty="0" err="1"/>
              <a:t>userType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{})</a:t>
            </a:r>
          </a:p>
          <a:p>
            <a:r>
              <a:rPr lang="en-US" altLang="zh-CN" sz="2400" dirty="0" err="1"/>
              <a:t>userType.Implements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typeOfPeople</a:t>
            </a:r>
            <a:r>
              <a:rPr lang="en-US" altLang="zh-CN" sz="2400" dirty="0"/>
              <a:t>)//</a:t>
            </a:r>
            <a:r>
              <a:rPr lang="zh-CN" altLang="en-US" sz="2400" dirty="0"/>
              <a:t>判断</a:t>
            </a:r>
            <a:r>
              <a:rPr lang="en-US" altLang="zh-CN" sz="2400" dirty="0"/>
              <a:t>User</a:t>
            </a:r>
            <a:r>
              <a:rPr lang="zh-CN" altLang="en-US" sz="2400" dirty="0"/>
              <a:t>的指针类型是否实现了</a:t>
            </a:r>
            <a:r>
              <a:rPr lang="en-US" altLang="zh-CN" sz="2400" dirty="0"/>
              <a:t>People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r>
              <a:rPr lang="en-US" altLang="zh-CN" sz="2400" dirty="0"/>
              <a:t>User</a:t>
            </a:r>
            <a:r>
              <a:rPr lang="zh-CN" altLang="en-US" sz="2400" dirty="0"/>
              <a:t>的值类型实现了接口，则指针类型也实现了接口；但反过来不行</a:t>
            </a:r>
          </a:p>
        </p:txBody>
      </p:sp>
    </p:spTree>
    <p:extLst>
      <p:ext uri="{BB962C8B-B14F-4D97-AF65-F5344CB8AC3E}">
        <p14:creationId xmlns:p14="http://schemas.microsoft.com/office/powerpoint/2010/main" val="408341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B04-F16A-134C-941D-007A5BA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reflect.Value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771A9-A4E8-F545-885C-B23C2709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userValue</a:t>
            </a:r>
            <a:r>
              <a:rPr lang="en-US" altLang="zh-CN" sz="2000" dirty="0"/>
              <a:t> := </a:t>
            </a:r>
            <a:r>
              <a:rPr lang="en-US" altLang="zh-CN" sz="2000" dirty="0" err="1"/>
              <a:t>reflect.ValueOf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common.User</a:t>
            </a:r>
            <a:r>
              <a:rPr lang="en-US" altLang="zh-CN" sz="2000" dirty="0"/>
              <a:t>{</a:t>
            </a:r>
          </a:p>
          <a:p>
            <a:pPr marL="1828800" lvl="4" indent="0">
              <a:buNone/>
            </a:pPr>
            <a:r>
              <a:rPr lang="en-US" altLang="zh-CN" sz="2000" dirty="0"/>
              <a:t>Id: 7,</a:t>
            </a:r>
          </a:p>
          <a:p>
            <a:pPr marL="1828800" lvl="4" indent="0">
              <a:buNone/>
            </a:pPr>
            <a:r>
              <a:rPr lang="en-US" altLang="zh-CN" sz="2000" dirty="0"/>
              <a:t>Name: "</a:t>
            </a:r>
            <a:r>
              <a:rPr lang="zh-CN" altLang="en-US" sz="2000" dirty="0"/>
              <a:t>杰克逊</a:t>
            </a:r>
            <a:r>
              <a:rPr lang="en-US" altLang="zh-CN" sz="2000" dirty="0"/>
              <a:t>",</a:t>
            </a:r>
          </a:p>
          <a:p>
            <a:pPr marL="1828800" lvl="4" indent="0">
              <a:buNone/>
            </a:pPr>
            <a:r>
              <a:rPr lang="en-US" altLang="zh-CN" sz="2000" dirty="0"/>
              <a:t>Weight: 65,</a:t>
            </a:r>
          </a:p>
          <a:p>
            <a:pPr marL="1828800" lvl="4" indent="0">
              <a:buNone/>
            </a:pPr>
            <a:r>
              <a:rPr lang="en-US" altLang="zh-CN" sz="2000" dirty="0"/>
              <a:t>Height: 1.68,</a:t>
            </a:r>
          </a:p>
          <a:p>
            <a:pPr marL="1371600" lvl="3" indent="0">
              <a:buNone/>
            </a:pPr>
            <a:r>
              <a:rPr lang="en-US" altLang="zh-CN" sz="2000" dirty="0"/>
              <a:t>})</a:t>
            </a:r>
          </a:p>
          <a:p>
            <a:pPr marL="0" indent="0">
              <a:buNone/>
            </a:pPr>
            <a:r>
              <a:rPr lang="en-US" altLang="zh-CN" sz="2000" dirty="0"/>
              <a:t>user := </a:t>
            </a:r>
            <a:r>
              <a:rPr lang="en-US" altLang="zh-CN" sz="2000" dirty="0" err="1"/>
              <a:t>userValue.Interface</a:t>
            </a:r>
            <a:r>
              <a:rPr lang="en-US" altLang="zh-CN" sz="2000" dirty="0"/>
              <a:t>().(</a:t>
            </a:r>
            <a:r>
              <a:rPr lang="en-US" altLang="zh-CN" sz="2000" dirty="0" err="1"/>
              <a:t>common.User</a:t>
            </a:r>
            <a:r>
              <a:rPr lang="en-US" altLang="zh-CN" sz="2000" dirty="0"/>
              <a:t>)//</a:t>
            </a:r>
            <a:r>
              <a:rPr lang="zh-CN" altLang="en-US" sz="2000" dirty="0"/>
              <a:t>通过</a:t>
            </a:r>
            <a:r>
              <a:rPr lang="en-US" altLang="zh-CN" sz="2000" dirty="0"/>
              <a:t>Interface()</a:t>
            </a:r>
            <a:r>
              <a:rPr lang="zh-CN" altLang="en-US" sz="2000" dirty="0"/>
              <a:t>函数把</a:t>
            </a:r>
            <a:r>
              <a:rPr lang="en-US" altLang="zh-CN" sz="2000" dirty="0"/>
              <a:t>Value</a:t>
            </a:r>
            <a:r>
              <a:rPr lang="zh-CN" altLang="en-US" sz="2000" dirty="0"/>
              <a:t>转为</a:t>
            </a:r>
            <a:r>
              <a:rPr lang="en-US" altLang="zh-CN" sz="2000" dirty="0"/>
              <a:t>interface{}</a:t>
            </a:r>
            <a:r>
              <a:rPr lang="zh-CN" altLang="en-US" sz="2000" dirty="0"/>
              <a:t>，再从</a:t>
            </a:r>
            <a:r>
              <a:rPr lang="en-US" altLang="zh-CN" sz="2000" dirty="0"/>
              <a:t>interface{}</a:t>
            </a:r>
            <a:r>
              <a:rPr lang="zh-CN" altLang="en-US" sz="2000" dirty="0"/>
              <a:t>强制类型转换，转为原始数据类型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258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D65FC-B794-F945-9B6B-CF34088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BB38F-20B0-AC46-BE7A-7AF0E3D3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i</a:t>
            </a:r>
            <a:r>
              <a:rPr lang="en-US" altLang="zh-CN" dirty="0"/>
              <a:t> interface{} //</a:t>
            </a:r>
            <a:r>
              <a:rPr lang="zh-CN" altLang="en-US" dirty="0"/>
              <a:t>接口没有指向具体的值</a:t>
            </a:r>
          </a:p>
          <a:p>
            <a:pPr marL="0" indent="0">
              <a:buNone/>
            </a:pPr>
            <a:r>
              <a:rPr lang="en-US" altLang="zh-CN" dirty="0"/>
              <a:t>v := </a:t>
            </a:r>
            <a:r>
              <a:rPr lang="en-US" altLang="zh-CN" dirty="0" err="1"/>
              <a:t>reflect.ValueOf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 err="1"/>
              <a:t>fmt.Printf</a:t>
            </a:r>
            <a:r>
              <a:rPr kumimoji="1" lang="en-US" altLang="zh-CN" dirty="0"/>
              <a:t>("v</a:t>
            </a:r>
            <a:r>
              <a:rPr kumimoji="1" lang="zh-CN" altLang="en-US" dirty="0"/>
              <a:t>持有值 </a:t>
            </a:r>
            <a:r>
              <a:rPr kumimoji="1" lang="en-US" altLang="zh-CN" dirty="0"/>
              <a:t>%t\n", </a:t>
            </a:r>
            <a:r>
              <a:rPr kumimoji="1" lang="en-US" altLang="zh-CN" dirty="0" err="1"/>
              <a:t>v.IsValid</a:t>
            </a:r>
            <a:r>
              <a:rPr kumimoji="1"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var user *</a:t>
            </a:r>
            <a:r>
              <a:rPr lang="en-US" altLang="zh-CN" dirty="0" err="1"/>
              <a:t>common.User</a:t>
            </a:r>
            <a:r>
              <a:rPr lang="en-US" altLang="zh-CN" dirty="0"/>
              <a:t> = nil</a:t>
            </a:r>
          </a:p>
          <a:p>
            <a:pPr marL="0" indent="0">
              <a:buNone/>
            </a:pPr>
            <a:r>
              <a:rPr lang="en-US" altLang="zh-CN" dirty="0"/>
              <a:t>v = </a:t>
            </a:r>
            <a:r>
              <a:rPr lang="en-US" altLang="zh-CN" dirty="0" err="1"/>
              <a:t>reflect.ValueOf</a:t>
            </a:r>
            <a:r>
              <a:rPr lang="en-US" altLang="zh-CN" dirty="0"/>
              <a:t>(user) //Value</a:t>
            </a:r>
            <a:r>
              <a:rPr lang="zh-CN" altLang="en-US" dirty="0"/>
              <a:t>指向一个</a:t>
            </a:r>
            <a:r>
              <a:rPr lang="en-US" altLang="zh-CN" dirty="0"/>
              <a:t>nil</a:t>
            </a:r>
          </a:p>
          <a:p>
            <a:pPr marL="0" indent="0">
              <a:buNone/>
            </a:pPr>
            <a:r>
              <a:rPr lang="en-US" altLang="zh-CN" dirty="0" err="1"/>
              <a:t>fmt.Printf</a:t>
            </a:r>
            <a:r>
              <a:rPr lang="en-US" altLang="zh-CN" dirty="0"/>
              <a:t>("v</a:t>
            </a:r>
            <a:r>
              <a:rPr lang="zh-CN" altLang="en-US" dirty="0"/>
              <a:t>持有的值是</a:t>
            </a:r>
            <a:r>
              <a:rPr lang="en-US" altLang="zh-CN" dirty="0"/>
              <a:t>nil %t\n", </a:t>
            </a:r>
            <a:r>
              <a:rPr lang="en-US" altLang="zh-CN" dirty="0" err="1"/>
              <a:t>v.IsNil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var u </a:t>
            </a:r>
            <a:r>
              <a:rPr lang="en-US" altLang="zh-CN" dirty="0" err="1"/>
              <a:t>common.User</a:t>
            </a:r>
            <a:r>
              <a:rPr lang="en-US" altLang="zh-CN" dirty="0"/>
              <a:t> //</a:t>
            </a:r>
            <a:r>
              <a:rPr lang="zh-CN" altLang="en-US" dirty="0"/>
              <a:t>只声明，里面的值都是默认值</a:t>
            </a:r>
          </a:p>
          <a:p>
            <a:pPr marL="0" indent="0">
              <a:buNone/>
            </a:pPr>
            <a:r>
              <a:rPr lang="en-US" altLang="zh-CN" dirty="0"/>
              <a:t>v = </a:t>
            </a:r>
            <a:r>
              <a:rPr lang="en-US" altLang="zh-CN" dirty="0" err="1"/>
              <a:t>reflect.ValueOf</a:t>
            </a:r>
            <a:r>
              <a:rPr lang="en-US" altLang="zh-CN" dirty="0"/>
              <a:t>(u)</a:t>
            </a:r>
          </a:p>
          <a:p>
            <a:pPr marL="0" indent="0">
              <a:buNone/>
            </a:pPr>
            <a:r>
              <a:rPr lang="en-US" altLang="zh-CN" dirty="0" err="1"/>
              <a:t>fmt.Printf</a:t>
            </a:r>
            <a:r>
              <a:rPr lang="en-US" altLang="zh-CN" dirty="0"/>
              <a:t>("v</a:t>
            </a:r>
            <a:r>
              <a:rPr lang="zh-CN" altLang="en-US" dirty="0"/>
              <a:t>持有的值是对应类型的默认值 </a:t>
            </a:r>
            <a:r>
              <a:rPr lang="en-US" altLang="zh-CN" dirty="0"/>
              <a:t>%t\n", </a:t>
            </a:r>
            <a:r>
              <a:rPr lang="en-US" altLang="zh-CN" dirty="0" err="1"/>
              <a:t>v.IsZero</a:t>
            </a:r>
            <a:r>
              <a:rPr lang="en-US" altLang="zh-C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811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4A8F-E3E7-FE44-BDB3-C7623AD7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E3722-A56C-2B44-A719-02D7D60D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反射介绍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反射的基础数据类型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反射</a:t>
            </a:r>
            <a:r>
              <a:rPr kumimoji="1" lang="en-US" altLang="zh-CN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自行实现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序列化</a:t>
            </a:r>
          </a:p>
        </p:txBody>
      </p:sp>
    </p:spTree>
    <p:extLst>
      <p:ext uri="{BB962C8B-B14F-4D97-AF65-F5344CB8AC3E}">
        <p14:creationId xmlns:p14="http://schemas.microsoft.com/office/powerpoint/2010/main" val="214581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98E7D-BEEF-B046-9CC6-C2B4B45A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5827C-4DB7-9C42-8EB2-55EAF628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// nil is a predeclared identifier representing the </a:t>
            </a:r>
            <a:r>
              <a:rPr lang="en-US" altLang="zh-CN" sz="2400" dirty="0">
                <a:solidFill>
                  <a:srgbClr val="FF0000"/>
                </a:solidFill>
              </a:rPr>
              <a:t>zero value </a:t>
            </a:r>
            <a:r>
              <a:rPr lang="en-US" altLang="zh-CN" sz="2400" dirty="0"/>
              <a:t>for a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pointer, channel, </a:t>
            </a:r>
            <a:r>
              <a:rPr lang="en-US" altLang="zh-CN" sz="2400" dirty="0" err="1">
                <a:solidFill>
                  <a:srgbClr val="FFC000"/>
                </a:solidFill>
              </a:rPr>
              <a:t>func</a:t>
            </a:r>
            <a:r>
              <a:rPr lang="en-US" altLang="zh-CN" sz="2400" dirty="0">
                <a:solidFill>
                  <a:srgbClr val="FFC000"/>
                </a:solidFill>
              </a:rPr>
              <a:t>, interface, map, or slice </a:t>
            </a:r>
            <a:r>
              <a:rPr lang="en-US" altLang="zh-CN" sz="2400" dirty="0"/>
              <a:t>type.</a:t>
            </a:r>
          </a:p>
          <a:p>
            <a:pPr marL="0" indent="0">
              <a:buNone/>
            </a:pPr>
            <a:r>
              <a:rPr lang="en-US" altLang="zh-CN" sz="2400" dirty="0"/>
              <a:t>var nil Type // Type must be a pointer, channel,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, interface, map, or slice type</a:t>
            </a:r>
          </a:p>
          <a:p>
            <a:pPr marL="0" indent="0">
              <a:buNone/>
            </a:pPr>
            <a:r>
              <a:rPr lang="zh-CN" altLang="en-US" sz="2400" dirty="0"/>
              <a:t>应用举例：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var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 </a:t>
            </a:r>
            <a:r>
              <a:rPr lang="en-US" altLang="zh-CN" sz="2400" dirty="0"/>
              <a:t>[]int;</a:t>
            </a:r>
            <a:r>
              <a:rPr lang="zh-CN" altLang="en-US" sz="2400" dirty="0"/>
              <a:t>  </a:t>
            </a:r>
            <a:r>
              <a:rPr lang="en-US" altLang="zh-CN" sz="2400" dirty="0"/>
              <a:t>s==nil</a:t>
            </a:r>
          </a:p>
          <a:p>
            <a:pPr marL="0" indent="0">
              <a:buNone/>
            </a:pPr>
            <a:r>
              <a:rPr lang="en-US" altLang="zh-CN" sz="2400" dirty="0"/>
              <a:t>var</a:t>
            </a:r>
            <a:r>
              <a:rPr lang="zh-CN" altLang="en-US" sz="2400" dirty="0"/>
              <a:t> </a:t>
            </a:r>
            <a:r>
              <a:rPr lang="en-US" altLang="zh-CN" sz="2400" dirty="0"/>
              <a:t>err</a:t>
            </a:r>
            <a:r>
              <a:rPr lang="zh-CN" altLang="en-US" sz="2400" dirty="0"/>
              <a:t> </a:t>
            </a:r>
            <a:r>
              <a:rPr lang="en-US" altLang="zh-CN" sz="2400" dirty="0"/>
              <a:t>error;</a:t>
            </a:r>
            <a:r>
              <a:rPr lang="zh-CN" altLang="en-US" sz="2400" dirty="0"/>
              <a:t> </a:t>
            </a:r>
            <a:r>
              <a:rPr lang="en-US" altLang="zh-CN" sz="2400" dirty="0"/>
              <a:t>err==nil</a:t>
            </a:r>
          </a:p>
          <a:p>
            <a:pPr marL="0" indent="0">
              <a:buNone/>
            </a:pPr>
            <a:r>
              <a:rPr lang="en-US" altLang="zh-CN" sz="2400" dirty="0"/>
              <a:t>var foo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(int)string;</a:t>
            </a:r>
            <a:r>
              <a:rPr lang="zh-CN" altLang="en-US" sz="2400" dirty="0"/>
              <a:t> </a:t>
            </a:r>
            <a:r>
              <a:rPr lang="en-US" altLang="zh-CN" sz="2400" dirty="0"/>
              <a:t>foo==nil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A0BF5AA7-7624-2D43-8086-4AB7BF55C479}"/>
              </a:ext>
            </a:extLst>
          </p:cNvPr>
          <p:cNvSpPr/>
          <p:nvPr/>
        </p:nvSpPr>
        <p:spPr>
          <a:xfrm>
            <a:off x="5684107" y="4139514"/>
            <a:ext cx="3373395" cy="1371598"/>
          </a:xfrm>
          <a:prstGeom prst="wedgeRoundRectCallout">
            <a:avLst>
              <a:gd name="adj1" fmla="val -71962"/>
              <a:gd name="adj2" fmla="val 4027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 error interface {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       </a:t>
            </a:r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Error() string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61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E8A0-F429-D74B-8803-1539C56D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Value</a:t>
            </a:r>
            <a:r>
              <a:rPr kumimoji="1" lang="zh-CN" altLang="en-US" dirty="0"/>
              <a:t>转为</a:t>
            </a:r>
            <a:r>
              <a:rPr kumimoji="1" lang="en-US" altLang="zh-CN" dirty="0"/>
              <a:t>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C3482-7626-D144-AF7F-D6942594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userType</a:t>
            </a:r>
            <a:r>
              <a:rPr lang="en-US" altLang="zh-CN" dirty="0"/>
              <a:t> := </a:t>
            </a:r>
            <a:r>
              <a:rPr lang="en-US" altLang="zh-CN" dirty="0" err="1"/>
              <a:t>userValue.Type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userType.Kind</a:t>
            </a:r>
            <a:r>
              <a:rPr lang="en-US" altLang="zh-CN" dirty="0"/>
              <a:t>() == </a:t>
            </a:r>
            <a:r>
              <a:rPr lang="en-US" altLang="zh-CN" dirty="0" err="1"/>
              <a:t>userValue.Kind</a:t>
            </a:r>
            <a:r>
              <a:rPr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reflect.Struct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27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8F66D-6BF1-E247-A90D-7F806E29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代表指针的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53-E746-0644-84BC-2ADD4920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userPtrValue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{})</a:t>
            </a:r>
          </a:p>
          <a:p>
            <a:pPr marL="0" indent="0">
              <a:buNone/>
            </a:pPr>
            <a:r>
              <a:rPr lang="en-US" altLang="zh-CN" sz="2400" dirty="0" err="1"/>
              <a:t>userValue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userPtrValue.Elem</a:t>
            </a:r>
            <a:r>
              <a:rPr lang="en-US" altLang="zh-CN" sz="2400" dirty="0"/>
              <a:t>() </a:t>
            </a:r>
          </a:p>
          <a:p>
            <a:pPr marL="0" indent="0">
              <a:buNone/>
            </a:pPr>
            <a:r>
              <a:rPr lang="en-US" altLang="zh-CN" sz="2400" dirty="0" err="1"/>
              <a:t>userPtrValue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userValue.Addr</a:t>
            </a:r>
            <a:r>
              <a:rPr lang="en-US" altLang="zh-CN" sz="2400" dirty="0"/>
              <a:t>()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user := </a:t>
            </a:r>
            <a:r>
              <a:rPr lang="en-US" altLang="zh-CN" sz="2400" dirty="0" err="1"/>
              <a:t>userValue.Interface</a:t>
            </a:r>
            <a:r>
              <a:rPr lang="en-US" altLang="zh-CN" sz="2400" dirty="0"/>
              <a:t>().(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userPtr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userPtrValue.Interface</a:t>
            </a:r>
            <a:r>
              <a:rPr lang="en-US" altLang="zh-CN" sz="2400" dirty="0"/>
              <a:t>().(*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3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91D8-E82F-C144-A2E0-B80C6F5A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通过反射修改</a:t>
            </a:r>
            <a:r>
              <a:rPr kumimoji="1" lang="en-US" altLang="zh-CN" dirty="0"/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1AAB1-1169-4248-B94C-27C43D10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var s string = "hello"</a:t>
            </a:r>
          </a:p>
          <a:p>
            <a:pPr marL="0" indent="0">
              <a:buNone/>
            </a:pPr>
            <a:r>
              <a:rPr lang="en-US" altLang="zh-CN" sz="1800" dirty="0" err="1"/>
              <a:t>valueS</a:t>
            </a:r>
            <a:r>
              <a:rPr lang="en-US" altLang="zh-CN" sz="1800" dirty="0"/>
              <a:t> := </a:t>
            </a:r>
            <a:r>
              <a:rPr lang="en-US" altLang="zh-CN" sz="1800" dirty="0" err="1"/>
              <a:t>reflect.ValueOf</a:t>
            </a:r>
            <a:r>
              <a:rPr lang="en-US" altLang="zh-CN" sz="1800" dirty="0"/>
              <a:t>(&amp;s)</a:t>
            </a:r>
            <a:r>
              <a:rPr lang="zh-CN" altLang="en-US" sz="1800" dirty="0"/>
              <a:t>  </a:t>
            </a:r>
            <a:r>
              <a:rPr lang="en-US" altLang="zh-CN" sz="1800" dirty="0"/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必须传指针才能修改数据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1800" dirty="0" err="1"/>
              <a:t>valueS.Elem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SetString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golang</a:t>
            </a:r>
            <a:r>
              <a:rPr lang="en-US" altLang="zh-CN" sz="1800" dirty="0"/>
              <a:t>")</a:t>
            </a:r>
            <a:r>
              <a:rPr lang="zh-CN" altLang="en-US" sz="1800" dirty="0"/>
              <a:t>  </a:t>
            </a:r>
            <a:r>
              <a:rPr lang="en-US" altLang="zh-CN" sz="1800" dirty="0"/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需要先调</a:t>
            </a:r>
            <a:r>
              <a:rPr lang="en-US" altLang="zh-CN" sz="1800" dirty="0">
                <a:solidFill>
                  <a:srgbClr val="FFC000"/>
                </a:solidFill>
              </a:rPr>
              <a:t>Elem()</a:t>
            </a:r>
            <a:r>
              <a:rPr lang="zh-CN" altLang="en-US" sz="1800" dirty="0">
                <a:solidFill>
                  <a:srgbClr val="FFC000"/>
                </a:solidFill>
              </a:rPr>
              <a:t>把指针</a:t>
            </a:r>
            <a:r>
              <a:rPr lang="en-US" altLang="zh-CN" sz="1800" dirty="0">
                <a:solidFill>
                  <a:srgbClr val="FFC000"/>
                </a:solidFill>
              </a:rPr>
              <a:t>Value</a:t>
            </a:r>
            <a:r>
              <a:rPr lang="zh-CN" altLang="en-US" sz="1800" dirty="0">
                <a:solidFill>
                  <a:srgbClr val="FFC000"/>
                </a:solidFill>
              </a:rPr>
              <a:t>转为非指针</a:t>
            </a:r>
            <a:r>
              <a:rPr lang="en-US" altLang="zh-CN" sz="1800" dirty="0">
                <a:solidFill>
                  <a:srgbClr val="FFC00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altLang="zh-CN" sz="1800" dirty="0"/>
              <a:t>user := </a:t>
            </a:r>
            <a:r>
              <a:rPr lang="en-US" altLang="zh-CN" sz="1800" dirty="0" err="1"/>
              <a:t>common.User</a:t>
            </a:r>
            <a:r>
              <a:rPr lang="en-US" altLang="zh-CN" sz="1800" dirty="0"/>
              <a:t>{</a:t>
            </a:r>
            <a:r>
              <a:rPr kumimoji="1"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err="1"/>
              <a:t>valueUser</a:t>
            </a:r>
            <a:r>
              <a:rPr lang="en-US" altLang="zh-CN" sz="1800" dirty="0"/>
              <a:t> := </a:t>
            </a:r>
            <a:r>
              <a:rPr lang="en-US" altLang="zh-CN" sz="1800" dirty="0" err="1"/>
              <a:t>reflect.ValueOf</a:t>
            </a:r>
            <a:r>
              <a:rPr lang="en-US" altLang="zh-CN" sz="1800" dirty="0"/>
              <a:t>(&amp;user)</a:t>
            </a:r>
          </a:p>
          <a:p>
            <a:pPr marL="0" indent="0">
              <a:buNone/>
            </a:pPr>
            <a:r>
              <a:rPr lang="en-US" altLang="zh-CN" sz="1800" dirty="0" err="1"/>
              <a:t>addrValue</a:t>
            </a:r>
            <a:r>
              <a:rPr lang="en-US" altLang="zh-CN" sz="1800" dirty="0"/>
              <a:t> := </a:t>
            </a:r>
            <a:r>
              <a:rPr lang="en-US" altLang="zh-CN" sz="1800" dirty="0" err="1"/>
              <a:t>valueUser.Elem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FieldByName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")</a:t>
            </a:r>
          </a:p>
          <a:p>
            <a:pPr marL="0" indent="0">
              <a:buNone/>
            </a:pPr>
            <a:r>
              <a:rPr lang="en-US" altLang="zh-CN" sz="1800" dirty="0"/>
              <a:t>if </a:t>
            </a:r>
            <a:r>
              <a:rPr lang="en-US" altLang="zh-CN" sz="1800" dirty="0" err="1"/>
              <a:t>addrValue.CanSet</a:t>
            </a:r>
            <a:r>
              <a:rPr lang="en-US" altLang="zh-CN" sz="1800" dirty="0"/>
              <a:t>() {</a:t>
            </a:r>
          </a:p>
          <a:p>
            <a:pPr marL="457200" lvl="1" indent="0">
              <a:buNone/>
            </a:pPr>
            <a:r>
              <a:rPr lang="en-US" altLang="zh-CN" sz="1800" dirty="0" err="1"/>
              <a:t>addrValue.SetString</a:t>
            </a:r>
            <a:r>
              <a:rPr lang="en-US" altLang="zh-CN" sz="1800" dirty="0"/>
              <a:t>("</a:t>
            </a:r>
            <a:r>
              <a:rPr lang="zh-CN" altLang="en-US" sz="1800" dirty="0"/>
              <a:t>北京</a:t>
            </a:r>
            <a:r>
              <a:rPr lang="en-US" altLang="zh-CN" sz="1800" dirty="0"/>
              <a:t>")	//</a:t>
            </a:r>
            <a:r>
              <a:rPr lang="zh-CN" altLang="en-US" sz="1800" dirty="0"/>
              <a:t>未导出成员的值不能修改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43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B425-CCAD-8240-A9A2-D5AA7D3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通过反射修改</a:t>
            </a:r>
            <a:r>
              <a:rPr kumimoji="1" lang="en-US" altLang="zh-CN" dirty="0"/>
              <a:t>slice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9CE5C-4B73-764C-BC38-75472084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users := make([]*</a:t>
            </a:r>
            <a:r>
              <a:rPr kumimoji="1" lang="en-US" altLang="zh-CN" dirty="0" err="1"/>
              <a:t>common.User</a:t>
            </a:r>
            <a:r>
              <a:rPr kumimoji="1" lang="en-US" altLang="zh-CN" dirty="0"/>
              <a:t>, 1, 5)</a:t>
            </a:r>
          </a:p>
          <a:p>
            <a:pPr marL="0" indent="0">
              <a:buNone/>
            </a:pPr>
            <a:r>
              <a:rPr kumimoji="1" lang="en-US" altLang="zh-CN" dirty="0"/>
              <a:t>users[0] = &amp;</a:t>
            </a:r>
            <a:r>
              <a:rPr kumimoji="1" lang="en-US" altLang="zh-CN" dirty="0" err="1"/>
              <a:t>common.User</a:t>
            </a:r>
            <a:r>
              <a:rPr kumimoji="1" lang="en-US" altLang="zh-CN" dirty="0"/>
              <a:t>{Id: 7}</a:t>
            </a:r>
          </a:p>
          <a:p>
            <a:pPr marL="0" indent="0">
              <a:buNone/>
            </a:pPr>
            <a:r>
              <a:rPr kumimoji="1" lang="en-US" altLang="zh-CN" dirty="0" err="1"/>
              <a:t>sliceValue</a:t>
            </a:r>
            <a:r>
              <a:rPr kumimoji="1" lang="en-US" altLang="zh-CN" dirty="0"/>
              <a:t> := </a:t>
            </a:r>
            <a:r>
              <a:rPr kumimoji="1" lang="en-US" altLang="zh-CN" dirty="0" err="1"/>
              <a:t>reflect.ValueOf</a:t>
            </a:r>
            <a:r>
              <a:rPr kumimoji="1" lang="en-US" altLang="zh-CN" dirty="0"/>
              <a:t>(&amp;users) //</a:t>
            </a:r>
            <a:r>
              <a:rPr kumimoji="1" lang="zh-CN" altLang="en-US" dirty="0"/>
              <a:t>准备通过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修改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，所以传指针</a:t>
            </a:r>
          </a:p>
          <a:p>
            <a:pPr marL="0" indent="0">
              <a:buNone/>
            </a:pPr>
            <a:r>
              <a:rPr kumimoji="1" lang="en-US" altLang="zh-CN" dirty="0" err="1"/>
              <a:t>sliceValue.Elem</a:t>
            </a:r>
            <a:r>
              <a:rPr kumimoji="1" lang="en-US" altLang="zh-CN" dirty="0"/>
              <a:t>().Index(0).Elem().</a:t>
            </a:r>
            <a:r>
              <a:rPr kumimoji="1" lang="en-US" altLang="zh-CN" dirty="0" err="1"/>
              <a:t>FieldByName</a:t>
            </a:r>
            <a:r>
              <a:rPr kumimoji="1" lang="en-US" altLang="zh-CN" dirty="0"/>
              <a:t>("Name").</a:t>
            </a:r>
            <a:r>
              <a:rPr kumimoji="1" lang="en-US" altLang="zh-CN" dirty="0" err="1"/>
              <a:t>SetString</a:t>
            </a:r>
            <a:r>
              <a:rPr kumimoji="1" lang="en-US" altLang="zh-CN" dirty="0"/>
              <a:t>("</a:t>
            </a:r>
            <a:r>
              <a:rPr kumimoji="1" lang="zh-CN" altLang="en-US" dirty="0"/>
              <a:t>令狐冲</a:t>
            </a:r>
            <a:r>
              <a:rPr kumimoji="1" lang="en-US" altLang="zh-CN" dirty="0"/>
              <a:t>")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sliceValue.Elem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SetLen</a:t>
            </a:r>
            <a:r>
              <a:rPr kumimoji="1" lang="en-US" altLang="zh-CN" dirty="0"/>
              <a:t>(2)</a:t>
            </a:r>
          </a:p>
          <a:p>
            <a:pPr marL="0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调用</a:t>
            </a:r>
            <a:r>
              <a:rPr kumimoji="1" lang="en-US" altLang="zh-CN" dirty="0" err="1"/>
              <a:t>reflect.Value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Set()</a:t>
            </a:r>
            <a:r>
              <a:rPr kumimoji="1" lang="zh-CN" altLang="en-US" dirty="0"/>
              <a:t>函数修改其底层指向的原始数据</a:t>
            </a:r>
          </a:p>
          <a:p>
            <a:pPr marL="0" indent="0">
              <a:buNone/>
            </a:pPr>
            <a:r>
              <a:rPr kumimoji="1" lang="en-US" altLang="zh-CN" dirty="0" err="1"/>
              <a:t>sliceValue.Elem</a:t>
            </a:r>
            <a:r>
              <a:rPr kumimoji="1" lang="en-US" altLang="zh-CN" dirty="0"/>
              <a:t>().Index(1).Set(</a:t>
            </a:r>
            <a:r>
              <a:rPr kumimoji="1" lang="en-US" altLang="zh-CN" dirty="0" err="1"/>
              <a:t>reflect.ValueOf</a:t>
            </a:r>
            <a:r>
              <a:rPr kumimoji="1" lang="en-US" altLang="zh-CN" dirty="0"/>
              <a:t>(&amp;</a:t>
            </a:r>
            <a:r>
              <a:rPr kumimoji="1" lang="en-US" altLang="zh-CN" dirty="0" err="1"/>
              <a:t>common.User</a:t>
            </a:r>
            <a:r>
              <a:rPr kumimoji="1" lang="en-US" altLang="zh-CN" dirty="0"/>
              <a:t>{Id: 8,Name: "</a:t>
            </a:r>
            <a:r>
              <a:rPr kumimoji="1" lang="zh-CN" altLang="en-US" dirty="0"/>
              <a:t>李达</a:t>
            </a:r>
            <a:r>
              <a:rPr kumimoji="1" lang="en-US" altLang="zh-CN" dirty="0"/>
              <a:t>"}))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56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BC663-A735-7444-9504-A06BA67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通过反射修改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53101-8CEB-A64D-B72A-DC0F89B4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u1 := &amp;</a:t>
            </a:r>
            <a:r>
              <a:rPr kumimoji="1" lang="en-US" altLang="zh-CN" sz="2400" dirty="0" err="1"/>
              <a:t>common.User</a:t>
            </a:r>
            <a:r>
              <a:rPr kumimoji="1" lang="en-US" altLang="zh-CN" sz="2400" dirty="0"/>
              <a:t>{Id: 7,Name: "</a:t>
            </a:r>
            <a:r>
              <a:rPr kumimoji="1" lang="zh-CN" altLang="en-US" sz="2400" dirty="0"/>
              <a:t>杰克逊</a:t>
            </a:r>
            <a:r>
              <a:rPr kumimoji="1" lang="en-US" altLang="zh-CN" sz="2400" dirty="0"/>
              <a:t>",}</a:t>
            </a:r>
          </a:p>
          <a:p>
            <a:pPr marL="0" indent="0">
              <a:buNone/>
            </a:pPr>
            <a:r>
              <a:rPr kumimoji="1" lang="en-US" altLang="zh-CN" sz="2400" dirty="0"/>
              <a:t>u2 := &amp;</a:t>
            </a:r>
            <a:r>
              <a:rPr kumimoji="1" lang="en-US" altLang="zh-CN" sz="2400" dirty="0" err="1"/>
              <a:t>common.User</a:t>
            </a:r>
            <a:r>
              <a:rPr kumimoji="1" lang="en-US" altLang="zh-CN" sz="2400" dirty="0"/>
              <a:t>{Id: 8,Name: "</a:t>
            </a:r>
            <a:r>
              <a:rPr kumimoji="1" lang="zh-CN" altLang="en-US" sz="2400" dirty="0"/>
              <a:t>杰克逊</a:t>
            </a:r>
            <a:r>
              <a:rPr kumimoji="1" lang="en-US" altLang="zh-CN" sz="2400" dirty="0"/>
              <a:t>",}</a:t>
            </a:r>
          </a:p>
          <a:p>
            <a:pPr marL="0" indent="0">
              <a:buNone/>
            </a:pPr>
            <a:r>
              <a:rPr kumimoji="1" lang="en-US" altLang="zh-CN" sz="2400" dirty="0" err="1"/>
              <a:t>userMap</a:t>
            </a:r>
            <a:r>
              <a:rPr kumimoji="1" lang="en-US" altLang="zh-CN" sz="2400" dirty="0"/>
              <a:t> := make(map[int]*</a:t>
            </a:r>
            <a:r>
              <a:rPr kumimoji="1" lang="en-US" altLang="zh-CN" sz="2400" dirty="0" err="1"/>
              <a:t>common.User</a:t>
            </a:r>
            <a:r>
              <a:rPr kumimoji="1" lang="en-US" altLang="zh-CN" sz="2400" dirty="0"/>
              <a:t>, 5)</a:t>
            </a:r>
          </a:p>
          <a:p>
            <a:pPr marL="0" indent="0">
              <a:buNone/>
            </a:pPr>
            <a:r>
              <a:rPr kumimoji="1" lang="en-US" altLang="zh-CN" sz="2400" dirty="0" err="1"/>
              <a:t>userMap</a:t>
            </a:r>
            <a:r>
              <a:rPr kumimoji="1" lang="en-US" altLang="zh-CN" sz="2400" dirty="0"/>
              <a:t>[u1.Id] = u1</a:t>
            </a:r>
          </a:p>
          <a:p>
            <a:pPr marL="0" indent="0">
              <a:buNone/>
            </a:pPr>
            <a:r>
              <a:rPr kumimoji="1" lang="en-US" altLang="zh-CN" sz="2400" dirty="0" err="1"/>
              <a:t>mapValue</a:t>
            </a:r>
            <a:r>
              <a:rPr kumimoji="1" lang="en-US" altLang="zh-CN" sz="2400" dirty="0"/>
              <a:t> := </a:t>
            </a:r>
            <a:r>
              <a:rPr kumimoji="1" lang="en-US" altLang="zh-CN" sz="2400" dirty="0" err="1"/>
              <a:t>reflect.ValueOf</a:t>
            </a:r>
            <a:r>
              <a:rPr kumimoji="1" lang="en-US" altLang="zh-CN" sz="2400" dirty="0"/>
              <a:t>(&amp;</a:t>
            </a:r>
            <a:r>
              <a:rPr kumimoji="1" lang="en-US" altLang="zh-CN" sz="2400" dirty="0" err="1"/>
              <a:t>userMap</a:t>
            </a:r>
            <a:r>
              <a:rPr kumimoji="1" lang="en-US" altLang="zh-CN" sz="2400" dirty="0"/>
              <a:t>)     //</a:t>
            </a:r>
            <a:r>
              <a:rPr kumimoji="1" lang="zh-CN" altLang="en-US" sz="2400" dirty="0"/>
              <a:t>注意传指针</a:t>
            </a:r>
          </a:p>
          <a:p>
            <a:pPr marL="0" indent="0">
              <a:buNone/>
            </a:pPr>
            <a:r>
              <a:rPr kumimoji="1" lang="en-US" altLang="zh-CN" sz="2400" dirty="0" err="1"/>
              <a:t>mapValue.Elem</a:t>
            </a:r>
            <a:r>
              <a:rPr kumimoji="1" lang="en-US" altLang="zh-CN" sz="2400" dirty="0"/>
              <a:t>().</a:t>
            </a:r>
            <a:r>
              <a:rPr kumimoji="1" lang="en-US" altLang="zh-CN" sz="2400" dirty="0" err="1"/>
              <a:t>SetMapIndex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reflect.ValueOf</a:t>
            </a:r>
            <a:r>
              <a:rPr kumimoji="1" lang="en-US" altLang="zh-CN" sz="2400" dirty="0"/>
              <a:t>(u2.Id), </a:t>
            </a:r>
            <a:r>
              <a:rPr kumimoji="1" lang="en-US" altLang="zh-CN" sz="2400" dirty="0" err="1"/>
              <a:t>reflect.ValueOf</a:t>
            </a:r>
            <a:r>
              <a:rPr kumimoji="1" lang="en-US" altLang="zh-CN" sz="2400" dirty="0"/>
              <a:t>(u2)) </a:t>
            </a:r>
            <a:r>
              <a:rPr kumimoji="1"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en-US" altLang="zh-CN" sz="2400" dirty="0" err="1"/>
              <a:t>SetMapIndex</a:t>
            </a:r>
            <a:r>
              <a:rPr lang="en-US" altLang="zh-CN" sz="2400" dirty="0"/>
              <a:t> </a:t>
            </a:r>
            <a:r>
              <a:rPr lang="zh-CN" altLang="en-US" sz="2400" dirty="0"/>
              <a:t>往</a:t>
            </a:r>
            <a:r>
              <a:rPr lang="en-US" altLang="zh-CN" sz="2400" dirty="0"/>
              <a:t>map</a:t>
            </a:r>
            <a:r>
              <a:rPr lang="zh-CN" altLang="en-US" sz="2400" dirty="0"/>
              <a:t>里添加一个</a:t>
            </a:r>
            <a:r>
              <a:rPr lang="en-US" altLang="zh-CN" sz="2400" dirty="0"/>
              <a:t>key-value</a:t>
            </a:r>
            <a:r>
              <a:rPr lang="zh-CN" altLang="en-US" sz="2400" dirty="0"/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151579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7928A-2DB0-5E45-8840-9D3EF019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通过反射调用函数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8A68C-1076-5045-9A3D-ED1EB798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valueFunc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(Add)</a:t>
            </a:r>
          </a:p>
          <a:p>
            <a:pPr marL="0" indent="0">
              <a:buNone/>
            </a:pPr>
            <a:r>
              <a:rPr lang="en-US" altLang="zh-CN" sz="2400" dirty="0" err="1"/>
              <a:t>args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reflect.Value</a:t>
            </a:r>
            <a:r>
              <a:rPr lang="en-US" altLang="zh-CN" sz="2400" dirty="0"/>
              <a:t>{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(3),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(5)}</a:t>
            </a:r>
          </a:p>
          <a:p>
            <a:pPr marL="0" indent="0">
              <a:buNone/>
            </a:pP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:=</a:t>
            </a:r>
            <a:r>
              <a:rPr kumimoji="1" lang="zh-CN" altLang="en-US" sz="2400" dirty="0"/>
              <a:t> </a:t>
            </a:r>
            <a:r>
              <a:rPr lang="en-US" altLang="zh-CN" sz="2400" dirty="0" err="1"/>
              <a:t>valueFunc.Call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  <a:r>
              <a:rPr lang="zh-CN" altLang="en-US" sz="2400" dirty="0"/>
              <a:t>   </a:t>
            </a:r>
            <a:r>
              <a:rPr lang="en-US" altLang="zh-CN" sz="2400" dirty="0"/>
              <a:t>//</a:t>
            </a:r>
            <a:r>
              <a:rPr lang="zh-CN" altLang="en-US" sz="2400" dirty="0"/>
              <a:t>函数返回是一个列表</a:t>
            </a:r>
            <a:endParaRPr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sum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lang="en-US" altLang="zh-CN" sz="2400" dirty="0"/>
              <a:t>[0].Interface().(int)</a:t>
            </a:r>
          </a:p>
        </p:txBody>
      </p:sp>
    </p:spTree>
    <p:extLst>
      <p:ext uri="{BB962C8B-B14F-4D97-AF65-F5344CB8AC3E}">
        <p14:creationId xmlns:p14="http://schemas.microsoft.com/office/powerpoint/2010/main" val="1134886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2B1B-C93D-B84D-936F-DAC927EA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通过反射调用方法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128FD-1B9E-CB4F-B116-CC76F69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user := </a:t>
            </a:r>
            <a:r>
              <a:rPr kumimoji="1" lang="en-US" altLang="zh-CN" sz="2000" dirty="0" err="1"/>
              <a:t>common.User</a:t>
            </a:r>
            <a:r>
              <a:rPr kumimoji="1" lang="en-US" altLang="zh-CN" sz="2000" dirty="0"/>
              <a:t>{}</a:t>
            </a:r>
          </a:p>
          <a:p>
            <a:pPr marL="0" indent="0">
              <a:buNone/>
            </a:pPr>
            <a:r>
              <a:rPr kumimoji="1" lang="en-US" altLang="zh-CN" sz="2000" dirty="0" err="1"/>
              <a:t>valueUser</a:t>
            </a:r>
            <a:r>
              <a:rPr kumimoji="1" lang="en-US" altLang="zh-CN" sz="2000" dirty="0"/>
              <a:t> := </a:t>
            </a:r>
            <a:r>
              <a:rPr kumimoji="1" lang="en-US" altLang="zh-CN" sz="2000" dirty="0" err="1"/>
              <a:t>reflect.ValueOf</a:t>
            </a:r>
            <a:r>
              <a:rPr kumimoji="1" lang="en-US" altLang="zh-CN" sz="2000" dirty="0"/>
              <a:t>(&amp;user)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必须传指针，因为</a:t>
            </a:r>
            <a:r>
              <a:rPr kumimoji="1" lang="en-US" altLang="zh-CN" sz="2000" dirty="0"/>
              <a:t>BMI()</a:t>
            </a:r>
            <a:r>
              <a:rPr kumimoji="1" lang="zh-CN" altLang="en-US" sz="2000" dirty="0"/>
              <a:t>在定义的时候它是指针的方法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bmiMethod</a:t>
            </a:r>
            <a:r>
              <a:rPr kumimoji="1" lang="en-US" altLang="zh-CN" sz="2000" dirty="0"/>
              <a:t> := </a:t>
            </a:r>
            <a:r>
              <a:rPr kumimoji="1" lang="en-US" altLang="zh-CN" sz="2000" dirty="0" err="1"/>
              <a:t>valueUser.MethodByName</a:t>
            </a:r>
            <a:r>
              <a:rPr kumimoji="1" lang="en-US" altLang="zh-CN" sz="2000" dirty="0"/>
              <a:t>(</a:t>
            </a:r>
            <a:r>
              <a:rPr lang="en-US" altLang="zh-CN" sz="2000" dirty="0"/>
              <a:t>"</a:t>
            </a:r>
            <a:r>
              <a:rPr kumimoji="1" lang="en-US" altLang="zh-CN" sz="2000" dirty="0"/>
              <a:t>BMI</a:t>
            </a:r>
            <a:r>
              <a:rPr lang="en-US" altLang="zh-CN" sz="2000" dirty="0"/>
              <a:t>"</a:t>
            </a:r>
            <a:r>
              <a:rPr kumimoji="1" lang="en-US" altLang="zh-CN" sz="2000" dirty="0"/>
              <a:t>) //</a:t>
            </a:r>
            <a:r>
              <a:rPr kumimoji="1" lang="en-US" altLang="zh-CN" sz="2000" dirty="0" err="1"/>
              <a:t>MethodByName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通过</a:t>
            </a:r>
            <a:r>
              <a:rPr kumimoji="1" lang="en-US" altLang="zh-CN" sz="2000" dirty="0"/>
              <a:t>Name</a:t>
            </a:r>
            <a:r>
              <a:rPr kumimoji="1" lang="zh-CN" altLang="en-US" sz="2000" dirty="0"/>
              <a:t>返回类的成员变量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resultValue</a:t>
            </a:r>
            <a:r>
              <a:rPr kumimoji="1" lang="en-US" altLang="zh-CN" sz="2000" dirty="0"/>
              <a:t> := </a:t>
            </a:r>
            <a:r>
              <a:rPr kumimoji="1" lang="en-US" altLang="zh-CN" sz="2000" dirty="0" err="1"/>
              <a:t>bmiMethod.Call</a:t>
            </a:r>
            <a:r>
              <a:rPr kumimoji="1" lang="en-US" altLang="zh-CN" sz="2000" dirty="0"/>
              <a:t>([]</a:t>
            </a:r>
            <a:r>
              <a:rPr kumimoji="1" lang="en-US" altLang="zh-CN" sz="2000" dirty="0" err="1"/>
              <a:t>reflect.Value</a:t>
            </a:r>
            <a:r>
              <a:rPr kumimoji="1" lang="en-US" altLang="zh-CN" sz="2000" dirty="0"/>
              <a:t>{})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无参数时传一个空的切片</a:t>
            </a:r>
          </a:p>
          <a:p>
            <a:pPr marL="0" indent="0">
              <a:buNone/>
            </a:pPr>
            <a:r>
              <a:rPr kumimoji="1" lang="en-US" altLang="zh-CN" sz="2000" dirty="0"/>
              <a:t>result := </a:t>
            </a:r>
            <a:r>
              <a:rPr kumimoji="1" lang="en-US" altLang="zh-CN" sz="2000" dirty="0" err="1"/>
              <a:t>resultValue</a:t>
            </a:r>
            <a:r>
              <a:rPr kumimoji="1" lang="en-US" altLang="zh-CN" sz="2000" dirty="0"/>
              <a:t>[0].Interface().(float32)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889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492B-920B-A243-84B1-AEEDCFC6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根据反射创建</a:t>
            </a:r>
            <a:r>
              <a:rPr kumimoji="1" lang="en-US" altLang="zh-CN" dirty="0"/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B4542-B379-1649-9D71-E6206CBB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{})</a:t>
            </a:r>
          </a:p>
          <a:p>
            <a:pPr marL="0" indent="0">
              <a:buNone/>
            </a:pPr>
            <a:r>
              <a:rPr lang="en-US" altLang="zh-CN" sz="2400" dirty="0"/>
              <a:t>value := </a:t>
            </a:r>
            <a:r>
              <a:rPr lang="en-US" altLang="zh-CN" sz="2400" dirty="0" err="1"/>
              <a:t>reflect.New</a:t>
            </a:r>
            <a:r>
              <a:rPr lang="en-US" altLang="zh-CN" sz="2400" dirty="0"/>
              <a:t>(t) //</a:t>
            </a:r>
            <a:r>
              <a:rPr lang="zh-CN" altLang="en-US" sz="2400" dirty="0"/>
              <a:t>根据</a:t>
            </a:r>
            <a:r>
              <a:rPr lang="en-US" altLang="zh-CN" sz="2400" dirty="0" err="1"/>
              <a:t>reflect.Type</a:t>
            </a:r>
            <a:r>
              <a:rPr lang="zh-CN" altLang="en-US" sz="2400" dirty="0"/>
              <a:t>创建一个对象，得到该对象的指针，再根据指针提到</a:t>
            </a:r>
            <a:r>
              <a:rPr lang="en-US" altLang="zh-CN" sz="2400" dirty="0" err="1"/>
              <a:t>reflect.Value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value.Elem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FieldByName</a:t>
            </a:r>
            <a:r>
              <a:rPr lang="en-US" altLang="zh-CN" sz="2400" dirty="0"/>
              <a:t>("Name").</a:t>
            </a:r>
            <a:r>
              <a:rPr lang="en-US" altLang="zh-CN" sz="2400" dirty="0" err="1"/>
              <a:t>SetString</a:t>
            </a:r>
            <a:r>
              <a:rPr lang="en-US" altLang="zh-CN" sz="2400" dirty="0"/>
              <a:t>("</a:t>
            </a:r>
            <a:r>
              <a:rPr lang="zh-CN" altLang="en-US" sz="2400" dirty="0"/>
              <a:t>宋江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/>
              <a:t>user := </a:t>
            </a:r>
            <a:r>
              <a:rPr lang="en-US" altLang="zh-CN" sz="2400" dirty="0" err="1"/>
              <a:t>value.Interface</a:t>
            </a:r>
            <a:r>
              <a:rPr lang="en-US" altLang="zh-CN" sz="2400" dirty="0"/>
              <a:t>().(*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) //</a:t>
            </a:r>
            <a:r>
              <a:rPr lang="zh-CN" altLang="en-US" sz="2400" dirty="0"/>
              <a:t>把反射类型转成</a:t>
            </a:r>
            <a:r>
              <a:rPr lang="en-US" altLang="zh-CN" sz="2400" dirty="0"/>
              <a:t>go</a:t>
            </a:r>
            <a:r>
              <a:rPr lang="zh-CN" altLang="en-US" sz="2400" dirty="0"/>
              <a:t>原始数据类型</a:t>
            </a:r>
          </a:p>
        </p:txBody>
      </p:sp>
    </p:spTree>
    <p:extLst>
      <p:ext uri="{BB962C8B-B14F-4D97-AF65-F5344CB8AC3E}">
        <p14:creationId xmlns:p14="http://schemas.microsoft.com/office/powerpoint/2010/main" val="219749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7EE3-8C28-2948-BAA9-46A166F4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根据反射创建</a:t>
            </a:r>
            <a:r>
              <a:rPr kumimoji="1" lang="en-US" altLang="zh-CN" dirty="0"/>
              <a:t>slice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D7FD7-BCED-834F-BD22-0E8A0F1D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var slice []</a:t>
            </a:r>
            <a:r>
              <a:rPr lang="en-US" altLang="zh-CN" sz="2400" dirty="0" err="1"/>
              <a:t>common.User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sliceType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(slice)</a:t>
            </a:r>
          </a:p>
          <a:p>
            <a:pPr marL="0" indent="0">
              <a:buNone/>
            </a:pPr>
            <a:r>
              <a:rPr lang="en-US" altLang="zh-CN" sz="2400" dirty="0" err="1"/>
              <a:t>sliceValue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reflect.MakeSlice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sliceType</a:t>
            </a:r>
            <a:r>
              <a:rPr lang="en-US" altLang="zh-CN" sz="2400" dirty="0"/>
              <a:t>, 1, 3) </a:t>
            </a:r>
            <a:r>
              <a:rPr lang="en-US" altLang="zh-CN" sz="2400" dirty="0" err="1"/>
              <a:t>sliceValue.Index</a:t>
            </a:r>
            <a:r>
              <a:rPr lang="en-US" altLang="zh-CN" sz="2400" dirty="0"/>
              <a:t>(0).Set(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{Id: 8}))</a:t>
            </a:r>
          </a:p>
          <a:p>
            <a:pPr marL="0" indent="0">
              <a:buNone/>
            </a:pPr>
            <a:r>
              <a:rPr lang="en-US" altLang="zh-CN" sz="2400" dirty="0"/>
              <a:t>users := </a:t>
            </a:r>
            <a:r>
              <a:rPr lang="en-US" altLang="zh-CN" sz="2400" dirty="0" err="1"/>
              <a:t>sliceValue.Interface</a:t>
            </a:r>
            <a:r>
              <a:rPr lang="en-US" altLang="zh-CN" sz="2400" dirty="0"/>
              <a:t>().([]</a:t>
            </a:r>
            <a:r>
              <a:rPr lang="en-US" altLang="zh-CN" sz="2400" dirty="0" err="1"/>
              <a:t>common.User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9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72F9-B59D-A248-920F-636716AF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反射介绍</a:t>
            </a:r>
          </a:p>
        </p:txBody>
      </p:sp>
    </p:spTree>
    <p:extLst>
      <p:ext uri="{BB962C8B-B14F-4D97-AF65-F5344CB8AC3E}">
        <p14:creationId xmlns:p14="http://schemas.microsoft.com/office/powerpoint/2010/main" val="95737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1BE86-6019-4B4E-B9C9-6F318BE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根据反射创建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75FAB-44A2-1E44-BF13-59C3FD6F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200" dirty="0"/>
              <a:t>var </a:t>
            </a:r>
            <a:r>
              <a:rPr kumimoji="1" lang="en-US" altLang="zh-CN" sz="2200" dirty="0" err="1"/>
              <a:t>userMap</a:t>
            </a:r>
            <a:r>
              <a:rPr kumimoji="1" lang="en-US" altLang="zh-CN" sz="2200" dirty="0"/>
              <a:t> map[int]*</a:t>
            </a:r>
            <a:r>
              <a:rPr kumimoji="1" lang="en-US" altLang="zh-CN" sz="2200" dirty="0" err="1"/>
              <a:t>common.User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 err="1"/>
              <a:t>mapType</a:t>
            </a:r>
            <a:r>
              <a:rPr kumimoji="1" lang="en-US" altLang="zh-CN" sz="2200" dirty="0"/>
              <a:t> := </a:t>
            </a:r>
            <a:r>
              <a:rPr kumimoji="1" lang="en-US" altLang="zh-CN" sz="2200" dirty="0" err="1"/>
              <a:t>reflect.TypeOf</a:t>
            </a:r>
            <a:r>
              <a:rPr kumimoji="1" lang="en-US" altLang="zh-CN" sz="2200" dirty="0"/>
              <a:t>(</a:t>
            </a:r>
            <a:r>
              <a:rPr kumimoji="1" lang="en-US" altLang="zh-CN" sz="2200" dirty="0" err="1"/>
              <a:t>userMap</a:t>
            </a:r>
            <a:r>
              <a:rPr kumimoji="1" lang="en-US" altLang="zh-CN" sz="2200" dirty="0"/>
              <a:t>)</a:t>
            </a:r>
          </a:p>
          <a:p>
            <a:pPr marL="0" indent="0">
              <a:buNone/>
            </a:pPr>
            <a:r>
              <a:rPr kumimoji="1" lang="en-US" altLang="zh-CN" sz="2200" dirty="0" err="1"/>
              <a:t>mapValue</a:t>
            </a:r>
            <a:r>
              <a:rPr kumimoji="1" lang="en-US" altLang="zh-CN" sz="2200" dirty="0"/>
              <a:t> := </a:t>
            </a:r>
            <a:r>
              <a:rPr kumimoji="1" lang="en-US" altLang="zh-CN" sz="2200" dirty="0" err="1"/>
              <a:t>reflect.MakeMapWithSize</a:t>
            </a:r>
            <a:r>
              <a:rPr kumimoji="1" lang="en-US" altLang="zh-CN" sz="2200" dirty="0"/>
              <a:t>(</a:t>
            </a:r>
            <a:r>
              <a:rPr kumimoji="1" lang="en-US" altLang="zh-CN" sz="2200" dirty="0" err="1"/>
              <a:t>mapType</a:t>
            </a:r>
            <a:r>
              <a:rPr kumimoji="1" lang="en-US" altLang="zh-CN" sz="2200" dirty="0"/>
              <a:t>, 10) </a:t>
            </a:r>
          </a:p>
          <a:p>
            <a:pPr marL="0" indent="0">
              <a:buNone/>
            </a:pPr>
            <a:r>
              <a:rPr kumimoji="1" lang="en-US" altLang="zh-CN" sz="2200" dirty="0"/>
              <a:t>user := &amp;</a:t>
            </a:r>
            <a:r>
              <a:rPr kumimoji="1" lang="en-US" altLang="zh-CN" sz="2200" dirty="0" err="1"/>
              <a:t>common.User</a:t>
            </a:r>
            <a:r>
              <a:rPr kumimoji="1" lang="en-US" altLang="zh-CN" sz="2200" dirty="0"/>
              <a:t>{Id:7}</a:t>
            </a:r>
          </a:p>
          <a:p>
            <a:pPr marL="0" indent="0">
              <a:buNone/>
            </a:pPr>
            <a:r>
              <a:rPr kumimoji="1" lang="en-US" altLang="zh-CN" sz="2200" dirty="0"/>
              <a:t>key := </a:t>
            </a:r>
            <a:r>
              <a:rPr kumimoji="1" lang="en-US" altLang="zh-CN" sz="2200" dirty="0" err="1"/>
              <a:t>reflect.ValueOf</a:t>
            </a:r>
            <a:r>
              <a:rPr kumimoji="1" lang="en-US" altLang="zh-CN" sz="2200" dirty="0"/>
              <a:t>(</a:t>
            </a:r>
            <a:r>
              <a:rPr kumimoji="1" lang="en-US" altLang="zh-CN" sz="2200" dirty="0" err="1"/>
              <a:t>user.Id</a:t>
            </a:r>
            <a:r>
              <a:rPr kumimoji="1" lang="en-US" altLang="zh-CN" sz="2200" dirty="0"/>
              <a:t>)</a:t>
            </a:r>
          </a:p>
          <a:p>
            <a:pPr marL="0" indent="0">
              <a:buNone/>
            </a:pPr>
            <a:r>
              <a:rPr kumimoji="1" lang="en-US" altLang="zh-CN" sz="2200" dirty="0" err="1"/>
              <a:t>mapValue.SetMapIndex</a:t>
            </a:r>
            <a:r>
              <a:rPr kumimoji="1" lang="en-US" altLang="zh-CN" sz="2200" dirty="0"/>
              <a:t>(key, </a:t>
            </a:r>
            <a:r>
              <a:rPr kumimoji="1" lang="en-US" altLang="zh-CN" sz="2200" dirty="0" err="1"/>
              <a:t>reflect.ValueOf</a:t>
            </a:r>
            <a:r>
              <a:rPr kumimoji="1" lang="en-US" altLang="zh-CN" sz="2200" dirty="0"/>
              <a:t>(user))//</a:t>
            </a:r>
            <a:r>
              <a:rPr kumimoji="1" lang="en-US" altLang="zh-CN" sz="2200" dirty="0" err="1"/>
              <a:t>SetMapIndex</a:t>
            </a:r>
            <a:r>
              <a:rPr kumimoji="1" lang="en-US" altLang="zh-CN" sz="2200" dirty="0"/>
              <a:t> </a:t>
            </a:r>
            <a:r>
              <a:rPr kumimoji="1" lang="zh-CN" altLang="en-US" sz="2200" dirty="0"/>
              <a:t>往</a:t>
            </a:r>
            <a:r>
              <a:rPr kumimoji="1" lang="en-US" altLang="zh-CN" sz="2200" dirty="0"/>
              <a:t>map</a:t>
            </a:r>
            <a:r>
              <a:rPr kumimoji="1" lang="zh-CN" altLang="en-US" sz="2200" dirty="0"/>
              <a:t>里添加一个</a:t>
            </a:r>
            <a:r>
              <a:rPr kumimoji="1" lang="en-US" altLang="zh-CN" sz="2200" dirty="0"/>
              <a:t>key-value</a:t>
            </a:r>
            <a:r>
              <a:rPr kumimoji="1" lang="zh-CN" altLang="en-US" sz="2200" dirty="0"/>
              <a:t>对</a:t>
            </a:r>
          </a:p>
          <a:p>
            <a:pPr marL="0" indent="0">
              <a:buNone/>
            </a:pPr>
            <a:r>
              <a:rPr kumimoji="1" lang="en-US" altLang="zh-CN" sz="2200" dirty="0" err="1"/>
              <a:t>userMap</a:t>
            </a:r>
            <a:r>
              <a:rPr kumimoji="1" lang="en-US" altLang="zh-CN" sz="2200" dirty="0"/>
              <a:t> = </a:t>
            </a:r>
            <a:r>
              <a:rPr kumimoji="1" lang="en-US" altLang="zh-CN" sz="2200" dirty="0" err="1"/>
              <a:t>mapValue.Interface</a:t>
            </a:r>
            <a:r>
              <a:rPr kumimoji="1" lang="en-US" altLang="zh-CN" sz="2200" dirty="0"/>
              <a:t>().(map[int]*</a:t>
            </a:r>
            <a:r>
              <a:rPr kumimoji="1" lang="en-US" altLang="zh-CN" sz="2200" dirty="0" err="1"/>
              <a:t>common.User</a:t>
            </a:r>
            <a:r>
              <a:rPr kumimoji="1" lang="en-US" altLang="zh-CN" sz="2200" dirty="0"/>
              <a:t>)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295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E71B-8DFA-BB48-B4FA-FCCD1E5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自行实现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序列化</a:t>
            </a:r>
          </a:p>
        </p:txBody>
      </p:sp>
    </p:spTree>
    <p:extLst>
      <p:ext uri="{BB962C8B-B14F-4D97-AF65-F5344CB8AC3E}">
        <p14:creationId xmlns:p14="http://schemas.microsoft.com/office/powerpoint/2010/main" val="248619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9A5D-0229-0A45-A616-AD44DAB7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C647-FB97-C74F-88EB-89ECED95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079" y="2003337"/>
            <a:ext cx="5257800" cy="39912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isbn</a:t>
            </a:r>
            <a:r>
              <a:rPr lang="en-US" altLang="zh-CN" dirty="0"/>
              <a:t>": "4243547567",</a:t>
            </a:r>
          </a:p>
          <a:p>
            <a:pPr marL="0" indent="0">
              <a:buNone/>
            </a:pPr>
            <a:r>
              <a:rPr lang="en-US" altLang="zh-CN" dirty="0"/>
              <a:t>	"author": {</a:t>
            </a:r>
          </a:p>
          <a:p>
            <a:pPr marL="0" indent="0">
              <a:buNone/>
            </a:pPr>
            <a:r>
              <a:rPr lang="en-US" altLang="zh-CN" dirty="0"/>
              <a:t>		"Name": "</a:t>
            </a:r>
            <a:r>
              <a:rPr lang="zh-CN" altLang="en-US" dirty="0"/>
              <a:t>钱钟书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	"Age": 57,</a:t>
            </a:r>
          </a:p>
          <a:p>
            <a:pPr marL="0" indent="0">
              <a:buNone/>
            </a:pPr>
            <a:r>
              <a:rPr lang="en-US" altLang="zh-CN" dirty="0"/>
              <a:t>		"gender": 1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kws</a:t>
            </a:r>
            <a:r>
              <a:rPr lang="en-US" altLang="zh-CN" dirty="0"/>
              <a:t>": ["</a:t>
            </a:r>
            <a:r>
              <a:rPr lang="zh-CN" altLang="en-US" dirty="0"/>
              <a:t>爱情</a:t>
            </a:r>
            <a:r>
              <a:rPr lang="en-US" altLang="zh-CN" dirty="0"/>
              <a:t>", "</a:t>
            </a:r>
            <a:r>
              <a:rPr lang="zh-CN" altLang="en-US" dirty="0"/>
              <a:t>民国</a:t>
            </a:r>
            <a:r>
              <a:rPr lang="en-US" altLang="zh-CN" dirty="0"/>
              <a:t>", "</a:t>
            </a:r>
            <a:r>
              <a:rPr lang="zh-CN" altLang="en-US" dirty="0"/>
              <a:t>留学</a:t>
            </a:r>
            <a:r>
              <a:rPr lang="en-US" altLang="zh-CN" dirty="0"/>
              <a:t>"]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4904E3-3041-F440-A845-58EDCBBAA929}"/>
              </a:ext>
            </a:extLst>
          </p:cNvPr>
          <p:cNvSpPr txBox="1"/>
          <p:nvPr/>
        </p:nvSpPr>
        <p:spPr>
          <a:xfrm>
            <a:off x="2854411" y="2187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08529F-8C2B-E84D-B15A-DA87B4EFBFE1}"/>
              </a:ext>
            </a:extLst>
          </p:cNvPr>
          <p:cNvSpPr txBox="1"/>
          <p:nvPr/>
        </p:nvSpPr>
        <p:spPr>
          <a:xfrm>
            <a:off x="1178605" y="1628111"/>
            <a:ext cx="4376350" cy="237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 User struct {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Name string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Age int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Sex byte `</a:t>
            </a:r>
            <a:r>
              <a:rPr lang="en-US" altLang="zh-CN" spc="130" dirty="0" err="1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json:"gender</a:t>
            </a: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"`</a:t>
            </a:r>
          </a:p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E613E9-C757-914A-80FA-AD6783A3722D}"/>
              </a:ext>
            </a:extLst>
          </p:cNvPr>
          <p:cNvSpPr txBox="1"/>
          <p:nvPr/>
        </p:nvSpPr>
        <p:spPr>
          <a:xfrm>
            <a:off x="1107989" y="3998953"/>
            <a:ext cx="4659609" cy="237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 Book struct {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ISBN string `json:"</a:t>
            </a:r>
            <a:r>
              <a:rPr lang="en-US" altLang="zh-CN" spc="130" dirty="0" err="1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isbn</a:t>
            </a: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"`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Author User `</a:t>
            </a:r>
            <a:r>
              <a:rPr lang="en-US" altLang="zh-CN" spc="130" dirty="0" err="1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json:"author</a:t>
            </a: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"`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Keywords []string `json:"</a:t>
            </a:r>
            <a:r>
              <a:rPr lang="en-US" altLang="zh-CN" spc="130" dirty="0" err="1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kws</a:t>
            </a: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"`</a:t>
            </a:r>
          </a:p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}</a:t>
            </a:r>
          </a:p>
        </p:txBody>
      </p:sp>
      <p:sp>
        <p:nvSpPr>
          <p:cNvPr id="4" name="虚尾箭头 3">
            <a:extLst>
              <a:ext uri="{FF2B5EF4-FFF2-40B4-BE49-F238E27FC236}">
                <a16:creationId xmlns:a16="http://schemas.microsoft.com/office/drawing/2014/main" id="{41A4F976-3233-6449-8FA4-A2261E32CAA6}"/>
              </a:ext>
            </a:extLst>
          </p:cNvPr>
          <p:cNvSpPr/>
          <p:nvPr/>
        </p:nvSpPr>
        <p:spPr>
          <a:xfrm>
            <a:off x="5406156" y="3756637"/>
            <a:ext cx="978408" cy="484632"/>
          </a:xfrm>
          <a:prstGeom prst="strip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98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5EBEB-E4FB-C44D-AA3D-14EE7D3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序列化思路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FB08E-9D2A-E242-8F8F-A797B158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从内向外、从简单到复杂地考虑序列化问题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如果要序列化一个</a:t>
            </a:r>
            <a:r>
              <a:rPr kumimoji="1" lang="en-US" altLang="zh-CN" dirty="0"/>
              <a:t>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，很简单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如果要序列化一个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，则在第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步的基础上用</a:t>
            </a:r>
            <a:r>
              <a:rPr kumimoji="1" lang="en-US" altLang="zh-CN" dirty="0"/>
              <a:t>[]</a:t>
            </a:r>
            <a:r>
              <a:rPr kumimoji="1" lang="zh-CN" altLang="en-US" dirty="0"/>
              <a:t>括起来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如果要序列化一个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FieldName</a:t>
            </a:r>
            <a:r>
              <a:rPr kumimoji="1" lang="zh-CN" altLang="en-US" dirty="0"/>
              <a:t>直接打印出来，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的序列化可以参考第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步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如果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内部还嵌套了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，则递归调用第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7004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F9DD-5911-FE4C-8A46-20F0D340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反序列化思路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88BAA-5B2F-154D-9E79-F5A4769C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通过反射解析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，得到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FieldName</a:t>
            </a:r>
            <a:r>
              <a:rPr kumimoji="1" lang="zh-CN" altLang="en-US" dirty="0"/>
              <a:t>的对应关系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是基本的值类型，则通过反射给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赋值很简单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类型，则需要通过反射先创建一个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，再给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里的每个元素赋值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是是内嵌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，则递归调用反序列化函数，给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赋值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是是内嵌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指针，则需要创建内嵌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对应的实例（申请内存空间），再递归调用反序列化函数，给</a:t>
            </a:r>
            <a:r>
              <a:rPr kumimoji="1" lang="en-US" altLang="zh-CN" dirty="0" err="1"/>
              <a:t>FieldValue</a:t>
            </a:r>
            <a:r>
              <a:rPr kumimoji="1" lang="zh-CN" altLang="en-US" dirty="0"/>
              <a:t>赋值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878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A1D1-180E-E046-BD5A-F4D93F6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2C98-D81E-2648-84A6-A52A4A0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实现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序列化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反序列化对</a:t>
            </a:r>
            <a:r>
              <a:rPr kumimoji="1" lang="en-US" altLang="zh-CN" dirty="0"/>
              <a:t>map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21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D7FCC-43D1-8A4D-963A-564E16DD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5352A-B42B-E643-82D2-AC690242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什么是反射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在运行期间（不是编译期间）探知对象的类型信息和内存结构、更新变量、调用它们的方法</a:t>
            </a:r>
            <a:endParaRPr kumimoji="1" lang="en-US" altLang="zh-CN" dirty="0"/>
          </a:p>
          <a:p>
            <a:r>
              <a:rPr kumimoji="1" lang="zh-CN" altLang="en-US" dirty="0"/>
              <a:t>何时使用反射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函数的参数类型是</a:t>
            </a:r>
            <a:r>
              <a:rPr kumimoji="1" lang="en-US" altLang="zh-CN" dirty="0"/>
              <a:t>interface{}</a:t>
            </a:r>
            <a:r>
              <a:rPr kumimoji="1" lang="zh-CN" altLang="en-US" dirty="0"/>
              <a:t>，需要在运行时对原始类型进行判断，针对不同的类型采取不同的处理方式。比如</a:t>
            </a:r>
            <a:r>
              <a:rPr lang="en-US" altLang="zh-CN" dirty="0" err="1"/>
              <a:t>json.Marshal</a:t>
            </a:r>
            <a:r>
              <a:rPr lang="en-US" altLang="zh-CN" dirty="0"/>
              <a:t>(v interface{})</a:t>
            </a:r>
          </a:p>
          <a:p>
            <a:pPr lvl="1"/>
            <a:r>
              <a:rPr kumimoji="1" lang="zh-CN" altLang="en-US" dirty="0"/>
              <a:t>在运行时根据某些条件动态决定调用哪个函数，比如根据配置文件执行相应的算子函数</a:t>
            </a:r>
          </a:p>
        </p:txBody>
      </p:sp>
    </p:spTree>
    <p:extLst>
      <p:ext uri="{BB962C8B-B14F-4D97-AF65-F5344CB8AC3E}">
        <p14:creationId xmlns:p14="http://schemas.microsoft.com/office/powerpoint/2010/main" val="4309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9A5D-0229-0A45-A616-AD44DAB7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使用反射的例子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C647-FB97-C74F-88EB-89ECED95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50" y="4779842"/>
            <a:ext cx="7726061" cy="10263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json.Marshal</a:t>
            </a:r>
            <a:r>
              <a:rPr lang="en-US" altLang="zh-CN" dirty="0"/>
              <a:t>(user)</a:t>
            </a:r>
          </a:p>
          <a:p>
            <a:pPr marL="0" indent="0">
              <a:buNone/>
            </a:pPr>
            <a:r>
              <a:rPr kumimoji="1" lang="en-US" altLang="zh-CN" dirty="0"/>
              <a:t>{"Name":"</a:t>
            </a:r>
            <a:r>
              <a:rPr kumimoji="1" lang="zh-CN" altLang="en-US" dirty="0"/>
              <a:t>钱钟书</a:t>
            </a:r>
            <a:r>
              <a:rPr kumimoji="1" lang="en-US" altLang="zh-CN" dirty="0"/>
              <a:t>","Age":57,"gender":1}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4904E3-3041-F440-A845-58EDCBBAA929}"/>
              </a:ext>
            </a:extLst>
          </p:cNvPr>
          <p:cNvSpPr txBox="1"/>
          <p:nvPr/>
        </p:nvSpPr>
        <p:spPr>
          <a:xfrm>
            <a:off x="2854411" y="2187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08529F-8C2B-E84D-B15A-DA87B4EFBFE1}"/>
              </a:ext>
            </a:extLst>
          </p:cNvPr>
          <p:cNvSpPr txBox="1"/>
          <p:nvPr/>
        </p:nvSpPr>
        <p:spPr>
          <a:xfrm>
            <a:off x="1719650" y="1937051"/>
            <a:ext cx="4376350" cy="256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 User struct {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Name string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Age int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Sex byte `</a:t>
            </a:r>
            <a:r>
              <a:rPr lang="en-US" altLang="zh-CN" sz="2000" spc="130" dirty="0" err="1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json:"gender</a:t>
            </a: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"`</a:t>
            </a:r>
          </a:p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E613E9-C757-914A-80FA-AD6783A3722D}"/>
              </a:ext>
            </a:extLst>
          </p:cNvPr>
          <p:cNvSpPr txBox="1"/>
          <p:nvPr/>
        </p:nvSpPr>
        <p:spPr>
          <a:xfrm>
            <a:off x="7230761" y="1852775"/>
            <a:ext cx="2768387" cy="2567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user := User{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Name: "</a:t>
            </a:r>
            <a:r>
              <a:rPr lang="zh-CN" altLang="en-US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钱钟书</a:t>
            </a: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",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Age: 57,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Sex: 1,</a:t>
            </a:r>
          </a:p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14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F0780-2DAA-714A-A794-6E917CA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反射的弊端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B3DCB-B54C-5348-81D1-9388A7FC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代码难以阅读，难以维护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编译期间不能发现类型错误，覆盖测试难度很大，有些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需要到线上运行很长时间才能发现，可能会造成严重用后果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反射性能很差，通常比正常代码慢一到两个数量级。在对性能要求很高，或大量反复调用的代码块里建议不要使用反射</a:t>
            </a:r>
          </a:p>
        </p:txBody>
      </p:sp>
    </p:spTree>
    <p:extLst>
      <p:ext uri="{BB962C8B-B14F-4D97-AF65-F5344CB8AC3E}">
        <p14:creationId xmlns:p14="http://schemas.microsoft.com/office/powerpoint/2010/main" val="120272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495C4-CC7E-6F4B-8BF4-FCD9CE1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反射的基础数据类型</a:t>
            </a:r>
          </a:p>
        </p:txBody>
      </p:sp>
    </p:spTree>
    <p:extLst>
      <p:ext uri="{BB962C8B-B14F-4D97-AF65-F5344CB8AC3E}">
        <p14:creationId xmlns:p14="http://schemas.microsoft.com/office/powerpoint/2010/main" val="9255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A3DF-B59F-3C47-869C-088D1439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反射的基础数据类型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64A82D3-B7BD-194A-A945-6221120881A6}"/>
              </a:ext>
            </a:extLst>
          </p:cNvPr>
          <p:cNvSpPr/>
          <p:nvPr/>
        </p:nvSpPr>
        <p:spPr>
          <a:xfrm>
            <a:off x="967232" y="3661541"/>
            <a:ext cx="1017740" cy="10177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原始类型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20E72A2-5365-9541-82DD-5A21D4201078}"/>
              </a:ext>
            </a:extLst>
          </p:cNvPr>
          <p:cNvSpPr/>
          <p:nvPr/>
        </p:nvSpPr>
        <p:spPr>
          <a:xfrm>
            <a:off x="2634650" y="3529645"/>
            <a:ext cx="862311" cy="127217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强制类型转换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0F9339-BBCB-DA4D-B517-124215F5F42B}"/>
              </a:ext>
            </a:extLst>
          </p:cNvPr>
          <p:cNvSpPr/>
          <p:nvPr/>
        </p:nvSpPr>
        <p:spPr>
          <a:xfrm>
            <a:off x="4138001" y="3157521"/>
            <a:ext cx="2015660" cy="20156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interface{}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8AD0D9D-B62F-F544-9E03-F6DB968FE3B9}"/>
              </a:ext>
            </a:extLst>
          </p:cNvPr>
          <p:cNvSpPr/>
          <p:nvPr/>
        </p:nvSpPr>
        <p:spPr>
          <a:xfrm>
            <a:off x="6985834" y="3103605"/>
            <a:ext cx="1552680" cy="41765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TypeOf</a:t>
            </a:r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5D6D1A8-2F12-D542-B778-B67659A294AE}"/>
              </a:ext>
            </a:extLst>
          </p:cNvPr>
          <p:cNvSpPr/>
          <p:nvPr/>
        </p:nvSpPr>
        <p:spPr>
          <a:xfrm>
            <a:off x="6985834" y="3944076"/>
            <a:ext cx="1552680" cy="41765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ValueOf</a:t>
            </a:r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791F714-F335-D04F-9436-3FAB428C8B64}"/>
              </a:ext>
            </a:extLst>
          </p:cNvPr>
          <p:cNvSpPr/>
          <p:nvPr/>
        </p:nvSpPr>
        <p:spPr>
          <a:xfrm>
            <a:off x="6985834" y="4784546"/>
            <a:ext cx="1552680" cy="41765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Interface()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DCB88F-E7F5-D847-8686-80C279DA327A}"/>
              </a:ext>
            </a:extLst>
          </p:cNvPr>
          <p:cNvSpPr/>
          <p:nvPr/>
        </p:nvSpPr>
        <p:spPr>
          <a:xfrm>
            <a:off x="9262190" y="2636101"/>
            <a:ext cx="1354266" cy="13542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</a:t>
            </a:r>
            <a:endParaRPr kumimoji="1" lang="zh-CN" altLang="en-US" sz="2000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AD6FC4-76D3-EB40-8C73-89962EDBF17F}"/>
              </a:ext>
            </a:extLst>
          </p:cNvPr>
          <p:cNvSpPr/>
          <p:nvPr/>
        </p:nvSpPr>
        <p:spPr>
          <a:xfrm>
            <a:off x="9262190" y="4321477"/>
            <a:ext cx="1354266" cy="13542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Value</a:t>
            </a:r>
            <a:endParaRPr kumimoji="1" lang="zh-CN" altLang="en-US" sz="2000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663BD34-96C9-254E-9C46-A7F491507503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984972" y="4165733"/>
            <a:ext cx="649678" cy="467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46989C-4279-7A40-8A37-80DDBA8BFCC7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496961" y="4165351"/>
            <a:ext cx="641040" cy="38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F3DA5D5-2F7C-6B4F-AACB-B85455BC5B4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153661" y="3312435"/>
            <a:ext cx="832173" cy="8529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2501B22-3CB3-8F44-BED4-DE2D168EC89F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153661" y="4152906"/>
            <a:ext cx="832173" cy="12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16068DC-54AB-7647-8C25-1FE02ADC0B67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6153661" y="4165351"/>
            <a:ext cx="832173" cy="82802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D0738CD-B148-E848-8257-9FE003AA34F0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flipH="1" flipV="1">
            <a:off x="8538514" y="4993376"/>
            <a:ext cx="723676" cy="523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AA43E0D-E8DA-BC4C-9FEC-58E65A51BE37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8538514" y="4152906"/>
            <a:ext cx="723676" cy="8457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487CED4-0CB5-8643-A86F-3674D4B48A4F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8538514" y="3312435"/>
            <a:ext cx="723676" cy="79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035AF24-8995-DB41-9A01-E24DB0907C32}"/>
              </a:ext>
            </a:extLst>
          </p:cNvPr>
          <p:cNvCxnSpPr>
            <a:cxnSpLocks/>
          </p:cNvCxnSpPr>
          <p:nvPr/>
        </p:nvCxnSpPr>
        <p:spPr>
          <a:xfrm flipV="1">
            <a:off x="9840467" y="3990367"/>
            <a:ext cx="0" cy="33111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3500B28-2A50-384D-BFE4-2F8B85A71AE7}"/>
              </a:ext>
            </a:extLst>
          </p:cNvPr>
          <p:cNvSpPr txBox="1"/>
          <p:nvPr/>
        </p:nvSpPr>
        <p:spPr>
          <a:xfrm>
            <a:off x="8852039" y="3952850"/>
            <a:ext cx="88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Type()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AE17D3C-5E4C-204C-9910-115751D94949}"/>
              </a:ext>
            </a:extLst>
          </p:cNvPr>
          <p:cNvSpPr txBox="1"/>
          <p:nvPr/>
        </p:nvSpPr>
        <p:spPr>
          <a:xfrm>
            <a:off x="9257508" y="2092314"/>
            <a:ext cx="135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反射类型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9FB7D37-0DB4-CB4C-927B-9EA3AF676FA8}"/>
              </a:ext>
            </a:extLst>
          </p:cNvPr>
          <p:cNvCxnSpPr>
            <a:cxnSpLocks/>
          </p:cNvCxnSpPr>
          <p:nvPr/>
        </p:nvCxnSpPr>
        <p:spPr>
          <a:xfrm>
            <a:off x="10067007" y="4005444"/>
            <a:ext cx="0" cy="32794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921EF5-9A51-3D43-AB00-1444E8362EA7}"/>
              </a:ext>
            </a:extLst>
          </p:cNvPr>
          <p:cNvSpPr txBox="1"/>
          <p:nvPr/>
        </p:nvSpPr>
        <p:spPr>
          <a:xfrm>
            <a:off x="10091194" y="3955563"/>
            <a:ext cx="88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New()</a:t>
            </a:r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5CB0C7-BFBB-D54E-8083-89DB69548179}"/>
              </a:ext>
            </a:extLst>
          </p:cNvPr>
          <p:cNvSpPr txBox="1"/>
          <p:nvPr/>
        </p:nvSpPr>
        <p:spPr>
          <a:xfrm>
            <a:off x="7134289" y="2527909"/>
            <a:ext cx="125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转换函数</a:t>
            </a:r>
          </a:p>
        </p:txBody>
      </p:sp>
    </p:spTree>
    <p:extLst>
      <p:ext uri="{BB962C8B-B14F-4D97-AF65-F5344CB8AC3E}">
        <p14:creationId xmlns:p14="http://schemas.microsoft.com/office/powerpoint/2010/main" val="33749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29D-0F9A-4746-AEC8-82582883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16" y="1798509"/>
            <a:ext cx="4252784" cy="1325563"/>
          </a:xfrm>
        </p:spPr>
        <p:txBody>
          <a:bodyPr/>
          <a:lstStyle/>
          <a:p>
            <a:pPr algn="l"/>
            <a:r>
              <a:rPr kumimoji="1" lang="en-US" altLang="zh-CN" dirty="0" err="1"/>
              <a:t>reflect.Type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5BEC-B55F-D547-91AB-E712550A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7999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type Type interface {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Method(int) Method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第</a:t>
            </a:r>
            <a:r>
              <a:rPr kumimoji="1" lang="en-US" altLang="zh-CN" sz="1800" dirty="0" err="1"/>
              <a:t>i</a:t>
            </a:r>
            <a:r>
              <a:rPr kumimoji="1" lang="zh-CN" altLang="en-US" sz="1800" dirty="0"/>
              <a:t>个方法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MethodByName</a:t>
            </a:r>
            <a:r>
              <a:rPr kumimoji="1" lang="en-US" altLang="zh-CN" sz="1800" dirty="0"/>
              <a:t>(string) (Method, bool)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根据名称获取方法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NumMethod</a:t>
            </a:r>
            <a:r>
              <a:rPr kumimoji="1" lang="en-US" altLang="zh-CN" sz="1800" dirty="0"/>
              <a:t>() int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方法的个数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Name() string</a:t>
            </a:r>
            <a:r>
              <a:rPr kumimoji="1" lang="zh-CN" altLang="en-US" sz="1800" dirty="0"/>
              <a:t> 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获取结构体名称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PkgPath</a:t>
            </a:r>
            <a:r>
              <a:rPr kumimoji="1" lang="en-US" altLang="zh-CN" sz="1800" dirty="0"/>
              <a:t>() string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包路径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Size() </a:t>
            </a:r>
            <a:r>
              <a:rPr kumimoji="1" lang="en-US" altLang="zh-CN" sz="1800" dirty="0" err="1"/>
              <a:t>uintptr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占用内存的大小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String() string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获取字符串表述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Kind() Kind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数据类型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Implements(u Type) bool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判断是否实现了某接口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AssignableTo</a:t>
            </a:r>
            <a:r>
              <a:rPr kumimoji="1" lang="en-US" altLang="zh-CN" sz="1800" dirty="0"/>
              <a:t>(u Type) bool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能否赋给另外一种类型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ConvertibleTo</a:t>
            </a:r>
            <a:r>
              <a:rPr kumimoji="1" lang="en-US" altLang="zh-CN" sz="1800" dirty="0"/>
              <a:t>(u Type) bool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能否转换为另外一种类型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Elem() Type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解析指针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Field(</a:t>
            </a:r>
            <a:r>
              <a:rPr kumimoji="1" lang="en-US" altLang="zh-CN" sz="1800" dirty="0" err="1"/>
              <a:t>i</a:t>
            </a:r>
            <a:r>
              <a:rPr kumimoji="1" lang="en-US" altLang="zh-CN" sz="1800" dirty="0"/>
              <a:t> int) </a:t>
            </a:r>
            <a:r>
              <a:rPr kumimoji="1" lang="en-US" altLang="zh-CN" sz="1800" dirty="0" err="1"/>
              <a:t>StructField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第</a:t>
            </a:r>
            <a:r>
              <a:rPr kumimoji="1" lang="en-US" altLang="zh-CN" sz="1800" dirty="0" err="1"/>
              <a:t>i</a:t>
            </a:r>
            <a:r>
              <a:rPr kumimoji="1" lang="zh-CN" altLang="en-US" sz="1800" dirty="0"/>
              <a:t>个成员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FieldByIndex</a:t>
            </a:r>
            <a:r>
              <a:rPr kumimoji="1" lang="en-US" altLang="zh-CN" sz="1800" dirty="0"/>
              <a:t>(index []int) </a:t>
            </a:r>
            <a:r>
              <a:rPr kumimoji="1" lang="en-US" altLang="zh-CN" sz="1800" dirty="0" err="1"/>
              <a:t>StructField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根据</a:t>
            </a:r>
            <a:r>
              <a:rPr kumimoji="1" lang="en-US" altLang="zh-CN" sz="1800" dirty="0"/>
              <a:t>index</a:t>
            </a:r>
            <a:r>
              <a:rPr kumimoji="1" lang="zh-CN" altLang="en-US" sz="1800" dirty="0"/>
              <a:t>路径获取嵌套成员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FieldByName</a:t>
            </a:r>
            <a:r>
              <a:rPr kumimoji="1" lang="en-US" altLang="zh-CN" sz="1800" dirty="0"/>
              <a:t>(name string) (</a:t>
            </a:r>
            <a:r>
              <a:rPr kumimoji="1" lang="en-US" altLang="zh-CN" sz="1800" dirty="0" err="1"/>
              <a:t>StructField</a:t>
            </a:r>
            <a:r>
              <a:rPr kumimoji="1" lang="en-US" altLang="zh-CN" sz="1800" dirty="0"/>
              <a:t>, bool)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根据名称获取成员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FieldByNameFunc</a:t>
            </a:r>
            <a:r>
              <a:rPr kumimoji="1" lang="en-US" altLang="zh-CN" sz="1800" dirty="0"/>
              <a:t>(match </a:t>
            </a:r>
            <a:r>
              <a:rPr kumimoji="1" lang="en-US" altLang="zh-CN" sz="1800" dirty="0" err="1"/>
              <a:t>func</a:t>
            </a:r>
            <a:r>
              <a:rPr kumimoji="1" lang="en-US" altLang="zh-CN" sz="1800" dirty="0"/>
              <a:t>(string) bool) (</a:t>
            </a:r>
            <a:r>
              <a:rPr kumimoji="1" lang="en-US" altLang="zh-CN" sz="1800" dirty="0" err="1"/>
              <a:t>StructField</a:t>
            </a:r>
            <a:r>
              <a:rPr kumimoji="1" lang="en-US" altLang="zh-CN" sz="1800" dirty="0"/>
              <a:t>, bool)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Len() int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容器的长度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NumIn</a:t>
            </a:r>
            <a:r>
              <a:rPr kumimoji="1" lang="en-US" altLang="zh-CN" sz="1800" dirty="0"/>
              <a:t>() int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输出参数的个数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err="1"/>
              <a:t>NumOut</a:t>
            </a:r>
            <a:r>
              <a:rPr kumimoji="1" lang="en-US" altLang="zh-CN" sz="1800" dirty="0"/>
              <a:t>() int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返回参数的个数</a:t>
            </a:r>
            <a:endParaRPr kumimoji="1"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1800" dirty="0"/>
              <a:t>}</a:t>
            </a:r>
            <a:endParaRPr kumimoji="1" lang="zh-CN" altLang="en-US" sz="1800" dirty="0"/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8C7314E4-4524-4A40-A70C-AFD0608F56C1}"/>
              </a:ext>
            </a:extLst>
          </p:cNvPr>
          <p:cNvSpPr/>
          <p:nvPr/>
        </p:nvSpPr>
        <p:spPr>
          <a:xfrm>
            <a:off x="8162500" y="1223726"/>
            <a:ext cx="3191300" cy="726702"/>
          </a:xfrm>
          <a:prstGeom prst="wedgeRound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400" spc="13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获取类型相关的信息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68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FC8CB351-30C4-AA4A-938E-56356F06B0E9}" vid="{5BEAFB3C-B8B7-4F40-BF7C-5375B444A2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1936</TotalTime>
  <Words>2419</Words>
  <Application>Microsoft Macintosh PowerPoint</Application>
  <PresentationFormat>宽屏</PresentationFormat>
  <Paragraphs>247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Source Han Sans HW SC</vt:lpstr>
      <vt:lpstr>Source Han Sans SC</vt:lpstr>
      <vt:lpstr>Arial</vt:lpstr>
      <vt:lpstr>Office 主题​​</vt:lpstr>
      <vt:lpstr>反射</vt:lpstr>
      <vt:lpstr>目录</vt:lpstr>
      <vt:lpstr>反射介绍</vt:lpstr>
      <vt:lpstr>反射</vt:lpstr>
      <vt:lpstr>使用反射的例子</vt:lpstr>
      <vt:lpstr>反射的弊端</vt:lpstr>
      <vt:lpstr>反射的基础数据类型</vt:lpstr>
      <vt:lpstr>反射的基础数据类型</vt:lpstr>
      <vt:lpstr>reflect.Type</vt:lpstr>
      <vt:lpstr>reflect.Value</vt:lpstr>
      <vt:lpstr>反射API</vt:lpstr>
      <vt:lpstr>获取Type类型</vt:lpstr>
      <vt:lpstr>获取Field信息</vt:lpstr>
      <vt:lpstr>获取method信息</vt:lpstr>
      <vt:lpstr>获取函数信息</vt:lpstr>
      <vt:lpstr>赋值和转换关系</vt:lpstr>
      <vt:lpstr>是否实现接口</vt:lpstr>
      <vt:lpstr>reflect.Value</vt:lpstr>
      <vt:lpstr>空Value</vt:lpstr>
      <vt:lpstr>nil</vt:lpstr>
      <vt:lpstr>Value转为Type</vt:lpstr>
      <vt:lpstr>代表指针的Value</vt:lpstr>
      <vt:lpstr>通过反射修改struct</vt:lpstr>
      <vt:lpstr>通过反射修改slice</vt:lpstr>
      <vt:lpstr>通过反射修改map</vt:lpstr>
      <vt:lpstr>通过反射调用函数</vt:lpstr>
      <vt:lpstr>通过反射调用方法</vt:lpstr>
      <vt:lpstr>根据反射创建struct</vt:lpstr>
      <vt:lpstr>根据反射创建slice</vt:lpstr>
      <vt:lpstr>根据反射创建map</vt:lpstr>
      <vt:lpstr>自行实现json序列化</vt:lpstr>
      <vt:lpstr>json序列化</vt:lpstr>
      <vt:lpstr>序列化思路</vt:lpstr>
      <vt:lpstr>反序列化思路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反射</dc:title>
  <dc:creator>张朝阳</dc:creator>
  <cp:lastModifiedBy>张朝阳</cp:lastModifiedBy>
  <cp:revision>44</cp:revision>
  <dcterms:created xsi:type="dcterms:W3CDTF">2021-09-08T07:33:04Z</dcterms:created>
  <dcterms:modified xsi:type="dcterms:W3CDTF">2021-10-23T10:14:58Z</dcterms:modified>
</cp:coreProperties>
</file>