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8" r:id="rId2"/>
    <p:sldId id="257" r:id="rId3"/>
    <p:sldId id="258" r:id="rId4"/>
    <p:sldId id="263" r:id="rId5"/>
    <p:sldId id="264" r:id="rId6"/>
    <p:sldId id="265" r:id="rId7"/>
    <p:sldId id="259" r:id="rId8"/>
    <p:sldId id="267" r:id="rId9"/>
    <p:sldId id="268" r:id="rId10"/>
    <p:sldId id="269" r:id="rId11"/>
    <p:sldId id="260" r:id="rId12"/>
    <p:sldId id="270" r:id="rId13"/>
    <p:sldId id="271" r:id="rId14"/>
    <p:sldId id="274" r:id="rId15"/>
    <p:sldId id="26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iLSE2vHfvEGrl47ltVG/w==" hashData="7oakg3i4FRqvihnUND4+CwAvpeMU6A4jibv77E+iiTmV5piBj2hGe6VtfYO+uOMrcUFdIfXSz7vNvtNz6jRxV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059FD-8888-1B47-BC7A-FB5395B32EA4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CC71-55FB-264C-AD8A-D47DA43727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46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go1.17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中泛型默认没有开启，如果想用需要加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gcflags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=-G=3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，或者设置环境变量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GOFLAGS="-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gcflags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=-G=3"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泛型正式版将在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go1.18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中发布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9CC71-55FB-264C-AD8A-D47DA437273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8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071A-17E8-E045-A136-098639F0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C386-5EFC-EB49-930F-5B002B2C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2390-3BE8-B340-8E99-8B52B7FE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7F278-08EE-444D-818C-620B6B2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04F8-2FA7-B64B-9D2A-A1BC9BD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9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8163-6994-FF4D-BA53-C77F1661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23557-94BB-A745-B6FC-C0C60BFC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AE2ED-D2F4-A84E-8A51-B333C0E1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D3BF8-4231-7B4A-A30C-DBE207C0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004BD-B8DD-0C47-B470-7668E51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F9041-C4A3-E14F-9680-D149837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5B94-92CF-6549-84D0-21CA6C2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FBCAB7-1CE1-814B-BE9F-53E1F5A2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1EA78-5D01-3D4D-8102-C587AB54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34834-DD4C-9146-A2B9-80E1CED5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F1C8F-3379-FB45-AAD5-C8E92704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09AB7-E39C-6D41-9BA7-6F4F8119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2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840C-E750-5845-A2A1-96C8ED0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C1C89-F9CD-F04E-AE8D-F23E27E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279E6-22B0-AA48-9E9E-13418BC7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11FC3-58A4-BD49-B740-C8E8989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B9E3-F3EF-1041-A492-F1B97B5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40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D5330-0B8B-9647-ADCE-F09A4716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B3D92-F504-DC47-81FF-F3B951E6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7D5A2-F11E-9942-9051-6C02C308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5FD3-E2FB-FB4A-B8B7-EA8ABB3F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94A57-0792-FE4F-A005-64B1A969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5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190988" y="0"/>
            <a:ext cx="2001011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49696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29956" y="806195"/>
            <a:ext cx="2078989" cy="182880"/>
          </a:xfrm>
          <a:custGeom>
            <a:avLst/>
            <a:gdLst/>
            <a:ahLst/>
            <a:cxnLst/>
            <a:rect l="l" t="t" r="r" b="b"/>
            <a:pathLst>
              <a:path w="2078990" h="182880">
                <a:moveTo>
                  <a:pt x="0" y="182879"/>
                </a:moveTo>
                <a:lnTo>
                  <a:pt x="2078736" y="182879"/>
                </a:lnTo>
                <a:lnTo>
                  <a:pt x="207873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108692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372867"/>
            <a:ext cx="12192000" cy="1844039"/>
          </a:xfrm>
          <a:custGeom>
            <a:avLst/>
            <a:gdLst/>
            <a:ahLst/>
            <a:cxnLst/>
            <a:rect l="l" t="t" r="r" b="b"/>
            <a:pathLst>
              <a:path w="12192000" h="1844039">
                <a:moveTo>
                  <a:pt x="0" y="1844039"/>
                </a:moveTo>
                <a:lnTo>
                  <a:pt x="12192000" y="1844039"/>
                </a:lnTo>
                <a:lnTo>
                  <a:pt x="12192000" y="0"/>
                </a:lnTo>
                <a:lnTo>
                  <a:pt x="0" y="0"/>
                </a:lnTo>
                <a:lnTo>
                  <a:pt x="0" y="184403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649211"/>
            <a:ext cx="12192000" cy="208915"/>
          </a:xfrm>
          <a:custGeom>
            <a:avLst/>
            <a:gdLst/>
            <a:ahLst/>
            <a:cxnLst/>
            <a:rect l="l" t="t" r="r" b="b"/>
            <a:pathLst>
              <a:path w="12192000" h="208915">
                <a:moveTo>
                  <a:pt x="0" y="208787"/>
                </a:moveTo>
                <a:lnTo>
                  <a:pt x="12192000" y="208787"/>
                </a:lnTo>
                <a:lnTo>
                  <a:pt x="1219200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493" y="2866720"/>
            <a:ext cx="972901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444808"/>
            <a:ext cx="8534400" cy="505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2021/10/23</a:t>
            </a:fld>
            <a:endParaRPr kumimoji="1"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71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18508-46A7-9E42-86FB-582FAB0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pPr/>
              <a:t>2021/10/23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D98F0-E506-E844-8BBA-1BD54D8B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E1DD-A293-D94C-8443-46B2903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B34493-C381-D84E-BB6B-BDC14A8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96" y="3046285"/>
            <a:ext cx="2533649" cy="7969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>
                <a:latin typeface="Source Han Sans HW SC" panose="020B0500000000000000" pitchFamily="34" charset="-128"/>
                <a:ea typeface="Source Han Sans HW SC" panose="020B0500000000000000" pitchFamily="34" charset="-128"/>
              </a:rPr>
              <a:t>单击此处编辑母版标题样式</a:t>
            </a:r>
            <a:endParaRPr kumimoji="1" lang="zh-CN" altLang="en-US" sz="4400" b="1" dirty="0">
              <a:latin typeface="Source Han Sans HW SC" panose="020B0500000000000000" pitchFamily="34" charset="-128"/>
              <a:ea typeface="Source Han Sans HW SC" panose="020B0500000000000000" pitchFamily="34" charset="-128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F309DD-8B7C-9A4C-BAEE-307A2939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5700"/>
            <a:ext cx="5083306" cy="4647600"/>
          </a:xfrm>
        </p:spPr>
        <p:txBody>
          <a:bodyPr anchor="ctr" anchorCtr="0">
            <a:normAutofit/>
          </a:bodyPr>
          <a:lstStyle>
            <a:lvl1pPr marL="0" indent="0" fontAlgn="ctr">
              <a:buNone/>
              <a:defRPr/>
            </a:lvl1pPr>
          </a:lstStyle>
          <a:p>
            <a:pPr marL="514350" lvl="0" indent="-514350">
              <a:buFont typeface="+mj-lt"/>
              <a:buAutoNum type="arabicPeriod"/>
            </a:pPr>
            <a:r>
              <a:rPr kumimoji="1" lang="zh-CN" altLang="en-US" sz="2400"/>
              <a:t>单击此处编辑母版文本样式</a:t>
            </a:r>
          </a:p>
          <a:p>
            <a:pPr marL="514350" lvl="1" indent="-514350">
              <a:buFont typeface="+mj-lt"/>
              <a:buAutoNum type="arabicPeriod"/>
            </a:pPr>
            <a:r>
              <a:rPr kumimoji="1" lang="zh-CN" altLang="en-US" sz="2400"/>
              <a:t>二级</a:t>
            </a:r>
          </a:p>
          <a:p>
            <a:pPr marL="514350" lvl="2" indent="-514350">
              <a:buFont typeface="+mj-lt"/>
              <a:buAutoNum type="arabicPeriod"/>
            </a:pPr>
            <a:r>
              <a:rPr kumimoji="1" lang="zh-CN" altLang="en-US" sz="2400"/>
              <a:t>三级</a:t>
            </a:r>
          </a:p>
          <a:p>
            <a:pPr marL="514350" lvl="3" indent="-514350">
              <a:buFont typeface="+mj-lt"/>
              <a:buAutoNum type="arabicPeriod"/>
            </a:pPr>
            <a:r>
              <a:rPr kumimoji="1" lang="zh-CN" altLang="en-US" sz="240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62613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481A-5EDA-E345-A86A-F288F626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3A20-3E27-D845-8A7E-68DE879D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0CD8B-4CD7-BA42-8EDA-A35CCD3C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DD442-EEFF-EA45-9F9A-3672B2D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18BDB-2735-C142-89C6-A25D2C60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1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701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25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B84D-7468-9C44-B806-FA5B77D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55F6-7B65-6D43-B44C-C61778B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68FB1-7CFE-5949-A352-00C716C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5088D-376F-3C42-9B01-97A3D7FC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3D428-F2D8-0A44-9549-3A21467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1B2B-BC1A-454F-95FB-CB29EF9F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66B2A-BEB2-054B-B006-872A96E3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15F50-3141-DB4B-9807-A80651B7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44D6E-23B7-0F45-90F0-1E95527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7C54B-665D-9F4D-B9AF-EDC8FA3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954C8-B4B8-9E4C-BB58-F0D3630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76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A251-193A-7D48-94CD-408CA7E7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1FA87-E837-3049-912D-454208C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8BEE5-8685-E548-87F7-3839F38F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EEEB1-364B-4941-9C68-D00319FD1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CA8C2-0A4F-9A42-BCC2-0190293CF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52437-E509-CB4E-9E45-620A50DA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51DC3-6CEE-AA47-BAE7-7C3B386A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A9421-8C63-1646-8DA9-CADFB9D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6E148-DF90-464E-94C8-3B5EB8E4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91CD9-5C79-154A-B391-0F79A935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4A5D0-6264-CF4B-8154-8958880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1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D36A-558D-984B-854B-8345B5E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DEABE-7E0E-BC44-97FE-8290AED0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26A4-D0A6-F647-A39A-019A0AFC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0D3AF-8A54-3944-A8A1-D1D93A1A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D0739-E4F5-244E-BA25-FA5CCC07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F155-8F8C-4648-96C4-847BBE7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493" y="2986518"/>
            <a:ext cx="9729012" cy="609398"/>
          </a:xfrm>
        </p:spPr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面向对象编程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CB23B-7178-C543-A784-A5784181728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kumimoji="1" lang="zh-CN" altLang="en-US" dirty="0"/>
              <a:t>讲师：张朝阳</a:t>
            </a:r>
          </a:p>
        </p:txBody>
      </p:sp>
    </p:spTree>
    <p:extLst>
      <p:ext uri="{BB962C8B-B14F-4D97-AF65-F5344CB8AC3E}">
        <p14:creationId xmlns:p14="http://schemas.microsoft.com/office/powerpoint/2010/main" val="151530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FECE-D5D1-404D-BDEF-9386DF98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16C92-95C0-6647-BF12-D703BB18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var (</a:t>
            </a:r>
          </a:p>
          <a:p>
            <a:pPr marL="457200" lvl="1" indent="0">
              <a:buNone/>
            </a:pPr>
            <a:r>
              <a:rPr lang="en-US" altLang="zh-CN" sz="1600" dirty="0" err="1"/>
              <a:t>sUser</a:t>
            </a:r>
            <a:r>
              <a:rPr lang="en-US" altLang="zh-CN" sz="1600" dirty="0"/>
              <a:t> *User</a:t>
            </a:r>
          </a:p>
          <a:p>
            <a:pPr marL="457200" lvl="1" indent="0">
              <a:buNone/>
            </a:pPr>
            <a:r>
              <a:rPr lang="en-US" altLang="zh-CN" sz="1600" dirty="0" err="1"/>
              <a:t>uOnce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sync.Once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 err="1"/>
              <a:t>func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GetUserInstance</a:t>
            </a:r>
            <a:r>
              <a:rPr lang="en-US" altLang="zh-CN" sz="1600" dirty="0"/>
              <a:t>() *User {</a:t>
            </a:r>
          </a:p>
          <a:p>
            <a:pPr marL="457200" lvl="1" indent="0">
              <a:buNone/>
            </a:pPr>
            <a:r>
              <a:rPr lang="en-US" altLang="zh-CN" sz="1600" dirty="0" err="1"/>
              <a:t>uOnce.Do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() { //</a:t>
            </a:r>
            <a:r>
              <a:rPr lang="zh-CN" altLang="en-US" sz="1600" dirty="0"/>
              <a:t>确保即使在并发的情况下，下面的</a:t>
            </a:r>
            <a:r>
              <a:rPr lang="en-US" altLang="zh-CN" sz="1600" dirty="0"/>
              <a:t>3</a:t>
            </a:r>
            <a:r>
              <a:rPr lang="zh-CN" altLang="en-US" sz="1600" dirty="0"/>
              <a:t>行代码在整个</a:t>
            </a:r>
            <a:r>
              <a:rPr lang="en-US" altLang="zh-CN" sz="1600" dirty="0"/>
              <a:t>go</a:t>
            </a:r>
            <a:r>
              <a:rPr lang="zh-CN" altLang="en-US" sz="1600" dirty="0"/>
              <a:t>进程里只会被执行一次</a:t>
            </a:r>
          </a:p>
          <a:p>
            <a:pPr marL="914400" lvl="2" indent="0">
              <a:buNone/>
            </a:pPr>
            <a:r>
              <a:rPr lang="en-US" altLang="zh-CN" sz="1600" dirty="0"/>
              <a:t>if </a:t>
            </a:r>
            <a:r>
              <a:rPr lang="en-US" altLang="zh-CN" sz="1600" dirty="0" err="1"/>
              <a:t>sUser</a:t>
            </a:r>
            <a:r>
              <a:rPr lang="en-US" altLang="zh-CN" sz="1600" dirty="0"/>
              <a:t> == nil {</a:t>
            </a:r>
          </a:p>
          <a:p>
            <a:pPr marL="914400" lvl="2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sUser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NewDefaultUser</a:t>
            </a:r>
            <a:r>
              <a:rPr lang="en-US" altLang="zh-CN" sz="1600" dirty="0"/>
              <a:t>()</a:t>
            </a:r>
          </a:p>
          <a:p>
            <a:pPr marL="457200" lvl="1" indent="0">
              <a:buNone/>
            </a:pPr>
            <a:r>
              <a:rPr lang="en-US" altLang="zh-CN" sz="1600" dirty="0"/>
              <a:t>	}</a:t>
            </a:r>
          </a:p>
          <a:p>
            <a:pPr marL="457200" lvl="1" indent="0">
              <a:buNone/>
            </a:pPr>
            <a:r>
              <a:rPr lang="en-US" altLang="zh-CN" sz="1600" dirty="0"/>
              <a:t>})</a:t>
            </a:r>
          </a:p>
          <a:p>
            <a:pPr marL="457200" lvl="1" indent="0">
              <a:buNone/>
            </a:pPr>
            <a:r>
              <a:rPr lang="en-US" altLang="zh-CN" sz="1600" dirty="0"/>
              <a:t>return </a:t>
            </a:r>
            <a:r>
              <a:rPr lang="en-US" altLang="zh-CN" sz="1600" dirty="0" err="1"/>
              <a:t>sUser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2FF501E1-05F2-3145-A3D6-61806ABB86EC}"/>
              </a:ext>
            </a:extLst>
          </p:cNvPr>
          <p:cNvSpPr/>
          <p:nvPr/>
        </p:nvSpPr>
        <p:spPr>
          <a:xfrm>
            <a:off x="6438379" y="4233797"/>
            <a:ext cx="4409161" cy="1665961"/>
          </a:xfrm>
          <a:prstGeom prst="wedgeRound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su1 := </a:t>
            </a:r>
            <a:r>
              <a:rPr lang="en-US" altLang="zh-CN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GetUserInstance</a:t>
            </a: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su2 := </a:t>
            </a:r>
            <a:r>
              <a:rPr lang="en-US" altLang="zh-CN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GetUserInstance</a:t>
            </a: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调用</a:t>
            </a:r>
            <a:r>
              <a:rPr lang="en-US" altLang="zh-CN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GetUserInstance</a:t>
            </a: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得到的是同一个</a:t>
            </a: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User</a:t>
            </a:r>
            <a:r>
              <a:rPr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实例，修改</a:t>
            </a: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su1</a:t>
            </a:r>
            <a:r>
              <a:rPr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会影响</a:t>
            </a:r>
            <a:r>
              <a:rPr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su2</a:t>
            </a:r>
          </a:p>
        </p:txBody>
      </p:sp>
    </p:spTree>
    <p:extLst>
      <p:ext uri="{BB962C8B-B14F-4D97-AF65-F5344CB8AC3E}">
        <p14:creationId xmlns:p14="http://schemas.microsoft.com/office/powerpoint/2010/main" val="24245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F5910-F6DE-4D49-A735-75A950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继承与重写</a:t>
            </a:r>
          </a:p>
        </p:txBody>
      </p:sp>
    </p:spTree>
    <p:extLst>
      <p:ext uri="{BB962C8B-B14F-4D97-AF65-F5344CB8AC3E}">
        <p14:creationId xmlns:p14="http://schemas.microsoft.com/office/powerpoint/2010/main" val="277092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8430-AC39-6241-8753-E3C6FDA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72496-B72C-AF4D-9A36-06C71A41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 Plane struct {</a:t>
            </a:r>
          </a:p>
          <a:p>
            <a:pPr marL="0" indent="0">
              <a:buNone/>
            </a:pPr>
            <a:r>
              <a:rPr lang="en-US" altLang="zh-CN" dirty="0"/>
              <a:t>	color string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type Bird struct {</a:t>
            </a:r>
          </a:p>
          <a:p>
            <a:pPr marL="0" indent="0">
              <a:buNone/>
            </a:pPr>
            <a:r>
              <a:rPr lang="en-US" altLang="zh-CN" dirty="0"/>
              <a:t>	Plane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通过嵌入匿名结构体，变相实现“继承”的功能，因为访问匿名成员时可以跳过成员名直接访问它的内部成员</a:t>
            </a:r>
            <a:endParaRPr lang="en-US" altLang="zh-CN" dirty="0"/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CE5C50AF-0EE0-F44B-9777-1A48C7B4DCB2}"/>
              </a:ext>
            </a:extLst>
          </p:cNvPr>
          <p:cNvSpPr/>
          <p:nvPr/>
        </p:nvSpPr>
        <p:spPr>
          <a:xfrm>
            <a:off x="6613743" y="2232764"/>
            <a:ext cx="3006247" cy="1813143"/>
          </a:xfrm>
          <a:prstGeom prst="wedgeRoundRectCallout">
            <a:avLst>
              <a:gd name="adj1" fmla="val -22938"/>
              <a:gd name="adj2" fmla="val 5573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bird</a:t>
            </a:r>
            <a:r>
              <a:rPr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:=</a:t>
            </a:r>
            <a:r>
              <a:rPr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Bird</a:t>
            </a:r>
            <a:r>
              <a:rPr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bird.Plane.color</a:t>
            </a:r>
            <a:endParaRPr lang="en-US" altLang="zh-CN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bird.color</a:t>
            </a:r>
            <a:endParaRPr lang="en-US" altLang="zh-CN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6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8430-AC39-6241-8753-E3C6FDA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72496-B72C-AF4D-9A36-06C71A41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(plane Plane) fly() int {</a:t>
            </a:r>
          </a:p>
          <a:p>
            <a:pPr marL="0" indent="0">
              <a:buNone/>
            </a:pPr>
            <a:r>
              <a:rPr lang="en-US" altLang="zh-CN" dirty="0"/>
              <a:t>	return 500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重写父类</a:t>
            </a:r>
            <a:r>
              <a:rPr lang="en-US" altLang="zh-CN" dirty="0"/>
              <a:t>(Plane)</a:t>
            </a:r>
            <a:r>
              <a:rPr lang="zh-CN" altLang="en-US" dirty="0"/>
              <a:t>的</a:t>
            </a:r>
            <a:r>
              <a:rPr lang="en-US" altLang="zh-CN" dirty="0"/>
              <a:t>fly</a:t>
            </a:r>
            <a:r>
              <a:rPr lang="zh-CN" altLang="en-US" dirty="0"/>
              <a:t>方法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(bird Bird) fly() int {</a:t>
            </a:r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bird.Plane.fly</a:t>
            </a:r>
            <a:r>
              <a:rPr lang="en-US" altLang="zh-CN" dirty="0"/>
              <a:t>()+100 //</a:t>
            </a:r>
            <a:r>
              <a:rPr lang="zh-CN" altLang="en-US" dirty="0"/>
              <a:t>调用父类的方法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84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B4AE-6643-7B4C-91B2-9C042F0A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43617-FA68-CC4D-A676-801E8642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正规来讲，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语言并不支持继承，它只是支持组合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type Plane struct {}</a:t>
            </a:r>
          </a:p>
          <a:p>
            <a:pPr marL="0" indent="0">
              <a:buNone/>
            </a:pPr>
            <a:r>
              <a:rPr kumimoji="1" lang="en-US" altLang="zh-CN" dirty="0"/>
              <a:t>type Car struct{}</a:t>
            </a:r>
          </a:p>
          <a:p>
            <a:pPr marL="0" indent="0">
              <a:buNone/>
            </a:pPr>
            <a:r>
              <a:rPr kumimoji="1" lang="en-US" altLang="zh-CN" dirty="0"/>
              <a:t>//Bird</a:t>
            </a:r>
            <a:r>
              <a:rPr kumimoji="1" lang="zh-CN" altLang="en-US" dirty="0"/>
              <a:t>组合了</a:t>
            </a:r>
            <a:r>
              <a:rPr kumimoji="1" lang="en-US" altLang="zh-CN" dirty="0"/>
              <a:t>Plane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Car</a:t>
            </a:r>
            <a:r>
              <a:rPr kumimoji="1" lang="zh-CN" altLang="en-US" dirty="0"/>
              <a:t>的功能</a:t>
            </a:r>
          </a:p>
          <a:p>
            <a:pPr marL="0" indent="0">
              <a:buNone/>
            </a:pPr>
            <a:r>
              <a:rPr kumimoji="1" lang="en-US" altLang="zh-CN" dirty="0"/>
              <a:t>type Bird struct {</a:t>
            </a:r>
          </a:p>
          <a:p>
            <a:pPr marL="0" indent="0">
              <a:buNone/>
            </a:pPr>
            <a:r>
              <a:rPr kumimoji="1" lang="en-US" altLang="zh-CN" dirty="0"/>
              <a:t>	Plane </a:t>
            </a:r>
          </a:p>
          <a:p>
            <a:pPr marL="0" indent="0">
              <a:buNone/>
            </a:pPr>
            <a:r>
              <a:rPr kumimoji="1" lang="en-US" altLang="zh-CN" dirty="0"/>
              <a:t>	Car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0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CD65B-1F4D-EE4B-96C8-58888F61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</a:t>
            </a:r>
          </a:p>
        </p:txBody>
      </p:sp>
    </p:spTree>
    <p:extLst>
      <p:ext uri="{BB962C8B-B14F-4D97-AF65-F5344CB8AC3E}">
        <p14:creationId xmlns:p14="http://schemas.microsoft.com/office/powerpoint/2010/main" val="383624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AAB52-8291-7E4E-8CD4-AFA68D42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泛型之前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7C18-419D-5E4F-908E-2B864D80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add4int(a, b int) int {</a:t>
            </a:r>
          </a:p>
          <a:p>
            <a:pPr marL="0" indent="0">
              <a:buNone/>
            </a:pPr>
            <a:r>
              <a:rPr lang="en-US" altLang="zh-CN" dirty="0"/>
              <a:t>	return a + b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add4float32(a, b float32) float32 {</a:t>
            </a:r>
          </a:p>
          <a:p>
            <a:pPr marL="0" indent="0">
              <a:buNone/>
            </a:pPr>
            <a:r>
              <a:rPr lang="en-US" altLang="zh-CN" dirty="0"/>
              <a:t>	return a + b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 err="1"/>
              <a:t>func</a:t>
            </a:r>
            <a:r>
              <a:rPr lang="en-US" altLang="zh-CN" dirty="0"/>
              <a:t> add4string(a, b string) string {</a:t>
            </a:r>
          </a:p>
          <a:p>
            <a:pPr marL="0" indent="0">
              <a:buNone/>
            </a:pPr>
            <a:r>
              <a:rPr lang="en-US" altLang="zh-CN" dirty="0"/>
              <a:t>	return a + b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2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BE290-20EC-214A-A169-1334E18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泛型之后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78A64-AD7F-1844-B628-F05DF7D1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type Addable interface{</a:t>
            </a:r>
          </a:p>
          <a:p>
            <a:pPr marL="457200" lvl="1" indent="0">
              <a:buNone/>
            </a:pPr>
            <a:r>
              <a:rPr lang="en-US" altLang="zh-CN" dirty="0"/>
              <a:t>type int, int8, int16, int32, int64,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uint</a:t>
            </a:r>
            <a:r>
              <a:rPr lang="en-US" altLang="zh-CN" dirty="0"/>
              <a:t>, uint8, uint16, uint32, uint64, </a:t>
            </a:r>
            <a:r>
              <a:rPr lang="en-US" altLang="zh-CN" dirty="0" err="1"/>
              <a:t>uintptr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	float32, float64, complex64, complex128,string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 err="1"/>
              <a:t>func</a:t>
            </a:r>
            <a:r>
              <a:rPr lang="en-US" altLang="zh-CN" sz="2400" dirty="0"/>
              <a:t> add[T Addable](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 T)T{</a:t>
            </a:r>
          </a:p>
          <a:p>
            <a:pPr marL="0" indent="0">
              <a:buNone/>
            </a:pPr>
            <a:r>
              <a:rPr lang="en-US" altLang="zh-CN" sz="2400" dirty="0"/>
              <a:t>	return </a:t>
            </a:r>
            <a:r>
              <a:rPr lang="en-US" altLang="zh-CN" sz="2400" dirty="0" err="1"/>
              <a:t>a+b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81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AC12C-CC43-5E4C-8095-61F9540F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596EA-B29D-6A49-BC47-9144643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面向对象概念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构造函数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继承与重写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4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A102-E059-BA47-9FC9-DCB553BB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面向对象概念</a:t>
            </a:r>
          </a:p>
        </p:txBody>
      </p:sp>
    </p:spTree>
    <p:extLst>
      <p:ext uri="{BB962C8B-B14F-4D97-AF65-F5344CB8AC3E}">
        <p14:creationId xmlns:p14="http://schemas.microsoft.com/office/powerpoint/2010/main" val="35926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55C3-1B93-5046-8995-A98D17CA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819B0-F01D-4541-9A62-1F7033E5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洗衣服过程剖析：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给洗衣机里加脏衣服和洗衣粉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启动洗衣机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洗衣机自动注水，然后滚动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脏衣服从黑颜色变成白颜色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洗衣机自动停止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8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3C79-A4C6-6A43-9FF7-59744BFA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面向过程编程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76936-34C4-F84A-B9D3-9E11026D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整个过程分为若干步</a:t>
            </a:r>
          </a:p>
          <a:p>
            <a:r>
              <a:rPr lang="zh-CN" altLang="en-US" dirty="0"/>
              <a:t>每一步对应一个函数</a:t>
            </a:r>
          </a:p>
          <a:p>
            <a:r>
              <a:rPr lang="zh-CN" altLang="en-US" dirty="0"/>
              <a:t>函数之间要传递大量的参数</a:t>
            </a:r>
          </a:p>
        </p:txBody>
      </p:sp>
    </p:spTree>
    <p:extLst>
      <p:ext uri="{BB962C8B-B14F-4D97-AF65-F5344CB8AC3E}">
        <p14:creationId xmlns:p14="http://schemas.microsoft.com/office/powerpoint/2010/main" val="10219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13E2-28EC-9141-BEB1-B0FB360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5E6B8-EACA-654C-9D73-A60DF6FE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把大量参数封装到一个结构体里面</a:t>
            </a:r>
            <a:endParaRPr kumimoji="1" lang="en-US" altLang="zh-CN" dirty="0"/>
          </a:p>
          <a:p>
            <a:r>
              <a:rPr kumimoji="1" lang="zh-CN" altLang="en-US" dirty="0"/>
              <a:t>给结构体赋予方法，方法里面去修改结构体的成员变量</a:t>
            </a:r>
            <a:endParaRPr kumimoji="1" lang="en-US" altLang="zh-CN" dirty="0"/>
          </a:p>
          <a:p>
            <a:r>
              <a:rPr kumimoji="1" lang="en-US" altLang="zh-CN" dirty="0"/>
              <a:t>go</a:t>
            </a:r>
            <a:r>
              <a:rPr kumimoji="1" lang="zh-CN" altLang="en-US" dirty="0"/>
              <a:t>语言面向对象的好处：打包参数，继承，面向接口编程</a:t>
            </a:r>
          </a:p>
        </p:txBody>
      </p:sp>
    </p:spTree>
    <p:extLst>
      <p:ext uri="{BB962C8B-B14F-4D97-AF65-F5344CB8AC3E}">
        <p14:creationId xmlns:p14="http://schemas.microsoft.com/office/powerpoint/2010/main" val="17926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FA35-F2D8-8347-A7F5-5FA31BF0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96487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674C-87D3-0245-B612-C3B4C0A3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F9ED6-9638-C24E-8366-9BC618F8A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type User struct {</a:t>
            </a:r>
          </a:p>
          <a:p>
            <a:pPr marL="457200" lvl="1" indent="0">
              <a:buNone/>
            </a:pPr>
            <a:r>
              <a:rPr lang="en-US" altLang="zh-CN" dirty="0"/>
              <a:t>Name string //""</a:t>
            </a:r>
            <a:r>
              <a:rPr lang="zh-CN" altLang="en-US" dirty="0"/>
              <a:t>表示未知</a:t>
            </a:r>
          </a:p>
          <a:p>
            <a:pPr marL="457200" lvl="1" indent="0">
              <a:buNone/>
            </a:pPr>
            <a:r>
              <a:rPr lang="en-US" altLang="zh-CN" dirty="0"/>
              <a:t>Age int //-1</a:t>
            </a:r>
            <a:r>
              <a:rPr lang="zh-CN" altLang="en-US" dirty="0"/>
              <a:t>表示未知</a:t>
            </a:r>
          </a:p>
          <a:p>
            <a:pPr marL="457200" lvl="1" indent="0">
              <a:buNone/>
            </a:pPr>
            <a:r>
              <a:rPr lang="en-US" altLang="zh-CN" dirty="0"/>
              <a:t>Sex byte //1</a:t>
            </a:r>
            <a:r>
              <a:rPr lang="zh-CN" altLang="en-US" dirty="0"/>
              <a:t>男，</a:t>
            </a:r>
            <a:r>
              <a:rPr lang="en-US" altLang="zh-CN" dirty="0"/>
              <a:t>2</a:t>
            </a:r>
            <a:r>
              <a:rPr lang="zh-CN" altLang="en-US" dirty="0"/>
              <a:t>女，</a:t>
            </a:r>
            <a:r>
              <a:rPr lang="en-US" altLang="zh-CN" dirty="0"/>
              <a:t>3</a:t>
            </a:r>
            <a:r>
              <a:rPr lang="zh-CN" altLang="en-US" dirty="0"/>
              <a:t>未知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60E47-C426-3F40-9EDB-A6A9F373B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 := User{} </a:t>
            </a:r>
            <a:r>
              <a:rPr lang="zh-CN" altLang="en-US" dirty="0"/>
              <a:t>  构造一个空的</a:t>
            </a:r>
            <a:r>
              <a:rPr lang="en-US" altLang="zh-CN" dirty="0"/>
              <a:t>User</a:t>
            </a:r>
            <a:r>
              <a:rPr lang="zh-CN" altLang="en-US" dirty="0"/>
              <a:t>，各字段都取相应数据类型的默认值</a:t>
            </a:r>
          </a:p>
          <a:p>
            <a:r>
              <a:rPr lang="en-US" altLang="zh-CN" dirty="0"/>
              <a:t>up := new(User) </a:t>
            </a:r>
            <a:r>
              <a:rPr lang="zh-CN" altLang="en-US" dirty="0"/>
              <a:t>  构造一个空的</a:t>
            </a:r>
            <a:r>
              <a:rPr lang="en-US" altLang="zh-CN" dirty="0"/>
              <a:t>User</a:t>
            </a:r>
            <a:r>
              <a:rPr lang="zh-CN" altLang="en-US" dirty="0"/>
              <a:t>，并返回其指针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6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B9C6-28E3-5149-9DA5-8B38518F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B3E2-3E6B-7643-965E-B130715A2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NewDefaultUser</a:t>
            </a:r>
            <a:r>
              <a:rPr lang="en-US" altLang="zh-CN" sz="2400" dirty="0"/>
              <a:t>() *User {</a:t>
            </a:r>
          </a:p>
          <a:p>
            <a:pPr marL="457200" lvl="1" indent="0">
              <a:buNone/>
            </a:pPr>
            <a:r>
              <a:rPr lang="en-US" altLang="zh-CN" dirty="0"/>
              <a:t>return &amp;User{</a:t>
            </a:r>
          </a:p>
          <a:p>
            <a:pPr marL="914400" lvl="2" indent="0">
              <a:buNone/>
            </a:pPr>
            <a:r>
              <a:rPr lang="en-US" altLang="zh-CN" sz="2400" dirty="0"/>
              <a:t>Name: "",</a:t>
            </a:r>
          </a:p>
          <a:p>
            <a:pPr marL="914400" lvl="2" indent="0">
              <a:buNone/>
            </a:pPr>
            <a:r>
              <a:rPr lang="en-US" altLang="zh-CN" sz="2400" dirty="0"/>
              <a:t>Age: -1,</a:t>
            </a:r>
          </a:p>
          <a:p>
            <a:pPr marL="914400" lvl="2" indent="0">
              <a:buNone/>
            </a:pPr>
            <a:r>
              <a:rPr lang="en-US" altLang="zh-CN" sz="2400" dirty="0"/>
              <a:t>Sex: 3,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B0ADE-0C4E-D14A-9665-C6BDF56D1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NewUser</a:t>
            </a:r>
            <a:r>
              <a:rPr lang="en-US" altLang="zh-CN" sz="2400" dirty="0"/>
              <a:t>(name string, age int, sex byte) *User {</a:t>
            </a:r>
          </a:p>
          <a:p>
            <a:pPr marL="457200" lvl="1" indent="0">
              <a:buNone/>
            </a:pPr>
            <a:r>
              <a:rPr lang="en-US" altLang="zh-CN" dirty="0"/>
              <a:t>return &amp;User{</a:t>
            </a:r>
          </a:p>
          <a:p>
            <a:pPr marL="914400" lvl="2" indent="0">
              <a:buNone/>
            </a:pPr>
            <a:r>
              <a:rPr lang="en-US" altLang="zh-CN" sz="2400" dirty="0"/>
              <a:t>Name: name,</a:t>
            </a:r>
          </a:p>
          <a:p>
            <a:pPr marL="914400" lvl="2" indent="0">
              <a:buNone/>
            </a:pPr>
            <a:r>
              <a:rPr lang="en-US" altLang="zh-CN" sz="2400" dirty="0"/>
              <a:t>Age: age,</a:t>
            </a:r>
          </a:p>
          <a:p>
            <a:pPr marL="914400" lvl="2" indent="0">
              <a:buNone/>
            </a:pPr>
            <a:r>
              <a:rPr lang="en-US" altLang="zh-CN" sz="2400" dirty="0"/>
              <a:t>Sex: sex,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84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1" id="{187FF8A8-DEEE-D842-8344-FD29BFB8B076}" vid="{E0013A59-77E0-BE4F-ABBA-155181E045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373</TotalTime>
  <Words>657</Words>
  <Application>Microsoft Macintosh PowerPoint</Application>
  <PresentationFormat>宽屏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Source Han Sans HW SC</vt:lpstr>
      <vt:lpstr>Source Han Sans SC</vt:lpstr>
      <vt:lpstr>Arial</vt:lpstr>
      <vt:lpstr>Office 主题​​</vt:lpstr>
      <vt:lpstr>Go面向对象编程</vt:lpstr>
      <vt:lpstr>目录</vt:lpstr>
      <vt:lpstr>面向对象概念</vt:lpstr>
      <vt:lpstr>面向过程</vt:lpstr>
      <vt:lpstr>面向过程编程</vt:lpstr>
      <vt:lpstr>面向对象编程</vt:lpstr>
      <vt:lpstr>构造函数</vt:lpstr>
      <vt:lpstr>构造函数</vt:lpstr>
      <vt:lpstr>自定义构造函数</vt:lpstr>
      <vt:lpstr>单例模式</vt:lpstr>
      <vt:lpstr>继承与重写</vt:lpstr>
      <vt:lpstr>继承</vt:lpstr>
      <vt:lpstr>重写</vt:lpstr>
      <vt:lpstr>组合</vt:lpstr>
      <vt:lpstr>泛型</vt:lpstr>
      <vt:lpstr>泛型之前</vt:lpstr>
      <vt:lpstr>泛型之后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Go面向对象编程</dc:title>
  <dc:creator>张朝阳</dc:creator>
  <cp:lastModifiedBy>张朝阳</cp:lastModifiedBy>
  <cp:revision>16</cp:revision>
  <dcterms:created xsi:type="dcterms:W3CDTF">2021-09-08T01:16:05Z</dcterms:created>
  <dcterms:modified xsi:type="dcterms:W3CDTF">2021-10-23T10:15:24Z</dcterms:modified>
</cp:coreProperties>
</file>