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80" r:id="rId12"/>
    <p:sldId id="281" r:id="rId13"/>
    <p:sldId id="269" r:id="rId14"/>
    <p:sldId id="260" r:id="rId15"/>
    <p:sldId id="270" r:id="rId16"/>
    <p:sldId id="271" r:id="rId17"/>
    <p:sldId id="272" r:id="rId18"/>
    <p:sldId id="273" r:id="rId19"/>
    <p:sldId id="275" r:id="rId20"/>
    <p:sldId id="261" r:id="rId21"/>
    <p:sldId id="274" r:id="rId22"/>
    <p:sldId id="262" r:id="rId23"/>
    <p:sldId id="276" r:id="rId24"/>
    <p:sldId id="277" r:id="rId25"/>
    <p:sldId id="278" r:id="rId26"/>
    <p:sldId id="279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4666"/>
  </p:normalViewPr>
  <p:slideViewPr>
    <p:cSldViewPr snapToGrid="0" snapToObjects="1">
      <p:cViewPr varScale="1">
        <p:scale>
          <a:sx n="160" d="100"/>
          <a:sy n="160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071A-17E8-E045-A136-098639F0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C386-5EFC-EB49-930F-5B002B2C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2390-3BE8-B340-8E99-8B52B7F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7F278-08EE-444D-818C-620B6B2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04F8-2FA7-B64B-9D2A-A1BC9BD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8163-6994-FF4D-BA53-C77F166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3557-94BB-A745-B6FC-C0C60BFC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AE2ED-D2F4-A84E-8A51-B333C0E1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3BF8-4231-7B4A-A30C-DBE207C0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04BD-B8DD-0C47-B470-7668E51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F9041-C4A3-E14F-9680-D149837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5B94-92CF-6549-84D0-21CA6C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FBCAB7-1CE1-814B-BE9F-53E1F5A2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1EA78-5D01-3D4D-8102-C587AB54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34834-DD4C-9146-A2B9-80E1CED5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F1C8F-3379-FB45-AAD5-C8E9270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09AB7-E39C-6D41-9BA7-6F4F8119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2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840C-E750-5845-A2A1-96C8ED0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C1C89-F9CD-F04E-AE8D-F23E27E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279E6-22B0-AA48-9E9E-13418BC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11FC3-58A4-BD49-B740-C8E8989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B9E3-F3EF-1041-A492-F1B97B5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40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D5330-0B8B-9647-ADCE-F09A4716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B3D92-F504-DC47-81FF-F3B951E6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7D5A2-F11E-9942-9051-6C02C30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5FD3-E2FB-FB4A-B8B7-EA8ABB3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94A57-0792-FE4F-A005-64B1A969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5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190988" y="0"/>
            <a:ext cx="2001011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49696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29956" y="806195"/>
            <a:ext cx="2078989" cy="182880"/>
          </a:xfrm>
          <a:custGeom>
            <a:avLst/>
            <a:gdLst/>
            <a:ahLst/>
            <a:cxnLst/>
            <a:rect l="l" t="t" r="r" b="b"/>
            <a:pathLst>
              <a:path w="2078990" h="182880">
                <a:moveTo>
                  <a:pt x="0" y="182879"/>
                </a:moveTo>
                <a:lnTo>
                  <a:pt x="2078736" y="182879"/>
                </a:lnTo>
                <a:lnTo>
                  <a:pt x="2078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08692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372867"/>
            <a:ext cx="12192000" cy="1844039"/>
          </a:xfrm>
          <a:custGeom>
            <a:avLst/>
            <a:gdLst/>
            <a:ahLst/>
            <a:cxnLst/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649211"/>
            <a:ext cx="12192000" cy="208915"/>
          </a:xfrm>
          <a:custGeom>
            <a:avLst/>
            <a:gdLst/>
            <a:ahLst/>
            <a:cxnLst/>
            <a:rect l="l" t="t" r="r" b="b"/>
            <a:pathLst>
              <a:path w="12192000" h="208915">
                <a:moveTo>
                  <a:pt x="0" y="208787"/>
                </a:moveTo>
                <a:lnTo>
                  <a:pt x="12192000" y="208787"/>
                </a:lnTo>
                <a:lnTo>
                  <a:pt x="121920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493" y="2866720"/>
            <a:ext cx="97290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444808"/>
            <a:ext cx="8534400" cy="505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2021/10/10</a:t>
            </a:fld>
            <a:endParaRPr kumimoji="1"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1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18508-46A7-9E42-86FB-582FAB0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pPr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D98F0-E506-E844-8BBA-1BD54D8B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E1DD-A293-D94C-8443-46B2903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B34493-C381-D84E-BB6B-BDC14A8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96" y="3046285"/>
            <a:ext cx="2533649" cy="7969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>
                <a:latin typeface="Source Han Sans HW SC" panose="020B0500000000000000" pitchFamily="34" charset="-128"/>
                <a:ea typeface="Source Han Sans HW SC" panose="020B0500000000000000" pitchFamily="34" charset="-128"/>
              </a:rPr>
              <a:t>单击此处编辑母版标题样式</a:t>
            </a:r>
            <a:endParaRPr kumimoji="1" lang="zh-CN" altLang="en-US" sz="4400" b="1" dirty="0">
              <a:latin typeface="Source Han Sans HW SC" panose="020B0500000000000000" pitchFamily="34" charset="-128"/>
              <a:ea typeface="Source Han Sans HW SC" panose="020B0500000000000000" pitchFamily="34" charset="-128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F309DD-8B7C-9A4C-BAEE-307A293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5700"/>
            <a:ext cx="5083306" cy="4647600"/>
          </a:xfrm>
        </p:spPr>
        <p:txBody>
          <a:bodyPr anchor="ctr" anchorCtr="0">
            <a:normAutofit/>
          </a:bodyPr>
          <a:lstStyle>
            <a:lvl1pPr marL="0" indent="0" fontAlgn="ctr">
              <a:buNone/>
              <a:defRPr/>
            </a:lvl1pPr>
          </a:lstStyle>
          <a:p>
            <a:pPr marL="514350" lvl="0" indent="-514350">
              <a:buFont typeface="+mj-lt"/>
              <a:buAutoNum type="arabicPeriod"/>
            </a:pPr>
            <a:r>
              <a:rPr kumimoji="1" lang="zh-CN" altLang="en-US" sz="2400"/>
              <a:t>单击此处编辑母版文本样式</a:t>
            </a:r>
          </a:p>
          <a:p>
            <a:pPr marL="514350" lvl="1" indent="-514350">
              <a:buFont typeface="+mj-lt"/>
              <a:buAutoNum type="arabicPeriod"/>
            </a:pPr>
            <a:r>
              <a:rPr kumimoji="1" lang="zh-CN" altLang="en-US" sz="2400"/>
              <a:t>二级</a:t>
            </a:r>
          </a:p>
          <a:p>
            <a:pPr marL="514350" lvl="2" indent="-514350">
              <a:buFont typeface="+mj-lt"/>
              <a:buAutoNum type="arabicPeriod"/>
            </a:pPr>
            <a:r>
              <a:rPr kumimoji="1" lang="zh-CN" altLang="en-US" sz="2400"/>
              <a:t>三级</a:t>
            </a:r>
          </a:p>
          <a:p>
            <a:pPr marL="514350" lvl="3" indent="-514350">
              <a:buFont typeface="+mj-lt"/>
              <a:buAutoNum type="arabicPeriod"/>
            </a:pPr>
            <a:r>
              <a:rPr kumimoji="1" lang="zh-CN" altLang="en-US" sz="240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62613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481A-5EDA-E345-A86A-F288F62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3A20-3E27-D845-8A7E-68DE879D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CD8B-4CD7-BA42-8EDA-A35CCD3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D442-EEFF-EA45-9F9A-3672B2D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8BDB-2735-C142-89C6-A25D2C60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1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701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5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B84D-7468-9C44-B806-FA5B77D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55F6-7B65-6D43-B44C-C61778B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68FB1-7CFE-5949-A352-00C716C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5088D-376F-3C42-9B01-97A3D7F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3D428-F2D8-0A44-9549-3A21467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1B2B-BC1A-454F-95FB-CB29EF9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66B2A-BEB2-054B-B006-872A96E3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15F50-3141-DB4B-9807-A80651B7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44D6E-23B7-0F45-90F0-1E95527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7C54B-665D-9F4D-B9AF-EDC8FA3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954C8-B4B8-9E4C-BB58-F0D3630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76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A251-193A-7D48-94CD-408CA7E7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1FA87-E837-3049-912D-454208C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8BEE5-8685-E548-87F7-3839F38F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EEEB1-364B-4941-9C68-D00319FD1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CA8C2-0A4F-9A42-BCC2-0190293CF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2437-E509-CB4E-9E45-620A50D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51DC3-6CEE-AA47-BAE7-7C3B386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A9421-8C63-1646-8DA9-CADFB9D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6E148-DF90-464E-94C8-3B5EB8E4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91CD9-5C79-154A-B391-0F79A935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4A5D0-6264-CF4B-8154-8958880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D36A-558D-984B-854B-8345B5E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DEABE-7E0E-BC44-97FE-8290AED0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26A4-D0A6-F647-A39A-019A0AFC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D3AF-8A54-3944-A8A1-D1D93A1A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D0739-E4F5-244E-BA25-FA5CCC07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F155-8F8C-4648-96C4-847BBE7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493" y="2986518"/>
            <a:ext cx="9729012" cy="60939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语言流程控制语句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CB23B-7178-C543-A784-A5784181728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kumimoji="1" lang="zh-CN" altLang="en-US" dirty="0"/>
              <a:t>讲师：张朝阳</a:t>
            </a:r>
          </a:p>
        </p:txBody>
      </p:sp>
    </p:spTree>
    <p:extLst>
      <p:ext uri="{BB962C8B-B14F-4D97-AF65-F5344CB8AC3E}">
        <p14:creationId xmlns:p14="http://schemas.microsoft.com/office/powerpoint/2010/main" val="15153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7AD5-F34D-5149-A682-F20D220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3F825-1FCB-D342-8CEF-51B4316C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switch-case-default</a:t>
            </a:r>
            <a:r>
              <a:rPr kumimoji="1" lang="zh-CN" altLang="en-US" dirty="0"/>
              <a:t>可能模拟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，但只能实现相等判断</a:t>
            </a:r>
            <a:endParaRPr kumimoji="1" lang="en-US" altLang="zh-CN" dirty="0"/>
          </a:p>
          <a:p>
            <a:r>
              <a:rPr kumimoji="1" lang="en-US" altLang="zh-CN" dirty="0"/>
              <a:t>switch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后面可以跟常量、变量或函数表达式，只要它们表示的数据类型相同就行</a:t>
            </a:r>
            <a:endParaRPr kumimoji="1" lang="en-US" altLang="zh-CN" dirty="0"/>
          </a:p>
          <a:p>
            <a:r>
              <a:rPr kumimoji="1" lang="en-US" altLang="zh-CN" dirty="0"/>
              <a:t>case</a:t>
            </a:r>
            <a:r>
              <a:rPr kumimoji="1" lang="zh-CN" altLang="en-US" dirty="0"/>
              <a:t>后面可以跟多个值，只要有一个值满足就行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34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F335-9274-B743-A6C5-CF1CC4B8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4E8D-7E4D-1848-9F06-4A6E5BC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后带表达式时，</a:t>
            </a:r>
            <a:r>
              <a:rPr lang="en-US" altLang="zh-CN" dirty="0"/>
              <a:t>switch-case</a:t>
            </a:r>
            <a:r>
              <a:rPr lang="zh-CN" altLang="en-US" dirty="0"/>
              <a:t>只能模拟相等的情况；如果</a:t>
            </a:r>
            <a:r>
              <a:rPr lang="en-US" altLang="zh-CN" dirty="0"/>
              <a:t>switch</a:t>
            </a:r>
            <a:r>
              <a:rPr lang="zh-CN" altLang="en-US" dirty="0"/>
              <a:t>后不带表达式，</a:t>
            </a:r>
            <a:r>
              <a:rPr lang="en-US" altLang="zh-CN" dirty="0"/>
              <a:t>case</a:t>
            </a:r>
            <a:r>
              <a:rPr lang="zh-CN" altLang="en-US" dirty="0"/>
              <a:t>后就可以跟任意的条件表达式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switch {</a:t>
            </a:r>
          </a:p>
          <a:p>
            <a:pPr marL="0" indent="0">
              <a:buNone/>
            </a:pPr>
            <a:r>
              <a:rPr lang="en-US" altLang="zh-CN" dirty="0"/>
              <a:t>case add(5) &gt; 10: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("right")</a:t>
            </a:r>
          </a:p>
          <a:p>
            <a:pPr marL="0" indent="0">
              <a:buNone/>
            </a:pPr>
            <a:r>
              <a:rPr lang="en-US" altLang="zh-CN" dirty="0"/>
              <a:t>default: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("wrong")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52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A387-1062-8B40-8E29-0C93F950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A98B5-F36F-0A43-8FA5-0FC7AA4D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switch value := num.(type) { //</a:t>
            </a:r>
            <a:r>
              <a:rPr lang="zh-CN" altLang="en-US" dirty="0"/>
              <a:t>相当于在每个</a:t>
            </a:r>
            <a:r>
              <a:rPr lang="en-US" altLang="zh-CN" dirty="0"/>
              <a:t>case</a:t>
            </a:r>
            <a:r>
              <a:rPr lang="zh-CN" altLang="en-US" dirty="0"/>
              <a:t>内部申明了一个变量</a:t>
            </a:r>
            <a:r>
              <a:rPr lang="en-US" altLang="zh-CN" dirty="0"/>
              <a:t>value</a:t>
            </a:r>
          </a:p>
          <a:p>
            <a:pPr marL="0" indent="0">
              <a:buNone/>
            </a:pPr>
            <a:r>
              <a:rPr lang="en-US" altLang="zh-CN" dirty="0"/>
              <a:t>case int: //value</a:t>
            </a:r>
            <a:r>
              <a:rPr lang="zh-CN" altLang="en-US" dirty="0"/>
              <a:t>已被转换为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fmt.Printf</a:t>
            </a:r>
            <a:r>
              <a:rPr lang="en-US" altLang="zh-CN" dirty="0"/>
              <a:t>("number is int %d\n", value)</a:t>
            </a:r>
          </a:p>
          <a:p>
            <a:pPr marL="0" indent="0">
              <a:buNone/>
            </a:pPr>
            <a:r>
              <a:rPr lang="en-US" altLang="zh-CN" dirty="0"/>
              <a:t>case float64: //value</a:t>
            </a:r>
            <a:r>
              <a:rPr lang="zh-CN" altLang="en-US" dirty="0"/>
              <a:t>已被转换为</a:t>
            </a:r>
            <a:r>
              <a:rPr lang="en-US" altLang="zh-CN" dirty="0"/>
              <a:t>float64</a:t>
            </a:r>
            <a:r>
              <a:rPr lang="zh-CN" altLang="en-US" dirty="0"/>
              <a:t>类型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fmt.Printf</a:t>
            </a:r>
            <a:r>
              <a:rPr lang="en-US" altLang="zh-CN" dirty="0"/>
              <a:t>("number is float64 %f\n", value)</a:t>
            </a:r>
          </a:p>
          <a:p>
            <a:pPr marL="0" indent="0">
              <a:buNone/>
            </a:pPr>
            <a:r>
              <a:rPr lang="en-US" altLang="zh-CN" dirty="0"/>
              <a:t>case byte, string: //</a:t>
            </a:r>
            <a:r>
              <a:rPr lang="zh-CN" altLang="en-US" dirty="0"/>
              <a:t>如果</a:t>
            </a:r>
            <a:r>
              <a:rPr lang="en-US" altLang="zh-CN" dirty="0"/>
              <a:t>case</a:t>
            </a:r>
            <a:r>
              <a:rPr lang="zh-CN" altLang="en-US" dirty="0"/>
              <a:t>后有多个类型，则</a:t>
            </a:r>
            <a:r>
              <a:rPr lang="en-US" altLang="zh-CN" dirty="0"/>
              <a:t>value</a:t>
            </a:r>
            <a:r>
              <a:rPr lang="zh-CN" altLang="en-US" dirty="0"/>
              <a:t>还是</a:t>
            </a:r>
            <a:r>
              <a:rPr lang="en-US" altLang="zh-CN" dirty="0"/>
              <a:t>interface{}</a:t>
            </a:r>
            <a:r>
              <a:rPr lang="zh-CN" altLang="en-US" dirty="0"/>
              <a:t>类型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fmt.Printf</a:t>
            </a:r>
            <a:r>
              <a:rPr lang="en-US" altLang="zh-CN" dirty="0"/>
              <a:t>("number is </a:t>
            </a:r>
            <a:r>
              <a:rPr lang="en-US" altLang="zh-CN" dirty="0" err="1"/>
              <a:t>inerface</a:t>
            </a:r>
            <a:r>
              <a:rPr lang="en-US" altLang="zh-CN" dirty="0"/>
              <a:t> %v\n", value)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57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B701-9294-0D4F-AFEE-32C7621D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fallthrough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2C37F-3137-4E4A-8D53-7AD0EA57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从上往下，只要找到成立的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，就不再执行后面的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了。所以为提高性能，把大概率会满足的情况往前放</a:t>
            </a:r>
            <a:endParaRPr kumimoji="1" lang="en-US" altLang="zh-CN" dirty="0"/>
          </a:p>
          <a:p>
            <a:r>
              <a:rPr kumimoji="1" lang="en-US" altLang="zh-CN" dirty="0"/>
              <a:t>case</a:t>
            </a:r>
            <a:r>
              <a:rPr kumimoji="1" lang="zh-CN" altLang="en-US" dirty="0"/>
              <a:t>里如果带了</a:t>
            </a:r>
            <a:r>
              <a:rPr lang="en-US" altLang="zh-CN" dirty="0" err="1"/>
              <a:t>fallthrough</a:t>
            </a:r>
            <a:r>
              <a:rPr lang="zh-CN" altLang="en-US" dirty="0"/>
              <a:t>，则执行完本</a:t>
            </a:r>
            <a:r>
              <a:rPr lang="en-US" altLang="zh-CN" dirty="0"/>
              <a:t>case</a:t>
            </a:r>
            <a:r>
              <a:rPr lang="zh-CN" altLang="en-US" dirty="0"/>
              <a:t>还会去判断下一个</a:t>
            </a:r>
            <a:r>
              <a:rPr lang="en-US" altLang="zh-CN" dirty="0"/>
              <a:t>case</a:t>
            </a:r>
            <a:r>
              <a:rPr lang="zh-CN" altLang="en-US" dirty="0"/>
              <a:t>是否满足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switch type</a:t>
            </a:r>
            <a:r>
              <a:rPr lang="zh-CN" altLang="en-US" dirty="0"/>
              <a:t>语句的 </a:t>
            </a:r>
            <a:r>
              <a:rPr lang="en-US" altLang="zh-CN" dirty="0"/>
              <a:t>case </a:t>
            </a:r>
            <a:r>
              <a:rPr lang="zh-CN" altLang="en-US" dirty="0"/>
              <a:t>子句中不能使用</a:t>
            </a:r>
            <a:r>
              <a:rPr lang="en-US" altLang="zh-CN" dirty="0" err="1"/>
              <a:t>fallthrough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00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0F17-6F70-584C-BB2D-0D905A29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/>
              <a:t>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87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99D97-DCAF-0445-86A7-87E8A36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A6FE-E5C2-FB45-B883-7333D253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:= []int{1, 2, 3, 4, 5}</a:t>
            </a:r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{ //</a:t>
            </a:r>
            <a:r>
              <a:rPr lang="zh-CN" altLang="en-US" sz="2400" dirty="0"/>
              <a:t>正序遍历切片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fmt.Printf</a:t>
            </a:r>
            <a:r>
              <a:rPr lang="en-US" altLang="zh-CN" sz="2400" dirty="0"/>
              <a:t>("%d: %d\n",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for </a:t>
            </a:r>
            <a:r>
              <a:rPr lang="zh-CN" altLang="en-US" sz="2400" dirty="0"/>
              <a:t>初始化局部变量</a:t>
            </a:r>
            <a:r>
              <a:rPr lang="en-US" altLang="zh-CN" sz="2400" dirty="0"/>
              <a:t>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;</a:t>
            </a:r>
            <a:r>
              <a:rPr lang="zh-CN" altLang="en-US" sz="2400" dirty="0"/>
              <a:t>后续操作</a:t>
            </a:r>
            <a:endParaRPr lang="en-US" altLang="zh-CN" sz="2400" dirty="0"/>
          </a:p>
          <a:p>
            <a:r>
              <a:rPr lang="zh-CN" altLang="en-US" sz="2400" dirty="0"/>
              <a:t>局部变量指仅在</a:t>
            </a:r>
            <a:r>
              <a:rPr lang="en-US" altLang="zh-CN" sz="2400" dirty="0"/>
              <a:t>for</a:t>
            </a:r>
            <a:r>
              <a:rPr lang="zh-CN" altLang="en-US" sz="2400" dirty="0"/>
              <a:t>块内可见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for sum,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:= 0,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) &amp;&amp; sum &lt; 100; sum,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sum*1, i+1</a:t>
            </a:r>
          </a:p>
        </p:txBody>
      </p:sp>
    </p:spTree>
    <p:extLst>
      <p:ext uri="{BB962C8B-B14F-4D97-AF65-F5344CB8AC3E}">
        <p14:creationId xmlns:p14="http://schemas.microsoft.com/office/powerpoint/2010/main" val="405078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0EE1-46E7-D848-862B-FB7AB109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55A5-DA15-BF42-A1D1-5C8FDB8F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初始化变量可以放在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上面</a:t>
            </a:r>
            <a:endParaRPr kumimoji="1" lang="en-US" altLang="zh-CN" dirty="0"/>
          </a:p>
          <a:p>
            <a:r>
              <a:rPr kumimoji="1" lang="zh-CN" altLang="en-US" dirty="0"/>
              <a:t>后续操作可以放在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块内部</a:t>
            </a:r>
            <a:endParaRPr kumimoji="1" lang="en-US" altLang="zh-CN" dirty="0"/>
          </a:p>
          <a:p>
            <a:r>
              <a:rPr kumimoji="1" lang="zh-CN" altLang="en-US" dirty="0"/>
              <a:t>只有条件判断时，前后的分号可以不要</a:t>
            </a:r>
            <a:endParaRPr kumimoji="1" lang="en-US" altLang="zh-CN" dirty="0"/>
          </a:p>
          <a:p>
            <a:r>
              <a:rPr kumimoji="1" lang="en-US" altLang="zh-CN" dirty="0"/>
              <a:t>for{}</a:t>
            </a:r>
            <a:r>
              <a:rPr kumimoji="1" lang="zh-CN" altLang="en-US" dirty="0"/>
              <a:t>是一个无限循环</a:t>
            </a:r>
          </a:p>
        </p:txBody>
      </p:sp>
    </p:spTree>
    <p:extLst>
      <p:ext uri="{BB962C8B-B14F-4D97-AF65-F5344CB8AC3E}">
        <p14:creationId xmlns:p14="http://schemas.microsoft.com/office/powerpoint/2010/main" val="337202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4E67-8FF3-3E4D-B2A4-1B1B540F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range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1D227-02D5-BB46-A770-F87C7523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遍历数组或切片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</a:t>
            </a:r>
            <a:r>
              <a:rPr lang="en-US" altLang="zh-CN" sz="2000" dirty="0"/>
              <a:t> := range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遍历</a:t>
            </a:r>
            <a:r>
              <a:rPr lang="en-US" altLang="zh-CN" sz="2000" dirty="0"/>
              <a:t>string</a:t>
            </a:r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ele</a:t>
            </a:r>
            <a:r>
              <a:rPr lang="zh-CN" altLang="en-US" sz="2000" dirty="0"/>
              <a:t> </a:t>
            </a:r>
            <a:r>
              <a:rPr lang="en-US" altLang="zh-CN" sz="2000" dirty="0"/>
              <a:t>:=</a:t>
            </a:r>
            <a:r>
              <a:rPr lang="zh-CN" altLang="en-US" sz="2000" dirty="0"/>
              <a:t> </a:t>
            </a:r>
            <a:r>
              <a:rPr lang="en-US" altLang="zh-CN" sz="2000" dirty="0"/>
              <a:t>range</a:t>
            </a:r>
            <a:r>
              <a:rPr lang="zh-CN" altLang="en-US" sz="2000" dirty="0"/>
              <a:t> </a:t>
            </a:r>
            <a:r>
              <a:rPr lang="en-US" altLang="zh-CN" sz="2000" dirty="0"/>
              <a:t>"</a:t>
            </a:r>
            <a:r>
              <a:rPr lang="zh-CN" altLang="en-US" sz="2000" dirty="0"/>
              <a:t>我会唱</a:t>
            </a:r>
            <a:r>
              <a:rPr lang="en-US" altLang="zh-CN" sz="2000" dirty="0"/>
              <a:t>ABC"	//</a:t>
            </a:r>
            <a:r>
              <a:rPr lang="en-US" altLang="zh-CN" sz="2000" dirty="0" err="1"/>
              <a:t>ele</a:t>
            </a:r>
            <a:r>
              <a:rPr lang="zh-CN" altLang="en-US" sz="2000" dirty="0"/>
              <a:t>是</a:t>
            </a:r>
            <a:r>
              <a:rPr lang="en-US" altLang="zh-CN" sz="2000" dirty="0"/>
              <a:t>rune</a:t>
            </a:r>
            <a:r>
              <a:rPr lang="zh-CN" altLang="en-US" sz="2000" dirty="0"/>
              <a:t>类型</a:t>
            </a:r>
            <a:endParaRPr lang="en-US" altLang="zh-CN" sz="2000" dirty="0"/>
          </a:p>
          <a:p>
            <a:r>
              <a:rPr kumimoji="1" lang="zh-CN" altLang="en-US" sz="2000" dirty="0"/>
              <a:t>遍历</a:t>
            </a:r>
            <a:r>
              <a:rPr kumimoji="1" lang="en-US" altLang="zh-CN" sz="2000" dirty="0"/>
              <a:t>map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不保证遍历的顺序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for key, value := range m</a:t>
            </a:r>
          </a:p>
          <a:p>
            <a:r>
              <a:rPr kumimoji="1" lang="zh-CN" altLang="en-US" sz="2000" dirty="0"/>
              <a:t>遍历</a:t>
            </a:r>
            <a:r>
              <a:rPr kumimoji="1" lang="en-US" altLang="zh-CN" sz="2000" dirty="0"/>
              <a:t>channel</a:t>
            </a:r>
            <a:r>
              <a:rPr kumimoji="1" lang="zh-CN" altLang="en-US" sz="2000" dirty="0"/>
              <a:t>，遍历前一定要先</a:t>
            </a:r>
            <a:r>
              <a:rPr kumimoji="1" lang="en-US" altLang="zh-CN" sz="2000" dirty="0"/>
              <a:t>close</a:t>
            </a:r>
          </a:p>
          <a:p>
            <a:pPr lvl="1"/>
            <a:r>
              <a:rPr lang="en-US" altLang="zh-CN" sz="2000" dirty="0"/>
              <a:t>for </a:t>
            </a:r>
            <a:r>
              <a:rPr lang="en-US" altLang="zh-CN" sz="2000" dirty="0" err="1"/>
              <a:t>ele</a:t>
            </a:r>
            <a:r>
              <a:rPr lang="en-US" altLang="zh-CN" sz="2000" dirty="0"/>
              <a:t> := range </a:t>
            </a:r>
            <a:r>
              <a:rPr lang="en-US" altLang="zh-CN" sz="2000" dirty="0" err="1"/>
              <a:t>ch</a:t>
            </a:r>
            <a:endParaRPr lang="en-US" altLang="zh-CN" sz="2000" dirty="0"/>
          </a:p>
          <a:p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range</a:t>
            </a:r>
            <a:r>
              <a:rPr lang="zh-CN" altLang="en-US" sz="2000" dirty="0"/>
              <a:t>拿到的是数据的拷贝</a:t>
            </a:r>
          </a:p>
        </p:txBody>
      </p:sp>
    </p:spTree>
    <p:extLst>
      <p:ext uri="{BB962C8B-B14F-4D97-AF65-F5344CB8AC3E}">
        <p14:creationId xmlns:p14="http://schemas.microsoft.com/office/powerpoint/2010/main" val="386910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0158-47D0-CF41-83C5-17F8809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E95DD-0E87-FF40-8F68-FB250026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const SIZE = 4</a:t>
            </a:r>
            <a:br>
              <a:rPr lang="en-US" altLang="zh-CN" dirty="0"/>
            </a:br>
            <a:r>
              <a:rPr lang="en-US" altLang="zh-CN" dirty="0"/>
              <a:t>A := [SIZE][SIZE]float64{}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两层</a:t>
            </a:r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:= 0; </a:t>
            </a:r>
            <a:r>
              <a:rPr lang="en-US" altLang="zh-CN" dirty="0" err="1"/>
              <a:t>i</a:t>
            </a:r>
            <a:r>
              <a:rPr lang="en-US" altLang="zh-CN" dirty="0"/>
              <a:t> &lt; SIZE; </a:t>
            </a:r>
            <a:r>
              <a:rPr lang="en-US" altLang="zh-CN" dirty="0" err="1"/>
              <a:t>i</a:t>
            </a:r>
            <a:r>
              <a:rPr lang="en-US" altLang="zh-CN" dirty="0"/>
              <a:t>++ {</a:t>
            </a:r>
          </a:p>
          <a:p>
            <a:pPr marL="0" indent="0">
              <a:buNone/>
            </a:pPr>
            <a:r>
              <a:rPr lang="en-US" altLang="zh-CN" dirty="0"/>
              <a:t>	for j := 0; j &lt; SIZE; </a:t>
            </a:r>
            <a:r>
              <a:rPr lang="en-US" altLang="zh-CN" dirty="0" err="1"/>
              <a:t>j++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][j] = rand.Float64() //[0,1)</a:t>
            </a:r>
            <a:r>
              <a:rPr lang="zh-CN" altLang="en-US" dirty="0"/>
              <a:t>上的随机数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19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21AF6-23B3-E94C-96B5-D1BA4BA3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嵌套练习：矩阵乘法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C44A06D-C940-F242-9DB6-C8DDCD21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98733"/>
              </p:ext>
            </p:extLst>
          </p:nvPr>
        </p:nvGraphicFramePr>
        <p:xfrm>
          <a:off x="164011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69336D-0DA8-E346-8599-1DF26C8F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0971"/>
              </p:ext>
            </p:extLst>
          </p:nvPr>
        </p:nvGraphicFramePr>
        <p:xfrm>
          <a:off x="5016000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C2150B7-37EA-214B-A36E-CFC95A109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70784"/>
              </p:ext>
            </p:extLst>
          </p:nvPr>
        </p:nvGraphicFramePr>
        <p:xfrm>
          <a:off x="839188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92913F9-A012-8D42-ADBF-BCF316614D38}"/>
              </a:ext>
            </a:extLst>
          </p:cNvPr>
          <p:cNvSpPr txBox="1"/>
          <p:nvPr/>
        </p:nvSpPr>
        <p:spPr>
          <a:xfrm>
            <a:off x="4238780" y="31981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x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C2892D-248A-D14E-B2A2-F1A82577F4D2}"/>
              </a:ext>
            </a:extLst>
          </p:cNvPr>
          <p:cNvSpPr txBox="1"/>
          <p:nvPr/>
        </p:nvSpPr>
        <p:spPr>
          <a:xfrm>
            <a:off x="7614665" y="31981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FA6C44-3A38-F540-9439-21C8E8D4550D}"/>
              </a:ext>
            </a:extLst>
          </p:cNvPr>
          <p:cNvSpPr txBox="1"/>
          <p:nvPr/>
        </p:nvSpPr>
        <p:spPr>
          <a:xfrm>
            <a:off x="9302608" y="169292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1DB84F-0717-3940-8098-61C5EA0875E3}"/>
              </a:ext>
            </a:extLst>
          </p:cNvPr>
          <p:cNvSpPr txBox="1"/>
          <p:nvPr/>
        </p:nvSpPr>
        <p:spPr>
          <a:xfrm>
            <a:off x="5926723" y="16929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EB8AFD-5D8C-064C-8A72-99300649008F}"/>
              </a:ext>
            </a:extLst>
          </p:cNvPr>
          <p:cNvSpPr txBox="1"/>
          <p:nvPr/>
        </p:nvSpPr>
        <p:spPr>
          <a:xfrm>
            <a:off x="2550838" y="1692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E48DB2-CEBA-7B4C-A14B-7A3862013997}"/>
              </a:ext>
            </a:extLst>
          </p:cNvPr>
          <p:cNvSpPr txBox="1"/>
          <p:nvPr/>
        </p:nvSpPr>
        <p:spPr>
          <a:xfrm>
            <a:off x="4457410" y="5036684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C[2][1]=A[2]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・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B[:,1]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65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382D5-7253-9A43-AC93-2497AB67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7D9E7-C9E9-FB43-B07C-0CF4B15D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if </a:t>
            </a:r>
            <a:r>
              <a:rPr kumimoji="1" lang="zh-CN" altLang="en-US" dirty="0"/>
              <a:t>语句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switch</a:t>
            </a:r>
            <a:r>
              <a:rPr kumimoji="1" lang="zh-CN" altLang="en-US" dirty="0"/>
              <a:t>语句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break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continue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goto</a:t>
            </a:r>
            <a:r>
              <a:rPr kumimoji="1" lang="zh-CN" altLang="en-US" dirty="0"/>
              <a:t>语句与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80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8C1F-BE20-E049-A8A4-6B014511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continue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75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ECBF-B184-6249-B9BC-6DD7080E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continue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CA261-ED89-E04F-B3B8-FD2CFE3F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用于控制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循环的代码流程，并且只针对最靠近自己的外层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endParaRPr kumimoji="1" lang="en-US" altLang="zh-CN" dirty="0"/>
          </a:p>
          <a:p>
            <a:r>
              <a:rPr kumimoji="1" lang="en-US" altLang="zh-CN" dirty="0"/>
              <a:t>break:</a:t>
            </a:r>
            <a:r>
              <a:rPr lang="zh-CN" altLang="en-US" dirty="0"/>
              <a:t>退出</a:t>
            </a:r>
            <a:r>
              <a:rPr lang="en-US" altLang="zh-CN" dirty="0"/>
              <a:t>for</a:t>
            </a:r>
            <a:r>
              <a:rPr lang="zh-CN" altLang="en-US" dirty="0"/>
              <a:t>循环，且本轮</a:t>
            </a:r>
            <a:r>
              <a:rPr lang="en-US" altLang="zh-CN" dirty="0"/>
              <a:t>break</a:t>
            </a:r>
            <a:r>
              <a:rPr lang="zh-CN" altLang="en-US" dirty="0"/>
              <a:t>下面的代码不再执行</a:t>
            </a:r>
          </a:p>
          <a:p>
            <a:r>
              <a:rPr kumimoji="1" lang="en-US" altLang="zh-CN" dirty="0"/>
              <a:t>continue:</a:t>
            </a:r>
            <a:r>
              <a:rPr lang="zh-CN" altLang="en-US" dirty="0"/>
              <a:t>本轮</a:t>
            </a:r>
            <a:r>
              <a:rPr lang="en-US" altLang="zh-CN" dirty="0"/>
              <a:t>continue</a:t>
            </a:r>
            <a:r>
              <a:rPr lang="zh-CN" altLang="en-US" dirty="0"/>
              <a:t>下面的代码不再执行，进入</a:t>
            </a:r>
            <a:r>
              <a:rPr lang="en-US" altLang="zh-CN" dirty="0"/>
              <a:t>for</a:t>
            </a:r>
            <a:r>
              <a:rPr lang="zh-CN" altLang="en-US" dirty="0"/>
              <a:t>循环的下一轮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64BF-11CF-9842-B459-BA8B8639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goto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7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7F01-A25E-3748-B7D5-2537F1BA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goto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E506C-91C5-2645-AFAC-27C6CC8D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i</a:t>
            </a:r>
            <a:r>
              <a:rPr lang="en-US" altLang="zh-CN" dirty="0"/>
              <a:t> int = 4</a:t>
            </a:r>
          </a:p>
          <a:p>
            <a:pPr marL="0" indent="0">
              <a:buNone/>
            </a:pPr>
            <a:r>
              <a:rPr lang="en-US" altLang="zh-CN" dirty="0"/>
              <a:t>MY_LABEL: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+= 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goto</a:t>
            </a:r>
            <a:r>
              <a:rPr lang="en-US" altLang="zh-CN" dirty="0"/>
              <a:t> MY_LABEL //</a:t>
            </a:r>
            <a:r>
              <a:rPr lang="zh-CN" altLang="en-US" dirty="0"/>
              <a:t>返回定义</a:t>
            </a:r>
            <a:r>
              <a:rPr lang="en-US" altLang="zh-CN" dirty="0"/>
              <a:t>MY_LABEL</a:t>
            </a:r>
            <a:r>
              <a:rPr lang="zh-CN" altLang="en-US" dirty="0"/>
              <a:t>的那一行，把代码再执行一遍（会进入一个无限循环）</a:t>
            </a:r>
          </a:p>
        </p:txBody>
      </p:sp>
    </p:spTree>
    <p:extLst>
      <p:ext uri="{BB962C8B-B14F-4D97-AF65-F5344CB8AC3E}">
        <p14:creationId xmlns:p14="http://schemas.microsoft.com/office/powerpoint/2010/main" val="125513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8803E-765F-8C48-9649-4518A13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goto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B2E6E-F7F5-AE4E-8EC3-BE9AC5E4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if i%2 == 0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goto</a:t>
            </a:r>
            <a:r>
              <a:rPr lang="en-US" altLang="zh-CN" dirty="0"/>
              <a:t> L1 //Label</a:t>
            </a:r>
            <a:r>
              <a:rPr lang="zh-CN" altLang="en-US" dirty="0"/>
              <a:t>指示的是某一行代码，并没有圈定一个代码块，所以</a:t>
            </a:r>
            <a:r>
              <a:rPr lang="en-US" altLang="zh-CN" dirty="0" err="1"/>
              <a:t>goto</a:t>
            </a:r>
            <a:r>
              <a:rPr lang="en-US" altLang="zh-CN" dirty="0"/>
              <a:t> L1</a:t>
            </a:r>
            <a:r>
              <a:rPr lang="zh-CN" altLang="en-US" dirty="0"/>
              <a:t>也会执行</a:t>
            </a:r>
            <a:r>
              <a:rPr lang="en-US" altLang="zh-CN" dirty="0"/>
              <a:t>L2</a:t>
            </a:r>
            <a:r>
              <a:rPr lang="zh-CN" altLang="en-US" dirty="0"/>
              <a:t>后的代码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goto</a:t>
            </a:r>
            <a:r>
              <a:rPr lang="en-US" altLang="zh-CN" dirty="0"/>
              <a:t> L2//</a:t>
            </a:r>
            <a:r>
              <a:rPr lang="zh-CN" altLang="en-US" dirty="0"/>
              <a:t>先使用</a:t>
            </a:r>
            <a:r>
              <a:rPr lang="en-US" altLang="zh-CN" dirty="0"/>
              <a:t>Label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L1: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+= 3</a:t>
            </a:r>
          </a:p>
          <a:p>
            <a:pPr marL="0" indent="0">
              <a:buNone/>
            </a:pPr>
            <a:r>
              <a:rPr lang="en-US" altLang="zh-CN" dirty="0"/>
              <a:t>L2: //</a:t>
            </a:r>
            <a:r>
              <a:rPr lang="zh-CN" altLang="en-US" dirty="0"/>
              <a:t>后定义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  <a:r>
              <a:rPr lang="en-US" altLang="zh-CN" dirty="0"/>
              <a:t>Label</a:t>
            </a:r>
            <a:r>
              <a:rPr lang="zh-CN" altLang="en-US" dirty="0"/>
              <a:t>定义后必须在代码的某个地方被使用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*= 3</a:t>
            </a:r>
          </a:p>
        </p:txBody>
      </p:sp>
    </p:spTree>
    <p:extLst>
      <p:ext uri="{BB962C8B-B14F-4D97-AF65-F5344CB8AC3E}">
        <p14:creationId xmlns:p14="http://schemas.microsoft.com/office/powerpoint/2010/main" val="325169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71A8-0C03-F44F-9586-081FFF9B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退出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FB766-FCC9-A047-98C8-5475E9EE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/>
              <a:t>goto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Label</a:t>
            </a:r>
            <a:r>
              <a:rPr kumimoji="1" lang="zh-CN" altLang="en-US" sz="2000" dirty="0"/>
              <a:t>结合可以实现</a:t>
            </a:r>
            <a:r>
              <a:rPr kumimoji="1" lang="en-US" altLang="zh-CN" sz="2000" dirty="0"/>
              <a:t>break</a:t>
            </a:r>
            <a:r>
              <a:rPr kumimoji="1" lang="zh-CN" altLang="en-US" sz="2000" dirty="0"/>
              <a:t>的功能，甚至比</a:t>
            </a:r>
            <a:r>
              <a:rPr kumimoji="1" lang="en-US" altLang="zh-CN" sz="2000" dirty="0"/>
              <a:t>break</a:t>
            </a:r>
            <a:r>
              <a:rPr kumimoji="1" lang="zh-CN" altLang="en-US" sz="2000" dirty="0"/>
              <a:t>更强大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:=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SIZE;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 {</a:t>
            </a:r>
          </a:p>
          <a:p>
            <a:pPr marL="0" indent="0">
              <a:buNone/>
            </a:pPr>
            <a:r>
              <a:rPr lang="en-US" altLang="zh-CN" sz="2000" dirty="0"/>
              <a:t>L2:</a:t>
            </a:r>
          </a:p>
          <a:p>
            <a:pPr marL="457200" lvl="1" indent="0">
              <a:buNone/>
            </a:pPr>
            <a:r>
              <a:rPr lang="en-US" altLang="zh-CN" sz="2000" dirty="0"/>
              <a:t>for j := 0; j &lt; SIZE;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 {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L1</a:t>
            </a:r>
          </a:p>
          <a:p>
            <a:pPr marL="457200" lvl="1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L1:</a:t>
            </a:r>
          </a:p>
          <a:p>
            <a:pPr marL="457200" lvl="1" indent="0">
              <a:buNone/>
            </a:pPr>
            <a:r>
              <a:rPr lang="en-US" altLang="zh-CN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454743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55E93-CFE0-CB49-8F24-FCC09615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24402-CEA4-564A-B134-E48D3A9A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结合使用可以跳转到更外层的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endParaRPr kumimoji="1"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针对的</a:t>
            </a:r>
            <a:r>
              <a:rPr lang="en-US" altLang="zh-CN" dirty="0"/>
              <a:t>Label</a:t>
            </a:r>
            <a:r>
              <a:rPr lang="zh-CN" altLang="en-US" dirty="0"/>
              <a:t>必须写在</a:t>
            </a:r>
            <a:r>
              <a:rPr lang="en-US" altLang="zh-CN" dirty="0"/>
              <a:t>for</a:t>
            </a:r>
            <a:r>
              <a:rPr lang="zh-CN" altLang="en-US" dirty="0"/>
              <a:t>前面，而</a:t>
            </a:r>
            <a:r>
              <a:rPr lang="en-US" altLang="zh-CN" dirty="0" err="1"/>
              <a:t>goto</a:t>
            </a:r>
            <a:r>
              <a:rPr lang="zh-CN" altLang="en-US" dirty="0"/>
              <a:t>可以针对任意位置的</a:t>
            </a:r>
            <a:r>
              <a:rPr lang="en-US" altLang="zh-CN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0362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3D30-4DF2-6B46-B7E5-8947F9B2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0A88-8FB2-C243-853C-53E80F18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随机初始化两个</a:t>
            </a:r>
            <a:r>
              <a:rPr kumimoji="1" lang="en-US" altLang="zh-CN" dirty="0"/>
              <a:t>8</a:t>
            </a:r>
            <a:r>
              <a:rPr kumimoji="1" lang="zh-CN" altLang="en-US" dirty="0"/>
              <a:t>*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的矩阵，求两个矩阵的和（逐元素相加）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给定月份，判断属于哪个季节。分别用</a:t>
            </a:r>
            <a:r>
              <a:rPr kumimoji="1" lang="en-US" altLang="zh-CN" dirty="0"/>
              <a:t>if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创建一个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结构体，包含姓名和语数外三门课的成绩。用一个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容纳一个班的同学，求每位同学的平均分和整个班三门课的平均分，全班同学平均分低于</a:t>
            </a:r>
            <a:r>
              <a:rPr kumimoji="1" lang="en-US" altLang="zh-CN" dirty="0"/>
              <a:t>60</a:t>
            </a:r>
            <a:r>
              <a:rPr kumimoji="1" lang="zh-CN" altLang="en-US" dirty="0"/>
              <a:t>的有几位</a:t>
            </a:r>
          </a:p>
        </p:txBody>
      </p:sp>
    </p:spTree>
    <p:extLst>
      <p:ext uri="{BB962C8B-B14F-4D97-AF65-F5344CB8AC3E}">
        <p14:creationId xmlns:p14="http://schemas.microsoft.com/office/powerpoint/2010/main" val="36748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6AA8E-ACD6-EC4D-A1A6-1584BC28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87158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3289-293F-7440-8CBC-89A0E249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EAC47-6AB9-B847-A57F-750602E7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5 &gt; 9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("5&gt;9")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如果逻辑表达式成立，就会执行</a:t>
            </a:r>
            <a:r>
              <a:rPr lang="en-US" altLang="zh-CN" dirty="0"/>
              <a:t>{}</a:t>
            </a:r>
            <a:r>
              <a:rPr lang="zh-CN" altLang="en-US" dirty="0"/>
              <a:t>里的内容</a:t>
            </a:r>
            <a:endParaRPr lang="en-US" altLang="zh-CN" dirty="0"/>
          </a:p>
          <a:p>
            <a:r>
              <a:rPr lang="zh-CN" altLang="en-US" dirty="0"/>
              <a:t>逻辑表达式不需要加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{”</a:t>
            </a:r>
            <a:r>
              <a:rPr lang="zh-CN" altLang="en-US" dirty="0"/>
              <a:t>必须紧跟在逻辑表达式后面，不能另起一行</a:t>
            </a:r>
          </a:p>
        </p:txBody>
      </p:sp>
    </p:spTree>
    <p:extLst>
      <p:ext uri="{BB962C8B-B14F-4D97-AF65-F5344CB8AC3E}">
        <p14:creationId xmlns:p14="http://schemas.microsoft.com/office/powerpoint/2010/main" val="336965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541C-3EA6-B142-BEA2-94125F6B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9202-2B34-B342-8435-3B170223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if c, d, e := 5, 9, 2; c &lt; d &amp;&amp; (c &gt; e || c &gt; 3) { //</a:t>
            </a:r>
            <a:r>
              <a:rPr lang="zh-CN" altLang="en-US" dirty="0"/>
              <a:t>初始化多个局部变量。复杂的逻辑表达式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("fit")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逻辑表达中可以含有变量或常量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句子中允许包含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仅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分号，在分号前初始化一些局部变量</a:t>
            </a:r>
            <a:r>
              <a:rPr lang="en-US" altLang="zh-CN" dirty="0"/>
              <a:t>(</a:t>
            </a:r>
            <a:r>
              <a:rPr lang="zh-CN" altLang="en-US" dirty="0"/>
              <a:t>即只在</a:t>
            </a:r>
            <a:r>
              <a:rPr lang="en-US" altLang="zh-CN" dirty="0"/>
              <a:t>if</a:t>
            </a:r>
            <a:r>
              <a:rPr lang="zh-CN" altLang="en-US" dirty="0"/>
              <a:t>块内可见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8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6698-01DC-F240-9E9B-00E7FCE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1F5E1-3A64-C84D-80FD-3D0FE50F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color := "black"</a:t>
            </a:r>
          </a:p>
          <a:p>
            <a:pPr marL="0" indent="0">
              <a:buNone/>
            </a:pPr>
            <a:r>
              <a:rPr lang="en-US" altLang="zh-CN" dirty="0"/>
              <a:t>if color == "red" { //if</a:t>
            </a:r>
            <a:r>
              <a:rPr lang="zh-CN" altLang="en-US" dirty="0"/>
              <a:t>只能有一个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("stop")</a:t>
            </a:r>
          </a:p>
          <a:p>
            <a:pPr marL="0" indent="0">
              <a:buNone/>
            </a:pPr>
            <a:r>
              <a:rPr lang="en-US" altLang="zh-CN" dirty="0"/>
              <a:t>} else if color == "green"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("go")</a:t>
            </a:r>
          </a:p>
          <a:p>
            <a:pPr marL="0" indent="0">
              <a:buNone/>
            </a:pPr>
            <a:r>
              <a:rPr lang="en-US" altLang="zh-CN" dirty="0"/>
              <a:t>} else if color == "yellow" { //else if</a:t>
            </a:r>
            <a:r>
              <a:rPr lang="zh-CN" altLang="en-US" dirty="0"/>
              <a:t>可以有</a:t>
            </a:r>
            <a:r>
              <a:rPr lang="en-US" altLang="zh-CN" dirty="0"/>
              <a:t>0</a:t>
            </a:r>
            <a:r>
              <a:rPr lang="zh-CN" altLang="en-US" dirty="0"/>
              <a:t>个、一个或者连续多个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("stop")</a:t>
            </a:r>
          </a:p>
          <a:p>
            <a:pPr marL="0" indent="0">
              <a:buNone/>
            </a:pPr>
            <a:r>
              <a:rPr lang="en-US" altLang="zh-CN" dirty="0"/>
              <a:t>} else { //else</a:t>
            </a:r>
            <a:r>
              <a:rPr lang="zh-CN" altLang="en-US" dirty="0"/>
              <a:t>有</a:t>
            </a:r>
            <a:r>
              <a:rPr lang="en-US" altLang="zh-CN" dirty="0"/>
              <a:t>0</a:t>
            </a:r>
            <a:r>
              <a:rPr lang="zh-CN" altLang="en-US" dirty="0"/>
              <a:t>个或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fmt.Printf</a:t>
            </a:r>
            <a:r>
              <a:rPr lang="en-US" altLang="zh-CN" dirty="0"/>
              <a:t>("invalid traffic signal: %s\n", </a:t>
            </a:r>
            <a:r>
              <a:rPr lang="en-US" altLang="zh-CN" dirty="0" err="1"/>
              <a:t>strings.ToUpper</a:t>
            </a:r>
            <a:r>
              <a:rPr lang="en-US" altLang="zh-CN" dirty="0"/>
              <a:t>(color))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5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F7E0-8535-3043-95CD-4A4E94B9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表达式嵌套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E7FA-555E-DA4D-9068-8A3A2865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157" y="1690688"/>
            <a:ext cx="21662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xxx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xxx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}else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xxx{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}else{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r>
              <a:rPr kumimoji="1" lang="en-US" altLang="zh-CN" sz="2000" dirty="0"/>
              <a:t>}else{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xxx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}else{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  <a:endParaRPr kumimoji="1"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4E9456-A4A3-8748-9578-B27D4ECF2D11}"/>
              </a:ext>
            </a:extLst>
          </p:cNvPr>
          <p:cNvSpPr txBox="1">
            <a:spLocks/>
          </p:cNvSpPr>
          <p:nvPr/>
        </p:nvSpPr>
        <p:spPr>
          <a:xfrm>
            <a:off x="5231129" y="1690688"/>
            <a:ext cx="23322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400" dirty="0"/>
              <a:t>if (true) {</a:t>
            </a:r>
          </a:p>
          <a:p>
            <a:pPr marL="0" indent="0">
              <a:buNone/>
            </a:pPr>
            <a:r>
              <a:rPr kumimoji="1" lang="en-US" altLang="zh-CN" sz="1400" dirty="0"/>
              <a:t>    if (true) {</a:t>
            </a:r>
          </a:p>
          <a:p>
            <a:pPr marL="0" indent="0">
              <a:buNone/>
            </a:pPr>
            <a:r>
              <a:rPr kumimoji="1" lang="en-US" altLang="zh-CN" sz="1400" dirty="0"/>
              <a:t>        if (true) {</a:t>
            </a:r>
          </a:p>
          <a:p>
            <a:pPr marL="0" indent="0">
              <a:buNone/>
            </a:pPr>
            <a:r>
              <a:rPr kumimoji="1" lang="en-US" altLang="zh-CN" sz="1400" dirty="0"/>
              <a:t>            if (true) {</a:t>
            </a:r>
          </a:p>
          <a:p>
            <a:pPr marL="0" indent="0">
              <a:buNone/>
            </a:pPr>
            <a:r>
              <a:rPr kumimoji="1" lang="en-US" altLang="zh-CN" sz="1400" dirty="0"/>
              <a:t>                if (true) {</a:t>
            </a:r>
          </a:p>
          <a:p>
            <a:pPr marL="0" indent="0">
              <a:buNone/>
            </a:pP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}</a:t>
            </a:r>
          </a:p>
          <a:p>
            <a:pPr marL="0" indent="0">
              <a:buNone/>
            </a:pPr>
            <a:r>
              <a:rPr kumimoji="1" lang="en-US" altLang="zh-CN" sz="1400" dirty="0"/>
              <a:t>            }</a:t>
            </a:r>
          </a:p>
          <a:p>
            <a:pPr marL="0" indent="0">
              <a:buNone/>
            </a:pPr>
            <a:r>
              <a:rPr kumimoji="1" lang="en-US" altLang="zh-CN" sz="1400" dirty="0"/>
              <a:t>        }</a:t>
            </a:r>
          </a:p>
          <a:p>
            <a:pPr marL="0" indent="0">
              <a:buNone/>
            </a:pPr>
            <a:r>
              <a:rPr kumimoji="1" lang="en-US" altLang="zh-CN" sz="1400" dirty="0"/>
              <a:t>    }</a:t>
            </a:r>
          </a:p>
          <a:p>
            <a:pPr marL="0" indent="0">
              <a:buNone/>
            </a:pPr>
            <a:r>
              <a:rPr kumimoji="1" lang="en-US" altLang="zh-CN" sz="1400" dirty="0"/>
              <a:t>}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03BED4-A79C-8549-9033-7FCA8E969A7B}"/>
              </a:ext>
            </a:extLst>
          </p:cNvPr>
          <p:cNvSpPr txBox="1">
            <a:spLocks/>
          </p:cNvSpPr>
          <p:nvPr/>
        </p:nvSpPr>
        <p:spPr>
          <a:xfrm>
            <a:off x="8112578" y="3334885"/>
            <a:ext cx="2332265" cy="1062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130" baseline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太深的嵌套不利于代码的维护</a:t>
            </a:r>
          </a:p>
        </p:txBody>
      </p:sp>
    </p:spTree>
    <p:extLst>
      <p:ext uri="{BB962C8B-B14F-4D97-AF65-F5344CB8AC3E}">
        <p14:creationId xmlns:p14="http://schemas.microsoft.com/office/powerpoint/2010/main" val="15364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2AE52-37C4-6043-BDEE-6EA5FF5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6175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E6C9-D250-974B-9551-1C7647EE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429-AC11-AD49-B4E3-BE140CA2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color := "black"</a:t>
            </a:r>
          </a:p>
          <a:p>
            <a:pPr marL="0" indent="0">
              <a:buNone/>
            </a:pPr>
            <a:r>
              <a:rPr lang="en-US" altLang="zh-CN" dirty="0"/>
              <a:t>switch color {</a:t>
            </a:r>
          </a:p>
          <a:p>
            <a:pPr marL="0" indent="0">
              <a:buNone/>
            </a:pPr>
            <a:r>
              <a:rPr lang="en-US" altLang="zh-CN" dirty="0"/>
              <a:t>case "green" :	//</a:t>
            </a:r>
            <a:r>
              <a:rPr lang="zh-CN" altLang="en-US" dirty="0"/>
              <a:t>相当于 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color== "green"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("go")</a:t>
            </a:r>
          </a:p>
          <a:p>
            <a:pPr marL="0" indent="0">
              <a:buNone/>
            </a:pPr>
            <a:r>
              <a:rPr lang="en-US" altLang="zh-CN" dirty="0"/>
              <a:t>case "red" :		//</a:t>
            </a:r>
            <a:r>
              <a:rPr lang="zh-CN" altLang="en-US" dirty="0"/>
              <a:t>相当于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color== "red"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("stop")</a:t>
            </a:r>
          </a:p>
          <a:p>
            <a:pPr marL="0" indent="0">
              <a:buNone/>
            </a:pPr>
            <a:r>
              <a:rPr lang="en-US" altLang="zh-CN" dirty="0"/>
              <a:t>default:		 //</a:t>
            </a:r>
            <a:r>
              <a:rPr lang="zh-CN" altLang="en-US" dirty="0"/>
              <a:t>相当于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fmt.Printf</a:t>
            </a:r>
            <a:r>
              <a:rPr lang="en-US" altLang="zh-CN" dirty="0"/>
              <a:t>("invalid traffic signal: %s\n", </a:t>
            </a:r>
            <a:r>
              <a:rPr lang="en-US" altLang="zh-CN" dirty="0" err="1"/>
              <a:t>strings.ToUpper</a:t>
            </a:r>
            <a:r>
              <a:rPr lang="en-US" altLang="zh-CN" dirty="0"/>
              <a:t>(color))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1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FC8CB351-30C4-AA4A-938E-56356F06B0E9}" vid="{5BEAFB3C-B8B7-4F40-BF7C-5375B444A2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629</TotalTime>
  <Words>1417</Words>
  <Application>Microsoft Macintosh PowerPoint</Application>
  <PresentationFormat>宽屏</PresentationFormat>
  <Paragraphs>170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Source Han Sans HW SC</vt:lpstr>
      <vt:lpstr>Source Han Sans SC</vt:lpstr>
      <vt:lpstr>Arial</vt:lpstr>
      <vt:lpstr>Office 主题​​</vt:lpstr>
      <vt:lpstr>go语言流程控制语句</vt:lpstr>
      <vt:lpstr>目录</vt:lpstr>
      <vt:lpstr>if语句</vt:lpstr>
      <vt:lpstr>if</vt:lpstr>
      <vt:lpstr>if</vt:lpstr>
      <vt:lpstr>if-else</vt:lpstr>
      <vt:lpstr>if表达式嵌套</vt:lpstr>
      <vt:lpstr>switch语句</vt:lpstr>
      <vt:lpstr>switch</vt:lpstr>
      <vt:lpstr>switch</vt:lpstr>
      <vt:lpstr>空switch</vt:lpstr>
      <vt:lpstr>switch Type</vt:lpstr>
      <vt:lpstr>fallthrough</vt:lpstr>
      <vt:lpstr>for循环</vt:lpstr>
      <vt:lpstr>for循环</vt:lpstr>
      <vt:lpstr>for循环</vt:lpstr>
      <vt:lpstr>for range</vt:lpstr>
      <vt:lpstr>for嵌套</vt:lpstr>
      <vt:lpstr>for嵌套练习：矩阵乘法</vt:lpstr>
      <vt:lpstr>break与continue</vt:lpstr>
      <vt:lpstr>break与continue</vt:lpstr>
      <vt:lpstr>goto与Label</vt:lpstr>
      <vt:lpstr>goto与Label</vt:lpstr>
      <vt:lpstr>goto与Label</vt:lpstr>
      <vt:lpstr>退出for循环</vt:lpstr>
      <vt:lpstr>break、continue与Label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go语言流程控制语句</dc:title>
  <dc:creator>张朝阳</dc:creator>
  <cp:lastModifiedBy>张朝阳</cp:lastModifiedBy>
  <cp:revision>23</cp:revision>
  <dcterms:created xsi:type="dcterms:W3CDTF">2021-09-04T01:30:32Z</dcterms:created>
  <dcterms:modified xsi:type="dcterms:W3CDTF">2021-10-10T10:10:34Z</dcterms:modified>
</cp:coreProperties>
</file>