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57" r:id="rId3"/>
    <p:sldId id="258" r:id="rId4"/>
    <p:sldId id="264" r:id="rId5"/>
    <p:sldId id="265" r:id="rId6"/>
    <p:sldId id="266" r:id="rId7"/>
    <p:sldId id="267" r:id="rId8"/>
    <p:sldId id="273" r:id="rId9"/>
    <p:sldId id="270" r:id="rId10"/>
    <p:sldId id="274" r:id="rId11"/>
    <p:sldId id="275" r:id="rId12"/>
    <p:sldId id="259" r:id="rId13"/>
    <p:sldId id="271" r:id="rId14"/>
    <p:sldId id="272" r:id="rId15"/>
    <p:sldId id="268" r:id="rId16"/>
    <p:sldId id="269" r:id="rId17"/>
    <p:sldId id="260" r:id="rId18"/>
    <p:sldId id="277" r:id="rId19"/>
    <p:sldId id="276" r:id="rId20"/>
    <p:sldId id="262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9B4FDE-9DB3-BA4F-B18C-1650AE3FB72E}">
          <p14:sldIdLst>
            <p14:sldId id="288"/>
            <p14:sldId id="257"/>
            <p14:sldId id="258"/>
            <p14:sldId id="264"/>
            <p14:sldId id="265"/>
            <p14:sldId id="266"/>
            <p14:sldId id="267"/>
            <p14:sldId id="273"/>
            <p14:sldId id="270"/>
            <p14:sldId id="274"/>
            <p14:sldId id="275"/>
            <p14:sldId id="259"/>
            <p14:sldId id="271"/>
            <p14:sldId id="272"/>
            <p14:sldId id="268"/>
            <p14:sldId id="269"/>
            <p14:sldId id="260"/>
            <p14:sldId id="277"/>
            <p14:sldId id="276"/>
            <p14:sldId id="262"/>
            <p14:sldId id="278"/>
            <p14:sldId id="279"/>
            <p14:sldId id="280"/>
            <p14:sldId id="282"/>
          </p14:sldIdLst>
        </p14:section>
        <p14:section name="无标题节" id="{9C2BD58E-2059-874C-9CFB-7D13EABDFDC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/>
    <p:restoredTop sz="94666"/>
  </p:normalViewPr>
  <p:slideViewPr>
    <p:cSldViewPr snapToGrid="0" snapToObjects="1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C071A-17E8-E045-A136-098639F0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7C386-5EFC-EB49-930F-5B002B2C5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2390-3BE8-B340-8E99-8B52B7F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7F278-08EE-444D-818C-620B6B28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04F8-2FA7-B64B-9D2A-A1BC9BD4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9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8163-6994-FF4D-BA53-C77F1661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23557-94BB-A745-B6FC-C0C60BFC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AE2ED-D2F4-A84E-8A51-B333C0E1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D3BF8-4231-7B4A-A30C-DBE207C0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004BD-B8DD-0C47-B470-7668E510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F9041-C4A3-E14F-9680-D149837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5B94-92CF-6549-84D0-21CA6C22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FBCAB7-1CE1-814B-BE9F-53E1F5A28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1EA78-5D01-3D4D-8102-C587AB54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34834-DD4C-9146-A2B9-80E1CED5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F1C8F-3379-FB45-AAD5-C8E9270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09AB7-E39C-6D41-9BA7-6F4F8119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12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840C-E750-5845-A2A1-96C8ED0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4C1C89-F9CD-F04E-AE8D-F23E27E89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279E6-22B0-AA48-9E9E-13418BC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11FC3-58A4-BD49-B740-C8E8989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B9E3-F3EF-1041-A492-F1B97B5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40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D5330-0B8B-9647-ADCE-F09A4716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B3D92-F504-DC47-81FF-F3B951E6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7D5A2-F11E-9942-9051-6C02C30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5FD3-E2FB-FB4A-B8B7-EA8ABB3F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94A57-0792-FE4F-A005-64B1A969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5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190988" y="0"/>
            <a:ext cx="2001011" cy="1255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49696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29956" y="806195"/>
            <a:ext cx="2078989" cy="182880"/>
          </a:xfrm>
          <a:custGeom>
            <a:avLst/>
            <a:gdLst/>
            <a:ahLst/>
            <a:cxnLst/>
            <a:rect l="l" t="t" r="r" b="b"/>
            <a:pathLst>
              <a:path w="2078990" h="182880">
                <a:moveTo>
                  <a:pt x="0" y="182879"/>
                </a:moveTo>
                <a:lnTo>
                  <a:pt x="2078736" y="182879"/>
                </a:lnTo>
                <a:lnTo>
                  <a:pt x="2078736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08692" y="806195"/>
            <a:ext cx="2080260" cy="182880"/>
          </a:xfrm>
          <a:custGeom>
            <a:avLst/>
            <a:gdLst/>
            <a:ahLst/>
            <a:cxnLst/>
            <a:rect l="l" t="t" r="r" b="b"/>
            <a:pathLst>
              <a:path w="2080259" h="182880">
                <a:moveTo>
                  <a:pt x="0" y="182879"/>
                </a:moveTo>
                <a:lnTo>
                  <a:pt x="2080259" y="182879"/>
                </a:lnTo>
                <a:lnTo>
                  <a:pt x="2080259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372867"/>
            <a:ext cx="12192000" cy="1844039"/>
          </a:xfrm>
          <a:custGeom>
            <a:avLst/>
            <a:gdLst/>
            <a:ahLst/>
            <a:cxnLst/>
            <a:rect l="l" t="t" r="r" b="b"/>
            <a:pathLst>
              <a:path w="12192000" h="1844039">
                <a:moveTo>
                  <a:pt x="0" y="1844039"/>
                </a:moveTo>
                <a:lnTo>
                  <a:pt x="12192000" y="1844039"/>
                </a:lnTo>
                <a:lnTo>
                  <a:pt x="12192000" y="0"/>
                </a:lnTo>
                <a:lnTo>
                  <a:pt x="0" y="0"/>
                </a:lnTo>
                <a:lnTo>
                  <a:pt x="0" y="1844039"/>
                </a:lnTo>
                <a:close/>
              </a:path>
            </a:pathLst>
          </a:custGeom>
          <a:solidFill>
            <a:srgbClr val="28A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6649211"/>
            <a:ext cx="12192000" cy="208915"/>
          </a:xfrm>
          <a:custGeom>
            <a:avLst/>
            <a:gdLst/>
            <a:ahLst/>
            <a:cxnLst/>
            <a:rect l="l" t="t" r="r" b="b"/>
            <a:pathLst>
              <a:path w="12192000" h="208915">
                <a:moveTo>
                  <a:pt x="0" y="208787"/>
                </a:moveTo>
                <a:lnTo>
                  <a:pt x="12192000" y="208787"/>
                </a:lnTo>
                <a:lnTo>
                  <a:pt x="12192000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493" y="2866720"/>
            <a:ext cx="972901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444808"/>
            <a:ext cx="8534400" cy="505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2021/10/8</a:t>
            </a:fld>
            <a:endParaRPr kumimoji="1"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15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18508-46A7-9E42-86FB-582FAB0C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pPr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D98F0-E506-E844-8BBA-1BD54D8B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E1DD-A293-D94C-8443-46B2903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8B34493-C381-D84E-BB6B-BDC14A8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396" y="3046285"/>
            <a:ext cx="2533649" cy="79692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>
                <a:latin typeface="Source Han Sans HW SC" panose="020B0500000000000000" pitchFamily="34" charset="-128"/>
                <a:ea typeface="Source Han Sans HW SC" panose="020B0500000000000000" pitchFamily="34" charset="-128"/>
              </a:rPr>
              <a:t>单击此处编辑母版标题样式</a:t>
            </a:r>
            <a:endParaRPr kumimoji="1" lang="zh-CN" altLang="en-US" sz="4400" b="1" dirty="0">
              <a:latin typeface="Source Han Sans HW SC" panose="020B0500000000000000" pitchFamily="34" charset="-128"/>
              <a:ea typeface="Source Han Sans HW SC" panose="020B0500000000000000" pitchFamily="34" charset="-128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9F309DD-8B7C-9A4C-BAEE-307A293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5700"/>
            <a:ext cx="5083306" cy="4647600"/>
          </a:xfrm>
        </p:spPr>
        <p:txBody>
          <a:bodyPr anchor="ctr" anchorCtr="0">
            <a:normAutofit/>
          </a:bodyPr>
          <a:lstStyle>
            <a:lvl1pPr marL="0" indent="0" fontAlgn="ctr">
              <a:buNone/>
              <a:defRPr/>
            </a:lvl1pPr>
          </a:lstStyle>
          <a:p>
            <a:pPr marL="514350" lvl="0" indent="-514350">
              <a:buFont typeface="+mj-lt"/>
              <a:buAutoNum type="arabicPeriod"/>
            </a:pPr>
            <a:r>
              <a:rPr kumimoji="1" lang="zh-CN" altLang="en-US" sz="2400"/>
              <a:t>单击此处编辑母版文本样式</a:t>
            </a:r>
          </a:p>
          <a:p>
            <a:pPr marL="514350" lvl="1" indent="-514350">
              <a:buFont typeface="+mj-lt"/>
              <a:buAutoNum type="arabicPeriod"/>
            </a:pPr>
            <a:r>
              <a:rPr kumimoji="1" lang="zh-CN" altLang="en-US" sz="2400"/>
              <a:t>二级</a:t>
            </a:r>
          </a:p>
          <a:p>
            <a:pPr marL="514350" lvl="2" indent="-514350">
              <a:buFont typeface="+mj-lt"/>
              <a:buAutoNum type="arabicPeriod"/>
            </a:pPr>
            <a:r>
              <a:rPr kumimoji="1" lang="zh-CN" altLang="en-US" sz="2400"/>
              <a:t>三级</a:t>
            </a:r>
          </a:p>
          <a:p>
            <a:pPr marL="514350" lvl="3" indent="-514350">
              <a:buFont typeface="+mj-lt"/>
              <a:buAutoNum type="arabicPeriod"/>
            </a:pPr>
            <a:r>
              <a:rPr kumimoji="1" lang="zh-CN" altLang="en-US" sz="240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62613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481A-5EDA-E345-A86A-F288F626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3A20-3E27-D845-8A7E-68DE879D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CD8B-4CD7-BA42-8EDA-A35CCD3C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DD442-EEFF-EA45-9F9A-3672B2D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8BDB-2735-C142-89C6-A25D2C60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1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701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25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B84D-7468-9C44-B806-FA5B77D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855F6-7B65-6D43-B44C-C61778B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68FB1-7CFE-5949-A352-00C716C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5088D-376F-3C42-9B01-97A3D7FC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3D428-F2D8-0A44-9549-3A214673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4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1B2B-BC1A-454F-95FB-CB29EF9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66B2A-BEB2-054B-B006-872A96E30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15F50-3141-DB4B-9807-A80651B7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44D6E-23B7-0F45-90F0-1E955272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7C54B-665D-9F4D-B9AF-EDC8FA3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954C8-B4B8-9E4C-BB58-F0D3630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76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A251-193A-7D48-94CD-408CA7E7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1FA87-E837-3049-912D-454208C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8BEE5-8685-E548-87F7-3839F38F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EEEB1-364B-4941-9C68-D00319FD1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CA8C2-0A4F-9A42-BCC2-0190293CF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2437-E509-CB4E-9E45-620A50DA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51DC3-6CEE-AA47-BAE7-7C3B386A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A9421-8C63-1646-8DA9-CADFB9D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2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9AFD-EC47-5B48-B355-524771EF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70947-A68B-A545-A9FA-73D8E1B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7A07C-0FC8-AB40-B18D-A285E135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A3AFC2-6A89-F34C-B988-9B998023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1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B6E148-DF90-464E-94C8-3B5EB8E4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6F2B-DB7E-FE4B-B0E2-D9403763C51E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91CD9-5C79-154A-B391-0F79A935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4A5D0-6264-CF4B-8154-8958880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151C7-B9DE-2E47-869D-9CEA547567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6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1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ED36A-558D-984B-854B-8345B5EB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DEABE-7E0E-BC44-97FE-8290AED0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F26A4-D0A6-F647-A39A-019A0AFC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DA386F2B-DB7E-FE4B-B0E2-D9403763C51E}" type="datetimeFigureOut">
              <a:rPr kumimoji="1" lang="zh-CN" altLang="en-US" smtClean="0"/>
              <a:pPr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0D3AF-8A54-3944-A8A1-D1D93A1A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D0739-E4F5-244E-BA25-FA5CCC07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defRPr>
            </a:lvl1pPr>
          </a:lstStyle>
          <a:p>
            <a:fld id="{A48151C7-B9DE-2E47-869D-9CEA5475670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9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130" baseline="0">
          <a:solidFill>
            <a:schemeClr val="bg1"/>
          </a:solidFill>
          <a:latin typeface="Source Han Sans SC" panose="020B0500000000000000" pitchFamily="34" charset="-128"/>
          <a:ea typeface="Source Han Sans SC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8F155-8F8C-4648-96C4-847BBE7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493" y="2986518"/>
            <a:ext cx="9729012" cy="609398"/>
          </a:xfrm>
        </p:spPr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语言结构体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ACB23B-7178-C543-A784-A5784181728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kumimoji="1" lang="zh-CN" altLang="en-US" dirty="0"/>
              <a:t>讲师：张朝阳</a:t>
            </a:r>
          </a:p>
        </p:txBody>
      </p:sp>
    </p:spTree>
    <p:extLst>
      <p:ext uri="{BB962C8B-B14F-4D97-AF65-F5344CB8AC3E}">
        <p14:creationId xmlns:p14="http://schemas.microsoft.com/office/powerpoint/2010/main" val="151530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EEF25-3BAC-564D-8B97-9805DA4E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匿名结构体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C9080-49F3-0B42-AA33-F181810B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stu</a:t>
            </a:r>
            <a:r>
              <a:rPr lang="en-US" altLang="zh-CN" dirty="0"/>
              <a:t> struct { //</a:t>
            </a:r>
            <a:r>
              <a:rPr lang="zh-CN" altLang="en-US" dirty="0"/>
              <a:t>声明</a:t>
            </a:r>
            <a:r>
              <a:rPr lang="en-US" altLang="zh-CN" dirty="0" err="1"/>
              <a:t>stu</a:t>
            </a:r>
            <a:r>
              <a:rPr lang="zh-CN" altLang="en-US" dirty="0"/>
              <a:t>是一个结构体，但这个结构体是匿名的</a:t>
            </a:r>
          </a:p>
          <a:p>
            <a:pPr marL="0" indent="0">
              <a:buNone/>
            </a:pPr>
            <a:r>
              <a:rPr lang="en-US" altLang="zh-CN" dirty="0"/>
              <a:t>	Name string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Addr</a:t>
            </a:r>
            <a:r>
              <a:rPr lang="en-US" altLang="zh-CN" dirty="0"/>
              <a:t> string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stu.Name</a:t>
            </a:r>
            <a:r>
              <a:rPr lang="en-US" altLang="zh-CN" dirty="0"/>
              <a:t> = "</a:t>
            </a:r>
            <a:r>
              <a:rPr lang="en-US" altLang="zh-CN" dirty="0" err="1"/>
              <a:t>zcy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 err="1"/>
              <a:t>stu.Addr</a:t>
            </a:r>
            <a:r>
              <a:rPr lang="en-US" altLang="zh-CN" dirty="0"/>
              <a:t> = "</a:t>
            </a:r>
            <a:r>
              <a:rPr lang="en-US" altLang="zh-CN" dirty="0" err="1"/>
              <a:t>bj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zh-CN" altLang="en-US" dirty="0"/>
              <a:t>匿名结构体通常用于只使用一次的情况</a:t>
            </a:r>
          </a:p>
        </p:txBody>
      </p:sp>
    </p:spTree>
    <p:extLst>
      <p:ext uri="{BB962C8B-B14F-4D97-AF65-F5344CB8AC3E}">
        <p14:creationId xmlns:p14="http://schemas.microsoft.com/office/powerpoint/2010/main" val="335364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0624-9B97-6440-BCA9-FC0AAF87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结构体中含有匿名成员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66CE1-167B-DB4B-89F1-CB22D50D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Student struct {</a:t>
            </a:r>
          </a:p>
          <a:p>
            <a:pPr marL="0" indent="0">
              <a:buNone/>
            </a:pPr>
            <a:r>
              <a:rPr lang="en-US" altLang="zh-CN" dirty="0"/>
              <a:t>	Id int</a:t>
            </a:r>
          </a:p>
          <a:p>
            <a:pPr marL="0" indent="0">
              <a:buNone/>
            </a:pPr>
            <a:r>
              <a:rPr lang="en-US" altLang="zh-CN" dirty="0"/>
              <a:t>	string //</a:t>
            </a:r>
            <a:r>
              <a:rPr lang="zh-CN" altLang="en-US" dirty="0"/>
              <a:t>匿名字段</a:t>
            </a:r>
          </a:p>
          <a:p>
            <a:pPr marL="0" indent="0">
              <a:buNone/>
            </a:pPr>
            <a:r>
              <a:rPr lang="en-US" altLang="zh-CN" dirty="0"/>
              <a:t>	float32 //</a:t>
            </a:r>
            <a:r>
              <a:rPr lang="zh-CN" altLang="en-US" dirty="0"/>
              <a:t>直接使用数据类型作为字段名，所以匿名字段中不能出现重复的数据类型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stu</a:t>
            </a:r>
            <a:r>
              <a:rPr lang="en-US" altLang="zh-CN" dirty="0"/>
              <a:t> = Student{Id: 1, string: "</a:t>
            </a:r>
            <a:r>
              <a:rPr lang="en-US" altLang="zh-CN" dirty="0" err="1"/>
              <a:t>zcy</a:t>
            </a:r>
            <a:r>
              <a:rPr lang="en-US" altLang="zh-CN" dirty="0"/>
              <a:t>", float32: 79.5}</a:t>
            </a:r>
          </a:p>
          <a:p>
            <a:pPr marL="0" indent="0">
              <a:buNone/>
            </a:pPr>
            <a:r>
              <a:rPr lang="en-US" altLang="zh-CN" dirty="0" err="1"/>
              <a:t>fmt.Printf</a:t>
            </a:r>
            <a:r>
              <a:rPr lang="en-US" altLang="zh-CN" dirty="0"/>
              <a:t>("</a:t>
            </a:r>
            <a:r>
              <a:rPr lang="en-US" altLang="zh-CN" dirty="0" err="1"/>
              <a:t>anonymous_member</a:t>
            </a:r>
            <a:r>
              <a:rPr lang="en-US" altLang="zh-CN" dirty="0"/>
              <a:t> string member=%s float member=%f\n", </a:t>
            </a:r>
            <a:r>
              <a:rPr lang="en-US" altLang="zh-CN" dirty="0" err="1"/>
              <a:t>stu.string</a:t>
            </a:r>
            <a:r>
              <a:rPr lang="en-US" altLang="zh-CN" dirty="0"/>
              <a:t>, stu.float32)</a:t>
            </a:r>
          </a:p>
        </p:txBody>
      </p:sp>
    </p:spTree>
    <p:extLst>
      <p:ext uri="{BB962C8B-B14F-4D97-AF65-F5344CB8AC3E}">
        <p14:creationId xmlns:p14="http://schemas.microsoft.com/office/powerpoint/2010/main" val="243462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D7A6-E3DA-1F44-979B-401CA537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结构体指针</a:t>
            </a:r>
          </a:p>
        </p:txBody>
      </p:sp>
    </p:spTree>
    <p:extLst>
      <p:ext uri="{BB962C8B-B14F-4D97-AF65-F5344CB8AC3E}">
        <p14:creationId xmlns:p14="http://schemas.microsoft.com/office/powerpoint/2010/main" val="88816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DC32-0BE2-FE43-A717-EEB757B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创建结构体指针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7CAEA-E31B-9F41-A42D-16A8389B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var u User</a:t>
            </a:r>
          </a:p>
          <a:p>
            <a:pPr marL="0" indent="0">
              <a:buNone/>
            </a:pPr>
            <a:r>
              <a:rPr lang="en-US" altLang="zh-CN" dirty="0"/>
              <a:t>user := &amp;u //</a:t>
            </a:r>
            <a:r>
              <a:rPr lang="zh-CN" altLang="en-US" dirty="0"/>
              <a:t>通过取址符</a:t>
            </a:r>
            <a:r>
              <a:rPr lang="en-US" altLang="zh-CN" dirty="0"/>
              <a:t>&amp;</a:t>
            </a:r>
            <a:r>
              <a:rPr lang="zh-CN" altLang="en-US" dirty="0"/>
              <a:t>得到指针</a:t>
            </a:r>
          </a:p>
          <a:p>
            <a:pPr marL="0" indent="0">
              <a:buNone/>
            </a:pPr>
            <a:r>
              <a:rPr lang="en-US" altLang="zh-CN" dirty="0"/>
              <a:t>user = &amp;User{ //</a:t>
            </a:r>
            <a:r>
              <a:rPr lang="zh-CN" altLang="en-US" dirty="0"/>
              <a:t>直接创建结构体指针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Id: 3, Name: "</a:t>
            </a:r>
            <a:r>
              <a:rPr lang="en-US" altLang="zh-CN" dirty="0" err="1"/>
              <a:t>zcy</a:t>
            </a:r>
            <a:r>
              <a:rPr lang="en-US" altLang="zh-CN" dirty="0"/>
              <a:t>", </a:t>
            </a:r>
            <a:r>
              <a:rPr lang="en-US" altLang="zh-CN" dirty="0" err="1"/>
              <a:t>addr</a:t>
            </a:r>
            <a:r>
              <a:rPr lang="en-US" altLang="zh-CN" dirty="0"/>
              <a:t>: "</a:t>
            </a:r>
            <a:r>
              <a:rPr lang="en-US" altLang="zh-CN" dirty="0" err="1"/>
              <a:t>beijing</a:t>
            </a:r>
            <a:r>
              <a:rPr lang="en-US" altLang="zh-CN" dirty="0"/>
              <a:t>",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user = new(User) //</a:t>
            </a:r>
            <a:r>
              <a:rPr lang="zh-CN" altLang="en-US" dirty="0"/>
              <a:t>通过</a:t>
            </a:r>
            <a:r>
              <a:rPr lang="en-US" altLang="zh-CN" dirty="0"/>
              <a:t>new()</a:t>
            </a:r>
            <a:r>
              <a:rPr lang="zh-CN" altLang="en-US" dirty="0"/>
              <a:t>函数实体化一个结构体，并返回其指针</a:t>
            </a:r>
          </a:p>
        </p:txBody>
      </p:sp>
    </p:spTree>
    <p:extLst>
      <p:ext uri="{BB962C8B-B14F-4D97-AF65-F5344CB8AC3E}">
        <p14:creationId xmlns:p14="http://schemas.microsoft.com/office/powerpoint/2010/main" val="353495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1F8F-441C-5345-AEAA-CA1A113B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86D02-2348-E24E-BBCF-E5876043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构造函数。返回指针是为了避免值拷贝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NewUser</a:t>
            </a:r>
            <a:r>
              <a:rPr lang="en-US" altLang="zh-CN" dirty="0"/>
              <a:t>(id int, name string) *User {</a:t>
            </a:r>
          </a:p>
          <a:p>
            <a:pPr marL="0" indent="0">
              <a:buNone/>
            </a:pPr>
            <a:r>
              <a:rPr lang="en-US" altLang="zh-CN" dirty="0"/>
              <a:t>	return &amp;User{</a:t>
            </a:r>
          </a:p>
          <a:p>
            <a:pPr marL="0" indent="0">
              <a:buNone/>
            </a:pPr>
            <a:r>
              <a:rPr lang="en-US" altLang="zh-CN" dirty="0"/>
              <a:t>		Id: id,</a:t>
            </a:r>
          </a:p>
          <a:p>
            <a:pPr marL="0" indent="0">
              <a:buNone/>
            </a:pPr>
            <a:r>
              <a:rPr lang="en-US" altLang="zh-CN" dirty="0"/>
              <a:t>		Name: name,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addr</a:t>
            </a:r>
            <a:r>
              <a:rPr lang="en-US" altLang="zh-CN" dirty="0"/>
              <a:t>: "China",</a:t>
            </a:r>
          </a:p>
          <a:p>
            <a:pPr marL="0" indent="0">
              <a:buNone/>
            </a:pPr>
            <a:r>
              <a:rPr lang="en-US" altLang="zh-CN" dirty="0"/>
              <a:t>		Score: 59,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90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56E5A-BEA3-A94C-9046-441EA1BC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方法接收指针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2B0FB-5A37-3D42-9E1B-DE91BFD5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//user</a:t>
            </a:r>
            <a:r>
              <a:rPr lang="zh-CN" altLang="en-US" dirty="0"/>
              <a:t>传的是值，即传的是整个结构体的拷贝。在函数里修改结构体不会影响原来的结构体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hello(u user, 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u.name</a:t>
            </a:r>
            <a:r>
              <a:rPr lang="en-US" altLang="zh-CN" dirty="0"/>
              <a:t> = "</a:t>
            </a:r>
            <a:r>
              <a:rPr lang="zh-CN" altLang="en-US" dirty="0"/>
              <a:t>杰克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my name is " + </a:t>
            </a:r>
            <a:r>
              <a:rPr lang="en-US" altLang="zh-CN" dirty="0" err="1"/>
              <a:t>u.name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传的是</a:t>
            </a:r>
            <a:r>
              <a:rPr lang="en-US" altLang="zh-CN" dirty="0"/>
              <a:t>user</a:t>
            </a:r>
            <a:r>
              <a:rPr lang="zh-CN" altLang="en-US" dirty="0"/>
              <a:t>指针，在函数里修改</a:t>
            </a:r>
            <a:r>
              <a:rPr lang="en-US" altLang="zh-CN" dirty="0"/>
              <a:t>user</a:t>
            </a:r>
            <a:r>
              <a:rPr lang="zh-CN" altLang="en-US" dirty="0"/>
              <a:t>的成员会影响原来的结构体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hello2(u *user, 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u.name</a:t>
            </a:r>
            <a:r>
              <a:rPr lang="en-US" altLang="zh-CN" dirty="0"/>
              <a:t> = "</a:t>
            </a:r>
            <a:r>
              <a:rPr lang="zh-CN" altLang="en-US" dirty="0"/>
              <a:t>杰克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my name is " + </a:t>
            </a:r>
            <a:r>
              <a:rPr lang="en-US" altLang="zh-CN" dirty="0" err="1"/>
              <a:t>u.name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07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56E5A-BEA3-A94C-9046-441EA1BC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方法接收指针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2B0FB-5A37-3D42-9E1B-DE91BFD5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把</a:t>
            </a:r>
            <a:r>
              <a:rPr lang="en-US" altLang="zh-CN" dirty="0"/>
              <a:t>user</a:t>
            </a:r>
            <a:r>
              <a:rPr lang="zh-CN" altLang="en-US" dirty="0"/>
              <a:t>理解为</a:t>
            </a:r>
            <a:r>
              <a:rPr lang="en-US" altLang="zh-CN" dirty="0"/>
              <a:t>hello()</a:t>
            </a:r>
            <a:r>
              <a:rPr lang="zh-CN" altLang="en-US" dirty="0"/>
              <a:t>的参数，即</a:t>
            </a:r>
            <a:r>
              <a:rPr lang="en-US" altLang="zh-CN" dirty="0"/>
              <a:t>hello(u user, man string)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(u user) hello(man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u.name</a:t>
            </a:r>
            <a:r>
              <a:rPr lang="en-US" altLang="zh-CN" dirty="0"/>
              <a:t> = "</a:t>
            </a:r>
            <a:r>
              <a:rPr lang="zh-CN" altLang="en-US" dirty="0"/>
              <a:t>杰克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my name is " + </a:t>
            </a:r>
            <a:r>
              <a:rPr lang="en-US" altLang="zh-CN" dirty="0" err="1"/>
              <a:t>u.name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可以理解为</a:t>
            </a:r>
            <a:r>
              <a:rPr lang="en-US" altLang="zh-CN" dirty="0"/>
              <a:t>hello2(u *user, man string)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(u *user) hello2(man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u.name</a:t>
            </a:r>
            <a:r>
              <a:rPr lang="en-US" altLang="zh-CN" dirty="0"/>
              <a:t> = "</a:t>
            </a:r>
            <a:r>
              <a:rPr lang="zh-CN" altLang="en-US" dirty="0"/>
              <a:t>杰克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my name is " + </a:t>
            </a:r>
            <a:r>
              <a:rPr lang="en-US" altLang="zh-CN" dirty="0" err="1"/>
              <a:t>u.name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63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F1531-7BFC-2C45-A3E1-E0DFED74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结构体嵌套</a:t>
            </a:r>
          </a:p>
        </p:txBody>
      </p:sp>
    </p:spTree>
    <p:extLst>
      <p:ext uri="{BB962C8B-B14F-4D97-AF65-F5344CB8AC3E}">
        <p14:creationId xmlns:p14="http://schemas.microsoft.com/office/powerpoint/2010/main" val="416883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EF8C-E6F7-9044-A16F-2079E5FE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2740-E704-BE4B-ACE1-FEE12DF2B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type user struct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name string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sex byte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paper struct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name string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auther</a:t>
            </a:r>
            <a:r>
              <a:rPr lang="en-US" altLang="zh-CN" dirty="0"/>
              <a:t> user //</a:t>
            </a:r>
            <a:r>
              <a:rPr lang="zh-CN" altLang="en-US" dirty="0"/>
              <a:t>结构体嵌套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333C1B-C55A-F748-B0CF-82165B8F73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 := new(paper)</a:t>
            </a:r>
          </a:p>
          <a:p>
            <a:pPr marL="0" indent="0">
              <a:buNone/>
            </a:pPr>
            <a:r>
              <a:rPr lang="en-US" altLang="zh-CN" dirty="0" err="1"/>
              <a:t>p.name</a:t>
            </a:r>
            <a:r>
              <a:rPr lang="en-US" altLang="zh-CN" dirty="0"/>
              <a:t> = "</a:t>
            </a:r>
            <a:r>
              <a:rPr lang="zh-CN" altLang="en-US" dirty="0"/>
              <a:t>论文标题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p.auther.name</a:t>
            </a:r>
            <a:r>
              <a:rPr lang="en-US" altLang="zh-CN" dirty="0"/>
              <a:t> = "</a:t>
            </a:r>
            <a:r>
              <a:rPr lang="zh-CN" altLang="en-US" dirty="0"/>
              <a:t>作者姓名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p.auther.sex</a:t>
            </a:r>
            <a:r>
              <a:rPr lang="en-US" altLang="zh-CN" dirty="0"/>
              <a:t> = 0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vedio</a:t>
            </a:r>
            <a:r>
              <a:rPr lang="en-US" altLang="zh-CN" dirty="0"/>
              <a:t> struct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length int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name string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user//</a:t>
            </a:r>
            <a:r>
              <a:rPr lang="zh-CN" altLang="en-US" dirty="0"/>
              <a:t>匿名字段</a:t>
            </a:r>
            <a:r>
              <a:rPr lang="en-US" altLang="zh-CN" dirty="0"/>
              <a:t>,</a:t>
            </a:r>
            <a:r>
              <a:rPr lang="zh-CN" altLang="en-US" dirty="0"/>
              <a:t>可用数据类型当字段名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90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619A-72D6-234B-8170-817735A4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字段名冲突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D8F3D-0D8B-3743-80B8-085F09FF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v := new(</a:t>
            </a:r>
            <a:r>
              <a:rPr lang="en-US" altLang="zh-CN" dirty="0" err="1"/>
              <a:t>vedio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v.length</a:t>
            </a:r>
            <a:r>
              <a:rPr lang="en-US" altLang="zh-CN" dirty="0"/>
              <a:t> = 13</a:t>
            </a:r>
          </a:p>
          <a:p>
            <a:pPr marL="0" indent="0">
              <a:buNone/>
            </a:pPr>
            <a:r>
              <a:rPr lang="en-US" altLang="zh-CN" dirty="0" err="1"/>
              <a:t>v.name</a:t>
            </a:r>
            <a:r>
              <a:rPr lang="en-US" altLang="zh-CN" dirty="0"/>
              <a:t> = "</a:t>
            </a:r>
            <a:r>
              <a:rPr lang="zh-CN" altLang="en-US" dirty="0"/>
              <a:t>视频名称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v.user.sex</a:t>
            </a:r>
            <a:r>
              <a:rPr lang="en-US" altLang="zh-CN" dirty="0"/>
              <a:t> = 0 //</a:t>
            </a:r>
            <a:r>
              <a:rPr lang="zh-CN" altLang="en-US" dirty="0"/>
              <a:t>通过字段名逐级访问</a:t>
            </a:r>
          </a:p>
          <a:p>
            <a:pPr marL="0" indent="0">
              <a:buNone/>
            </a:pPr>
            <a:r>
              <a:rPr lang="en-US" altLang="zh-CN" dirty="0" err="1"/>
              <a:t>v.sex</a:t>
            </a:r>
            <a:r>
              <a:rPr lang="en-US" altLang="zh-CN" dirty="0"/>
              <a:t> = 0 //</a:t>
            </a:r>
            <a:r>
              <a:rPr lang="zh-CN" altLang="en-US" dirty="0"/>
              <a:t>对于匿名字段也可以跳过中间字段名，直接访问内部的字段名</a:t>
            </a:r>
          </a:p>
          <a:p>
            <a:pPr marL="0" indent="0">
              <a:buNone/>
            </a:pPr>
            <a:r>
              <a:rPr lang="en-US" altLang="zh-CN" dirty="0" err="1"/>
              <a:t>v.user.name</a:t>
            </a:r>
            <a:r>
              <a:rPr lang="en-US" altLang="zh-CN" dirty="0"/>
              <a:t> = "</a:t>
            </a:r>
            <a:r>
              <a:rPr lang="zh-CN" altLang="en-US" dirty="0"/>
              <a:t>作者姓名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由于内部、外部结构体都有</a:t>
            </a:r>
            <a:r>
              <a:rPr lang="en-US" altLang="zh-CN" dirty="0"/>
              <a:t>name</a:t>
            </a:r>
            <a:r>
              <a:rPr lang="zh-CN" altLang="en-US" dirty="0"/>
              <a:t>这个字段，名字冲突了，所以需要指定中间字段名</a:t>
            </a:r>
          </a:p>
        </p:txBody>
      </p:sp>
    </p:spTree>
    <p:extLst>
      <p:ext uri="{BB962C8B-B14F-4D97-AF65-F5344CB8AC3E}">
        <p14:creationId xmlns:p14="http://schemas.microsoft.com/office/powerpoint/2010/main" val="11906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2FDDD-2D73-154E-8693-054DD3D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CDFEA-2DF7-744C-A310-E4E18549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结构体创建、访问与修改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结构体指针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结构体嵌套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深拷贝与浅拷贝</a:t>
            </a:r>
          </a:p>
        </p:txBody>
      </p:sp>
    </p:spTree>
    <p:extLst>
      <p:ext uri="{BB962C8B-B14F-4D97-AF65-F5344CB8AC3E}">
        <p14:creationId xmlns:p14="http://schemas.microsoft.com/office/powerpoint/2010/main" val="262369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340E0-A967-AA41-BAEA-37E20D5E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深拷贝与浅拷贝</a:t>
            </a:r>
          </a:p>
        </p:txBody>
      </p:sp>
    </p:spTree>
    <p:extLst>
      <p:ext uri="{BB962C8B-B14F-4D97-AF65-F5344CB8AC3E}">
        <p14:creationId xmlns:p14="http://schemas.microsoft.com/office/powerpoint/2010/main" val="182669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F7AE1-E77B-BC40-AEAF-1296A50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7474F-FB69-B447-8F08-F604EA3E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13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type User struct {</a:t>
            </a:r>
          </a:p>
          <a:p>
            <a:pPr marL="0" indent="0">
              <a:buNone/>
            </a:pPr>
            <a:r>
              <a:rPr lang="en-US" altLang="zh-CN" dirty="0"/>
              <a:t>	Name string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Vedio</a:t>
            </a:r>
            <a:r>
              <a:rPr lang="en-US" altLang="zh-CN" dirty="0"/>
              <a:t> struct {</a:t>
            </a:r>
          </a:p>
          <a:p>
            <a:pPr marL="0" indent="0">
              <a:buNone/>
            </a:pPr>
            <a:r>
              <a:rPr lang="en-US" altLang="zh-CN" dirty="0"/>
              <a:t>	Length int</a:t>
            </a:r>
          </a:p>
          <a:p>
            <a:pPr marL="0" indent="0">
              <a:buNone/>
            </a:pPr>
            <a:r>
              <a:rPr lang="en-US" altLang="zh-CN" dirty="0"/>
              <a:t>	Author User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826E66-4A57-844C-AD07-61411E93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61795"/>
              </p:ext>
            </p:extLst>
          </p:nvPr>
        </p:nvGraphicFramePr>
        <p:xfrm>
          <a:off x="6754312" y="2176354"/>
          <a:ext cx="3216406" cy="64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52">
                  <a:extLst>
                    <a:ext uri="{9D8B030D-6E8A-4147-A177-3AD203B41FA5}">
                      <a16:colId xmlns:a16="http://schemas.microsoft.com/office/drawing/2014/main" val="3349212846"/>
                    </a:ext>
                  </a:extLst>
                </a:gridCol>
                <a:gridCol w="2253854">
                  <a:extLst>
                    <a:ext uri="{9D8B030D-6E8A-4147-A177-3AD203B41FA5}">
                      <a16:colId xmlns:a16="http://schemas.microsoft.com/office/drawing/2014/main" val="1169930518"/>
                    </a:ext>
                  </a:extLst>
                </a:gridCol>
              </a:tblGrid>
              <a:tr h="64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25</a:t>
                      </a:r>
                      <a:endParaRPr lang="zh-CN" altLang="en-US" sz="2400" b="0" i="0" dirty="0">
                        <a:solidFill>
                          <a:schemeClr val="bg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吴承恩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45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91F1ECF-5726-1A48-A0F2-5FAD5E1F5A6C}"/>
              </a:ext>
            </a:extLst>
          </p:cNvPr>
          <p:cNvSpPr txBox="1"/>
          <p:nvPr/>
        </p:nvSpPr>
        <p:spPr>
          <a:xfrm>
            <a:off x="5597120" y="2268356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vedio1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4E68B9E-A366-A64D-B3E1-A0B59D64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06666"/>
              </p:ext>
            </p:extLst>
          </p:nvPr>
        </p:nvGraphicFramePr>
        <p:xfrm>
          <a:off x="6754312" y="4671122"/>
          <a:ext cx="3216406" cy="64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52">
                  <a:extLst>
                    <a:ext uri="{9D8B030D-6E8A-4147-A177-3AD203B41FA5}">
                      <a16:colId xmlns:a16="http://schemas.microsoft.com/office/drawing/2014/main" val="3349212846"/>
                    </a:ext>
                  </a:extLst>
                </a:gridCol>
                <a:gridCol w="2253854">
                  <a:extLst>
                    <a:ext uri="{9D8B030D-6E8A-4147-A177-3AD203B41FA5}">
                      <a16:colId xmlns:a16="http://schemas.microsoft.com/office/drawing/2014/main" val="1169930518"/>
                    </a:ext>
                  </a:extLst>
                </a:gridCol>
              </a:tblGrid>
              <a:tr h="64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25</a:t>
                      </a:r>
                      <a:endParaRPr lang="zh-CN" altLang="en-US" sz="2400" b="0" i="0" dirty="0">
                        <a:solidFill>
                          <a:schemeClr val="bg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吴承恩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456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1E4D3EC-64BD-8443-9CB3-8DBAC2BC6367}"/>
              </a:ext>
            </a:extLst>
          </p:cNvPr>
          <p:cNvSpPr txBox="1"/>
          <p:nvPr/>
        </p:nvSpPr>
        <p:spPr>
          <a:xfrm>
            <a:off x="5597120" y="4763124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vedio2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1389CA2-800F-1D46-BC93-5117C4BBFB8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362515" y="2822025"/>
            <a:ext cx="0" cy="18490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170EAB-21C3-6041-9AAC-85E767025303}"/>
              </a:ext>
            </a:extLst>
          </p:cNvPr>
          <p:cNvSpPr txBox="1"/>
          <p:nvPr/>
        </p:nvSpPr>
        <p:spPr>
          <a:xfrm>
            <a:off x="6519723" y="3515740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vedio2=vedio1,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赋值拷贝</a:t>
            </a:r>
          </a:p>
        </p:txBody>
      </p:sp>
    </p:spTree>
    <p:extLst>
      <p:ext uri="{BB962C8B-B14F-4D97-AF65-F5344CB8AC3E}">
        <p14:creationId xmlns:p14="http://schemas.microsoft.com/office/powerpoint/2010/main" val="176331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F7AE1-E77B-BC40-AEAF-1296A50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7474F-FB69-B447-8F08-F604EA3E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13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type User struct {</a:t>
            </a:r>
          </a:p>
          <a:p>
            <a:pPr marL="0" indent="0">
              <a:buNone/>
            </a:pPr>
            <a:r>
              <a:rPr lang="en-US" altLang="zh-CN" dirty="0"/>
              <a:t>	Name string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Vedio</a:t>
            </a:r>
            <a:r>
              <a:rPr lang="en-US" altLang="zh-CN" dirty="0"/>
              <a:t> struct {</a:t>
            </a:r>
          </a:p>
          <a:p>
            <a:pPr marL="0" indent="0">
              <a:buNone/>
            </a:pPr>
            <a:r>
              <a:rPr lang="en-US" altLang="zh-CN" dirty="0"/>
              <a:t>	Length int</a:t>
            </a:r>
          </a:p>
          <a:p>
            <a:pPr marL="0" indent="0">
              <a:buNone/>
            </a:pPr>
            <a:r>
              <a:rPr lang="en-US" altLang="zh-CN" dirty="0"/>
              <a:t>	Author </a:t>
            </a:r>
            <a:r>
              <a:rPr lang="zh-CN" altLang="en-US" dirty="0"/>
              <a:t>*</a:t>
            </a:r>
            <a:r>
              <a:rPr lang="en-US" altLang="zh-CN" dirty="0"/>
              <a:t>User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826E66-4A57-844C-AD07-61411E935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542"/>
              </p:ext>
            </p:extLst>
          </p:nvPr>
        </p:nvGraphicFramePr>
        <p:xfrm>
          <a:off x="6754312" y="3454006"/>
          <a:ext cx="3216406" cy="64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52">
                  <a:extLst>
                    <a:ext uri="{9D8B030D-6E8A-4147-A177-3AD203B41FA5}">
                      <a16:colId xmlns:a16="http://schemas.microsoft.com/office/drawing/2014/main" val="3349212846"/>
                    </a:ext>
                  </a:extLst>
                </a:gridCol>
                <a:gridCol w="2253854">
                  <a:extLst>
                    <a:ext uri="{9D8B030D-6E8A-4147-A177-3AD203B41FA5}">
                      <a16:colId xmlns:a16="http://schemas.microsoft.com/office/drawing/2014/main" val="1169930518"/>
                    </a:ext>
                  </a:extLst>
                </a:gridCol>
              </a:tblGrid>
              <a:tr h="64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25</a:t>
                      </a:r>
                      <a:endParaRPr lang="zh-CN" altLang="en-US" sz="2400" b="0" i="0" dirty="0">
                        <a:solidFill>
                          <a:schemeClr val="bg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0xc0000641e0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45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91F1ECF-5726-1A48-A0F2-5FAD5E1F5A6C}"/>
              </a:ext>
            </a:extLst>
          </p:cNvPr>
          <p:cNvSpPr txBox="1"/>
          <p:nvPr/>
        </p:nvSpPr>
        <p:spPr>
          <a:xfrm>
            <a:off x="5597120" y="3546008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vedio1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4E68B9E-A366-A64D-B3E1-A0B59D646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87441"/>
              </p:ext>
            </p:extLst>
          </p:nvPr>
        </p:nvGraphicFramePr>
        <p:xfrm>
          <a:off x="6754312" y="5059428"/>
          <a:ext cx="3216406" cy="64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552">
                  <a:extLst>
                    <a:ext uri="{9D8B030D-6E8A-4147-A177-3AD203B41FA5}">
                      <a16:colId xmlns:a16="http://schemas.microsoft.com/office/drawing/2014/main" val="3349212846"/>
                    </a:ext>
                  </a:extLst>
                </a:gridCol>
                <a:gridCol w="2253854">
                  <a:extLst>
                    <a:ext uri="{9D8B030D-6E8A-4147-A177-3AD203B41FA5}">
                      <a16:colId xmlns:a16="http://schemas.microsoft.com/office/drawing/2014/main" val="1169930518"/>
                    </a:ext>
                  </a:extLst>
                </a:gridCol>
              </a:tblGrid>
              <a:tr h="64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chemeClr val="bg1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25</a:t>
                      </a:r>
                      <a:endParaRPr lang="zh-CN" altLang="en-US" sz="2400" b="0" i="0" dirty="0">
                        <a:solidFill>
                          <a:schemeClr val="bg1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0xc0000641e0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ource Han Sans SC" panose="020B0500000000000000" pitchFamily="34" charset="-128"/>
                        <a:ea typeface="Source Han Sans SC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456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1E4D3EC-64BD-8443-9CB3-8DBAC2BC6367}"/>
              </a:ext>
            </a:extLst>
          </p:cNvPr>
          <p:cNvSpPr txBox="1"/>
          <p:nvPr/>
        </p:nvSpPr>
        <p:spPr>
          <a:xfrm>
            <a:off x="5597120" y="515143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vedio2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1389CA2-800F-1D46-BC93-5117C4BBFB8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362515" y="4099677"/>
            <a:ext cx="0" cy="9597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170EAB-21C3-6041-9AAC-85E767025303}"/>
              </a:ext>
            </a:extLst>
          </p:cNvPr>
          <p:cNvSpPr txBox="1"/>
          <p:nvPr/>
        </p:nvSpPr>
        <p:spPr>
          <a:xfrm>
            <a:off x="6519723" y="431740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vedio2=vedio1,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赋值拷贝</a:t>
            </a: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186A01B9-215F-A643-81F8-EF82EBAC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11655"/>
              </p:ext>
            </p:extLst>
          </p:nvPr>
        </p:nvGraphicFramePr>
        <p:xfrm>
          <a:off x="6754312" y="2101176"/>
          <a:ext cx="2253854" cy="64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854">
                  <a:extLst>
                    <a:ext uri="{9D8B030D-6E8A-4147-A177-3AD203B41FA5}">
                      <a16:colId xmlns:a16="http://schemas.microsoft.com/office/drawing/2014/main" val="1169930518"/>
                    </a:ext>
                  </a:extLst>
                </a:gridCol>
              </a:tblGrid>
              <a:tr h="645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  <a:cs typeface="+mn-cs"/>
                        </a:rPr>
                        <a:t>吴承恩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88456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7E8C3B7-5A40-5E49-9095-11EAA100AEEF}"/>
              </a:ext>
            </a:extLst>
          </p:cNvPr>
          <p:cNvSpPr txBox="1"/>
          <p:nvPr/>
        </p:nvSpPr>
        <p:spPr>
          <a:xfrm>
            <a:off x="5597119" y="2193178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author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EDAE1-6B46-7844-95DF-3A28EFE4E486}"/>
              </a:ext>
            </a:extLst>
          </p:cNvPr>
          <p:cNvSpPr txBox="1"/>
          <p:nvPr/>
        </p:nvSpPr>
        <p:spPr>
          <a:xfrm>
            <a:off x="6696970" y="275559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地址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:</a:t>
            </a:r>
            <a:r>
              <a:rPr lang="en-US" altLang="zh-CN" sz="2400" dirty="0">
                <a:solidFill>
                  <a:prstClr val="white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0xc0000641e0</a:t>
            </a:r>
            <a:endParaRPr kumimoji="1" lang="zh-CN" altLang="en-US" sz="2400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48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6BEDD-5FD4-E44D-97AA-2429879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深拷贝与浅拷贝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A3373-3775-0D43-8373-64BEFF0D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深拷贝，拷贝的是值，比如</a:t>
            </a:r>
            <a:r>
              <a:rPr kumimoji="1" lang="en-US" altLang="zh-CN" dirty="0" err="1"/>
              <a:t>Vedio.Length</a:t>
            </a:r>
            <a:endParaRPr kumimoji="1" lang="en-US" altLang="zh-CN" dirty="0"/>
          </a:p>
          <a:p>
            <a:r>
              <a:rPr kumimoji="1" lang="zh-CN" altLang="en-US" dirty="0"/>
              <a:t>浅拷贝，拷贝的是指针，比如</a:t>
            </a:r>
            <a:r>
              <a:rPr kumimoji="1" lang="en-US" altLang="zh-CN" dirty="0" err="1"/>
              <a:t>Vedio.Author</a:t>
            </a:r>
            <a:endParaRPr kumimoji="1" lang="en-US" altLang="zh-CN" dirty="0"/>
          </a:p>
          <a:p>
            <a:r>
              <a:rPr kumimoji="1" lang="zh-CN" altLang="en-US" dirty="0"/>
              <a:t>深拷贝开辟了新的内存空间，修改操作不影响原先的内存</a:t>
            </a:r>
            <a:endParaRPr kumimoji="1" lang="en-US" altLang="zh-CN" dirty="0"/>
          </a:p>
          <a:p>
            <a:r>
              <a:rPr kumimoji="1" lang="zh-CN" altLang="en-US" dirty="0"/>
              <a:t>浅拷贝指向的还是原来的内存空间，修改操作直接作用在原内存空间上</a:t>
            </a:r>
          </a:p>
        </p:txBody>
      </p:sp>
    </p:spTree>
    <p:extLst>
      <p:ext uri="{BB962C8B-B14F-4D97-AF65-F5344CB8AC3E}">
        <p14:creationId xmlns:p14="http://schemas.microsoft.com/office/powerpoint/2010/main" val="410483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8B511-3D02-7440-9118-59806500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传参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F844-A169-B345-8B17-C601E8A3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users := []User{{Name: "</a:t>
            </a:r>
            <a:r>
              <a:rPr lang="zh-CN" altLang="en-US" dirty="0"/>
              <a:t>康熙</a:t>
            </a:r>
            <a:r>
              <a:rPr lang="en-US" altLang="zh-CN" dirty="0"/>
              <a:t>"}}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update_users</a:t>
            </a:r>
            <a:r>
              <a:rPr lang="en-US" altLang="zh-CN" dirty="0"/>
              <a:t>(users []User)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users[0].Name = "</a:t>
            </a:r>
            <a:r>
              <a:rPr lang="zh-CN" altLang="en-US" dirty="0"/>
              <a:t>光绪</a:t>
            </a:r>
            <a:r>
              <a:rPr lang="en-US" altLang="zh-CN" dirty="0"/>
              <a:t>"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dirty="0"/>
              <a:t>传</a:t>
            </a:r>
            <a:r>
              <a:rPr lang="en-US" altLang="zh-CN" dirty="0"/>
              <a:t>slice</a:t>
            </a:r>
            <a:r>
              <a:rPr lang="zh-CN" altLang="en-US" dirty="0"/>
              <a:t>，对</a:t>
            </a:r>
            <a:r>
              <a:rPr lang="en-US" altLang="zh-CN" dirty="0" err="1"/>
              <a:t>sclice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个字段进行了拷贝，拷贝的是底层数组的指针，所以修改底层数组的元素会反应到原数组上</a:t>
            </a:r>
            <a:endParaRPr lang="en-US" altLang="zh-CN" dirty="0"/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970CBE06-EB4B-ED41-A3B3-6448605A3603}"/>
              </a:ext>
            </a:extLst>
          </p:cNvPr>
          <p:cNvSpPr/>
          <p:nvPr/>
        </p:nvSpPr>
        <p:spPr>
          <a:xfrm>
            <a:off x="7377830" y="2404997"/>
            <a:ext cx="4176385" cy="1803747"/>
          </a:xfrm>
          <a:prstGeom prst="wedgeRoundRectCallout">
            <a:avLst>
              <a:gd name="adj1" fmla="val -112310"/>
              <a:gd name="adj2" fmla="val 8888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type slice struct {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array </a:t>
            </a:r>
            <a:r>
              <a:rPr lang="en-US" altLang="zh-CN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unsafe.Pointer</a:t>
            </a:r>
            <a:endParaRPr lang="en-US" altLang="zh-CN" sz="2000" dirty="0">
              <a:solidFill>
                <a:schemeClr val="bg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 int</a:t>
            </a:r>
          </a:p>
          <a:p>
            <a:r>
              <a:rPr lang="zh-CN" altLang="en-US" sz="2000" dirty="0">
                <a:solidFill>
                  <a:schemeClr val="bg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cap int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1768-EFC0-C748-81A7-124A122F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结构体创建、访问与修改</a:t>
            </a:r>
          </a:p>
        </p:txBody>
      </p:sp>
    </p:spTree>
    <p:extLst>
      <p:ext uri="{BB962C8B-B14F-4D97-AF65-F5344CB8AC3E}">
        <p14:creationId xmlns:p14="http://schemas.microsoft.com/office/powerpoint/2010/main" val="228130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87013-B96C-7C47-BAC4-3142EFD5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定义结构体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C5528-216D-D24F-AC7D-1CBC2098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定义</a:t>
            </a:r>
            <a:r>
              <a:rPr lang="en-US" altLang="zh-CN" sz="2400" dirty="0"/>
              <a:t>user</a:t>
            </a:r>
            <a:r>
              <a:rPr lang="zh-CN" altLang="en-US" sz="2400" dirty="0"/>
              <a:t>结构体</a:t>
            </a:r>
          </a:p>
          <a:p>
            <a:pPr marL="0" indent="0">
              <a:buNone/>
            </a:pPr>
            <a:r>
              <a:rPr lang="en-US" altLang="zh-CN" sz="2400" dirty="0"/>
              <a:t>type user struct {</a:t>
            </a:r>
          </a:p>
          <a:p>
            <a:pPr marL="457200" lvl="1" indent="0">
              <a:buNone/>
            </a:pPr>
            <a:r>
              <a:rPr lang="en-US" altLang="zh-CN" dirty="0"/>
              <a:t>id int</a:t>
            </a:r>
          </a:p>
          <a:p>
            <a:pPr marL="457200" lvl="1" indent="0">
              <a:buNone/>
            </a:pPr>
            <a:r>
              <a:rPr lang="en-US" altLang="zh-CN" dirty="0"/>
              <a:t>score float32</a:t>
            </a:r>
          </a:p>
          <a:p>
            <a:pPr marL="457200" lvl="1" indent="0">
              <a:buNone/>
            </a:pPr>
            <a:r>
              <a:rPr lang="en-US" altLang="zh-CN" dirty="0"/>
              <a:t>enrollment </a:t>
            </a:r>
            <a:r>
              <a:rPr lang="en-US" altLang="zh-CN" dirty="0" err="1"/>
              <a:t>time.Time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name, </a:t>
            </a:r>
            <a:r>
              <a:rPr lang="en-US" altLang="zh-CN" dirty="0" err="1"/>
              <a:t>addr</a:t>
            </a:r>
            <a:r>
              <a:rPr lang="en-US" altLang="zh-CN" dirty="0"/>
              <a:t> string //</a:t>
            </a:r>
            <a:r>
              <a:rPr lang="zh-CN" altLang="en-US" dirty="0"/>
              <a:t>多个字段类型相同时可以简写到一行里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1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340DD-7253-FA49-BE33-CF922E3D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初始化一个实例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2E060-0167-7440-A0AB-41F0A9BA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var u user //</a:t>
            </a:r>
            <a:r>
              <a:rPr lang="zh-CN" altLang="en-US" dirty="0"/>
              <a:t>声明，会用相应类型的默认值初始化</a:t>
            </a:r>
            <a:r>
              <a:rPr lang="en-US" altLang="zh-CN" dirty="0"/>
              <a:t>struct</a:t>
            </a:r>
            <a:r>
              <a:rPr lang="zh-CN" altLang="en-US" dirty="0"/>
              <a:t>里的每一个字段</a:t>
            </a:r>
          </a:p>
          <a:p>
            <a:r>
              <a:rPr lang="en-US" altLang="zh-CN" dirty="0"/>
              <a:t>u = user{} //</a:t>
            </a:r>
            <a:r>
              <a:rPr lang="zh-CN" altLang="en-US" dirty="0"/>
              <a:t>相应类型的默认值初始化</a:t>
            </a:r>
            <a:r>
              <a:rPr lang="en-US" altLang="zh-CN" dirty="0"/>
              <a:t>struct</a:t>
            </a:r>
            <a:r>
              <a:rPr lang="zh-CN" altLang="en-US" dirty="0"/>
              <a:t>里的每一个字段</a:t>
            </a:r>
          </a:p>
          <a:p>
            <a:r>
              <a:rPr lang="en-US" altLang="zh-CN" dirty="0"/>
              <a:t>u = user{id: 3, name: "</a:t>
            </a:r>
            <a:r>
              <a:rPr lang="en-US" altLang="zh-CN" dirty="0" err="1"/>
              <a:t>zcy</a:t>
            </a:r>
            <a:r>
              <a:rPr lang="en-US" altLang="zh-CN" dirty="0"/>
              <a:t>"} //</a:t>
            </a:r>
            <a:r>
              <a:rPr lang="zh-CN" altLang="en-US" dirty="0"/>
              <a:t>赋值初始化</a:t>
            </a:r>
            <a:endParaRPr lang="en-US" altLang="zh-CN" dirty="0"/>
          </a:p>
          <a:p>
            <a:r>
              <a:rPr lang="en-US" altLang="zh-CN" dirty="0"/>
              <a:t>u = user{4, 100.0, </a:t>
            </a:r>
            <a:r>
              <a:rPr lang="en-US" altLang="zh-CN" dirty="0" err="1"/>
              <a:t>time.Now</a:t>
            </a:r>
            <a:r>
              <a:rPr lang="en-US" altLang="zh-CN" dirty="0"/>
              <a:t>(), "</a:t>
            </a:r>
            <a:r>
              <a:rPr lang="en-US" altLang="zh-CN" dirty="0" err="1"/>
              <a:t>zcy</a:t>
            </a:r>
            <a:r>
              <a:rPr lang="en-US" altLang="zh-CN" dirty="0"/>
              <a:t>", "</a:t>
            </a:r>
            <a:r>
              <a:rPr lang="en-US" altLang="zh-CN" dirty="0" err="1"/>
              <a:t>beijing</a:t>
            </a:r>
            <a:r>
              <a:rPr lang="en-US" altLang="zh-CN" dirty="0"/>
              <a:t>"} //</a:t>
            </a:r>
            <a:r>
              <a:rPr lang="zh-CN" altLang="en-US" dirty="0"/>
              <a:t>赋值初始化，可以不写字段，但需要跟结构体定义里的字段顺序一致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59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1E7-7B30-5C4E-A86E-B06D16BB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访问与修改结构体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B6DA8-B24D-4447-8AB7-F1365744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u.enrollment</a:t>
            </a:r>
            <a:r>
              <a:rPr lang="en-US" altLang="zh-CN" dirty="0"/>
              <a:t> = </a:t>
            </a:r>
            <a:r>
              <a:rPr lang="en-US" altLang="zh-CN" dirty="0" err="1"/>
              <a:t>time.Now</a:t>
            </a:r>
            <a:r>
              <a:rPr lang="en-US" altLang="zh-CN" dirty="0"/>
              <a:t>() //</a:t>
            </a:r>
            <a:r>
              <a:rPr lang="zh-CN" altLang="en-US" dirty="0"/>
              <a:t>给结构体的成员变量赋值</a:t>
            </a:r>
          </a:p>
          <a:p>
            <a:r>
              <a:rPr lang="en-US" altLang="zh-CN" dirty="0" err="1"/>
              <a:t>fmt.Printf</a:t>
            </a:r>
            <a:r>
              <a:rPr lang="en-US" altLang="zh-CN" dirty="0"/>
              <a:t>("id=%d, enrollment=%v, name=%s\n", </a:t>
            </a:r>
            <a:r>
              <a:rPr lang="en-US" altLang="zh-CN" dirty="0" err="1"/>
              <a:t>u.id</a:t>
            </a:r>
            <a:r>
              <a:rPr lang="en-US" altLang="zh-CN" dirty="0"/>
              <a:t>, </a:t>
            </a:r>
            <a:r>
              <a:rPr lang="en-US" altLang="zh-CN" dirty="0" err="1"/>
              <a:t>u.enrollment</a:t>
            </a:r>
            <a:r>
              <a:rPr lang="en-US" altLang="zh-CN" dirty="0"/>
              <a:t>, </a:t>
            </a:r>
            <a:r>
              <a:rPr lang="en-US" altLang="zh-CN" dirty="0" err="1"/>
              <a:t>u.name</a:t>
            </a:r>
            <a:r>
              <a:rPr lang="en-US" altLang="zh-CN" dirty="0"/>
              <a:t>)//</a:t>
            </a:r>
            <a:r>
              <a:rPr lang="zh-CN" altLang="en-US" dirty="0"/>
              <a:t>访问结构体的成员变量</a:t>
            </a:r>
          </a:p>
        </p:txBody>
      </p:sp>
    </p:spTree>
    <p:extLst>
      <p:ext uri="{BB962C8B-B14F-4D97-AF65-F5344CB8AC3E}">
        <p14:creationId xmlns:p14="http://schemas.microsoft.com/office/powerpoint/2010/main" val="19831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B02EE-F80F-5340-9086-4DC65BC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5D84-627C-BA4C-9CD5-617362F1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可以把</a:t>
            </a:r>
            <a:r>
              <a:rPr lang="en-US" altLang="zh-CN" dirty="0"/>
              <a:t>user</a:t>
            </a:r>
            <a:r>
              <a:rPr lang="zh-CN" altLang="en-US" dirty="0"/>
              <a:t>理解为</a:t>
            </a:r>
            <a:r>
              <a:rPr lang="en-US" altLang="zh-CN" dirty="0"/>
              <a:t>hello</a:t>
            </a:r>
            <a:r>
              <a:rPr lang="zh-CN" altLang="en-US" dirty="0"/>
              <a:t>函数的参数，即</a:t>
            </a:r>
            <a:r>
              <a:rPr lang="en-US" altLang="zh-CN" dirty="0"/>
              <a:t>hello(u user, man string)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(u user) hello(man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my name is " + </a:t>
            </a:r>
            <a:r>
              <a:rPr lang="en-US" altLang="zh-CN" dirty="0" err="1"/>
              <a:t>u.name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函数里不需要访问</a:t>
            </a:r>
            <a:r>
              <a:rPr lang="en-US" altLang="zh-CN" dirty="0"/>
              <a:t>user</a:t>
            </a:r>
            <a:r>
              <a:rPr lang="zh-CN" altLang="en-US" dirty="0"/>
              <a:t>的成员，可以传匿名，甚至</a:t>
            </a:r>
            <a:r>
              <a:rPr lang="en-US" altLang="zh-CN" dirty="0"/>
              <a:t>_</a:t>
            </a:r>
            <a:r>
              <a:rPr lang="zh-CN" altLang="en-US"/>
              <a:t>也不传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(_ user) think(man string)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fmt.Println</a:t>
            </a:r>
            <a:r>
              <a:rPr lang="en-US" altLang="zh-CN" dirty="0"/>
              <a:t>("hi " + man + ", do you know my name?")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14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C552F-D368-3C4E-B5EF-9961B205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为任意类型添加方法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C6A8A-AE4C-254D-972E-8AE9743D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type </a:t>
            </a:r>
            <a:r>
              <a:rPr lang="en-US" altLang="zh-CN" dirty="0" err="1"/>
              <a:t>UserMap</a:t>
            </a:r>
            <a:r>
              <a:rPr lang="en-US" altLang="zh-CN" dirty="0"/>
              <a:t> map[int]User //</a:t>
            </a:r>
            <a:r>
              <a:rPr lang="zh-CN" altLang="en-US" dirty="0"/>
              <a:t>自定义类型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可以给自定义类型添加任意方法</a:t>
            </a:r>
          </a:p>
          <a:p>
            <a:pPr marL="0" indent="0">
              <a:buNone/>
            </a:pPr>
            <a:r>
              <a:rPr lang="en-US" altLang="zh-CN" dirty="0" err="1"/>
              <a:t>func</a:t>
            </a:r>
            <a:r>
              <a:rPr lang="en-US" altLang="zh-CN" dirty="0"/>
              <a:t> (um </a:t>
            </a:r>
            <a:r>
              <a:rPr lang="en-US" altLang="zh-CN" dirty="0" err="1"/>
              <a:t>UserMap</a:t>
            </a:r>
            <a:r>
              <a:rPr lang="en-US" altLang="zh-CN" dirty="0"/>
              <a:t>) </a:t>
            </a:r>
            <a:r>
              <a:rPr lang="en-US" altLang="zh-CN" dirty="0" err="1"/>
              <a:t>GetUser</a:t>
            </a:r>
            <a:r>
              <a:rPr lang="en-US" altLang="zh-CN" dirty="0"/>
              <a:t>(id int) User 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um[id]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06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7B74F-3DE5-ED4E-B141-DD729107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A95F6-7858-6144-8C22-0EC3C08A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</a:t>
            </a:r>
            <a:r>
              <a:rPr kumimoji="1" lang="zh-CN" altLang="en-US" dirty="0"/>
              <a:t>语言关于可见的统一规则：大写字母开头跨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也可以访问；否则只能本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内部访问</a:t>
            </a:r>
            <a:endParaRPr kumimoji="1" lang="en-US" altLang="zh-CN" dirty="0"/>
          </a:p>
          <a:p>
            <a:r>
              <a:rPr kumimoji="1" lang="zh-CN" altLang="en-US" dirty="0"/>
              <a:t>结构体名称以大写开头时，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外部可见，</a:t>
            </a:r>
            <a:r>
              <a:rPr kumimoji="1" lang="zh-CN" altLang="en-US" dirty="0">
                <a:solidFill>
                  <a:srgbClr val="FFC000"/>
                </a:solidFill>
              </a:rPr>
              <a:t>在此前提下</a:t>
            </a:r>
            <a:r>
              <a:rPr kumimoji="1" lang="zh-CN" altLang="en-US" dirty="0"/>
              <a:t>，结构体中以大写开头在成员变量或成员函数在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外部也可见</a:t>
            </a:r>
          </a:p>
        </p:txBody>
      </p:sp>
    </p:spTree>
    <p:extLst>
      <p:ext uri="{BB962C8B-B14F-4D97-AF65-F5344CB8AC3E}">
        <p14:creationId xmlns:p14="http://schemas.microsoft.com/office/powerpoint/2010/main" val="58995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1" id="{187FF8A8-DEEE-D842-8344-FD29BFB8B076}" vid="{E0013A59-77E0-BE4F-ABBA-155181E045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231</TotalTime>
  <Words>1378</Words>
  <Application>Microsoft Macintosh PowerPoint</Application>
  <PresentationFormat>宽屏</PresentationFormat>
  <Paragraphs>174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Source Han Sans HW SC</vt:lpstr>
      <vt:lpstr>Source Han Sans SC</vt:lpstr>
      <vt:lpstr>Arial</vt:lpstr>
      <vt:lpstr>Menlo</vt:lpstr>
      <vt:lpstr>Office 主题​​</vt:lpstr>
      <vt:lpstr>go语言结构体</vt:lpstr>
      <vt:lpstr>目录</vt:lpstr>
      <vt:lpstr>结构体创建、访问与修改</vt:lpstr>
      <vt:lpstr>定义结构体</vt:lpstr>
      <vt:lpstr>初始化一个实例</vt:lpstr>
      <vt:lpstr>访问与修改结构体</vt:lpstr>
      <vt:lpstr>成员函数(方法)</vt:lpstr>
      <vt:lpstr>为任意类型添加方法</vt:lpstr>
      <vt:lpstr>可见性</vt:lpstr>
      <vt:lpstr>匿名结构体</vt:lpstr>
      <vt:lpstr>结构体中含有匿名成员</vt:lpstr>
      <vt:lpstr>结构体指针</vt:lpstr>
      <vt:lpstr>创建结构体指针</vt:lpstr>
      <vt:lpstr>构造函数</vt:lpstr>
      <vt:lpstr>方法接收指针</vt:lpstr>
      <vt:lpstr>方法接收指针</vt:lpstr>
      <vt:lpstr>结构体嵌套</vt:lpstr>
      <vt:lpstr>结构体嵌套</vt:lpstr>
      <vt:lpstr>字段名冲突</vt:lpstr>
      <vt:lpstr>深拷贝与浅拷贝</vt:lpstr>
      <vt:lpstr>拷贝</vt:lpstr>
      <vt:lpstr>拷贝</vt:lpstr>
      <vt:lpstr>深拷贝与浅拷贝</vt:lpstr>
      <vt:lpstr>结构体slice传参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go语言结构体</dc:title>
  <dc:creator>张朝阳</dc:creator>
  <cp:lastModifiedBy>张朝阳</cp:lastModifiedBy>
  <cp:revision>13</cp:revision>
  <dcterms:created xsi:type="dcterms:W3CDTF">2021-09-03T06:42:40Z</dcterms:created>
  <dcterms:modified xsi:type="dcterms:W3CDTF">2021-10-08T00:28:46Z</dcterms:modified>
</cp:coreProperties>
</file>