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98" r:id="rId4"/>
    <p:sldId id="304" r:id="rId5"/>
    <p:sldId id="305" r:id="rId6"/>
    <p:sldId id="303" r:id="rId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DB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36" autoAdjust="0"/>
    <p:restoredTop sz="94660"/>
  </p:normalViewPr>
  <p:slideViewPr>
    <p:cSldViewPr snapToGrid="0">
      <p:cViewPr varScale="1">
        <p:scale>
          <a:sx n="72" d="100"/>
          <a:sy n="72" d="100"/>
        </p:scale>
        <p:origin x="4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C170B0FC-481F-4CC3-BCE0-4FD29EAE558B}" type="datetimeFigureOut">
              <a:rPr lang="pt-BR" smtClean="0"/>
              <a:t>13/05/2017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1621699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170B0FC-481F-4CC3-BCE0-4FD29EAE558B}" type="datetimeFigureOut">
              <a:rPr lang="pt-BR" smtClean="0"/>
              <a:t>13/05/2017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2238557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170B0FC-481F-4CC3-BCE0-4FD29EAE558B}" type="datetimeFigureOut">
              <a:rPr lang="pt-BR" smtClean="0"/>
              <a:t>13/05/2017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166511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170B0FC-481F-4CC3-BCE0-4FD29EAE558B}" type="datetimeFigureOut">
              <a:rPr lang="pt-BR" smtClean="0"/>
              <a:t>13/05/2017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1300993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C170B0FC-481F-4CC3-BCE0-4FD29EAE558B}" type="datetimeFigureOut">
              <a:rPr lang="pt-BR" smtClean="0"/>
              <a:t>13/05/2017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3160025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C170B0FC-481F-4CC3-BCE0-4FD29EAE558B}" type="datetimeFigureOut">
              <a:rPr lang="pt-BR" smtClean="0"/>
              <a:t>13/05/2017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111894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C170B0FC-481F-4CC3-BCE0-4FD29EAE558B}" type="datetimeFigureOut">
              <a:rPr lang="pt-BR" smtClean="0"/>
              <a:t>13/05/2017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343370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C170B0FC-481F-4CC3-BCE0-4FD29EAE558B}" type="datetimeFigureOut">
              <a:rPr lang="pt-BR" smtClean="0"/>
              <a:t>13/05/2017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2474384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170B0FC-481F-4CC3-BCE0-4FD29EAE558B}" type="datetimeFigureOut">
              <a:rPr lang="pt-BR" smtClean="0"/>
              <a:t>13/05/2017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3334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C170B0FC-481F-4CC3-BCE0-4FD29EAE558B}" type="datetimeFigureOut">
              <a:rPr lang="pt-BR" smtClean="0"/>
              <a:t>13/05/2017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97677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C170B0FC-481F-4CC3-BCE0-4FD29EAE558B}" type="datetimeFigureOut">
              <a:rPr lang="pt-BR" smtClean="0"/>
              <a:t>13/05/2017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1107431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0B0FC-481F-4CC3-BCE0-4FD29EAE558B}" type="datetimeFigureOut">
              <a:rPr lang="pt-BR" smtClean="0"/>
              <a:t>13/05/2017</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F45AB-E0C9-4E2B-B0F3-CE85822C6257}" type="slidenum">
              <a:rPr lang="pt-BR" smtClean="0"/>
              <a:t>‹#›</a:t>
            </a:fld>
            <a:endParaRPr lang="pt-BR"/>
          </a:p>
        </p:txBody>
      </p:sp>
    </p:spTree>
    <p:extLst>
      <p:ext uri="{BB962C8B-B14F-4D97-AF65-F5344CB8AC3E}">
        <p14:creationId xmlns:p14="http://schemas.microsoft.com/office/powerpoint/2010/main" val="644477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ítulo 2"/>
          <p:cNvSpPr txBox="1">
            <a:spLocks/>
          </p:cNvSpPr>
          <p:nvPr/>
        </p:nvSpPr>
        <p:spPr>
          <a:xfrm>
            <a:off x="0" y="0"/>
            <a:ext cx="12192000" cy="6858000"/>
          </a:xfrm>
          <a:prstGeom prst="rect">
            <a:avLst/>
          </a:prstGeom>
          <a:solidFill>
            <a:srgbClr val="323330"/>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endParaRPr lang="pt-BR" dirty="0">
              <a:solidFill>
                <a:srgbClr val="EDDB4F"/>
              </a:solidFill>
              <a:latin typeface="Century Gothic" panose="020B0502020202020204" pitchFamily="34" charset="0"/>
              <a:ea typeface="Batang" panose="02030600000101010101" pitchFamily="18" charset="-127"/>
              <a:cs typeface="Browallia New" panose="020B0604020202020204" pitchFamily="34" charset="-34"/>
            </a:endParaRPr>
          </a:p>
        </p:txBody>
      </p:sp>
      <p:sp>
        <p:nvSpPr>
          <p:cNvPr id="7" name="Retângulo 6"/>
          <p:cNvSpPr/>
          <p:nvPr/>
        </p:nvSpPr>
        <p:spPr>
          <a:xfrm>
            <a:off x="835985" y="-246321"/>
            <a:ext cx="5741581" cy="7549116"/>
          </a:xfrm>
          <a:prstGeom prst="rect">
            <a:avLst/>
          </a:prstGeom>
          <a:solidFill>
            <a:srgbClr val="F0D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 name="Subtítulo 2"/>
          <p:cNvSpPr>
            <a:spLocks noGrp="1"/>
          </p:cNvSpPr>
          <p:nvPr>
            <p:ph type="subTitle" idx="1"/>
          </p:nvPr>
        </p:nvSpPr>
        <p:spPr>
          <a:xfrm>
            <a:off x="773519" y="2092471"/>
            <a:ext cx="5322481" cy="2673057"/>
          </a:xfrm>
          <a:solidFill>
            <a:srgbClr val="323330"/>
          </a:solidFill>
        </p:spPr>
        <p:txBody>
          <a:bodyPr>
            <a:noAutofit/>
          </a:bodyPr>
          <a:lstStyle/>
          <a:p>
            <a:pPr algn="r">
              <a:spcBef>
                <a:spcPts val="0"/>
              </a:spcBef>
            </a:pPr>
            <a:r>
              <a:rPr lang="en-US" sz="3600" b="1" spc="-150" dirty="0">
                <a:solidFill>
                  <a:srgbClr val="EDDB4F"/>
                </a:solidFill>
                <a:latin typeface="Century" panose="02040604050505020304" pitchFamily="18" charset="0"/>
                <a:ea typeface="Batang" panose="02030600000101010101" pitchFamily="18" charset="-127"/>
                <a:cs typeface="Leelawadee" panose="020B0502040204020203" pitchFamily="34" charset="-34"/>
              </a:rPr>
              <a:t>Local Storage API, Storing and Retrieving Simple Data, Arrays, Associative Arrays, and Objects</a:t>
            </a:r>
            <a:endParaRPr lang="pt-BR" sz="3600" b="1" spc="-150" dirty="0">
              <a:solidFill>
                <a:srgbClr val="EDDB4F"/>
              </a:solidFill>
              <a:latin typeface="Century" panose="02040604050505020304" pitchFamily="18" charset="0"/>
              <a:ea typeface="Batang" panose="02030600000101010101" pitchFamily="18" charset="-127"/>
              <a:cs typeface="Leelawadee" panose="020B0502040204020203" pitchFamily="34" charset="-34"/>
            </a:endParaRPr>
          </a:p>
        </p:txBody>
      </p:sp>
      <p:pic>
        <p:nvPicPr>
          <p:cNvPr id="1030"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5503146" y="5669686"/>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p:cNvSpPr txBox="1"/>
          <p:nvPr/>
        </p:nvSpPr>
        <p:spPr>
          <a:xfrm rot="10800000" flipH="1" flipV="1">
            <a:off x="0" y="202669"/>
            <a:ext cx="6158466" cy="1077218"/>
          </a:xfrm>
          <a:prstGeom prst="rect">
            <a:avLst/>
          </a:prstGeom>
          <a:noFill/>
        </p:spPr>
        <p:txBody>
          <a:bodyPr wrap="square" rtlCol="0">
            <a:spAutoFit/>
          </a:bodyPr>
          <a:lstStyle/>
          <a:p>
            <a:pPr algn="r"/>
            <a:r>
              <a:rPr lang="pt-BR" sz="3200" b="1" dirty="0">
                <a:solidFill>
                  <a:srgbClr val="323330"/>
                </a:solidFill>
                <a:latin typeface="Gill Sans Ultra Bold" panose="020B0A02020104020203" pitchFamily="34" charset="0"/>
              </a:rPr>
              <a:t>CIT 261</a:t>
            </a:r>
          </a:p>
          <a:p>
            <a:pPr algn="r"/>
            <a:r>
              <a:rPr lang="pt-BR" sz="3200" b="1" dirty="0">
                <a:solidFill>
                  <a:srgbClr val="323330"/>
                </a:solidFill>
                <a:latin typeface="Gill Sans Ultra Bold" panose="020B0A02020104020203" pitchFamily="34" charset="0"/>
              </a:rPr>
              <a:t>Mobile </a:t>
            </a:r>
            <a:r>
              <a:rPr lang="pt-BR" sz="3200" b="1" dirty="0" err="1">
                <a:solidFill>
                  <a:srgbClr val="323330"/>
                </a:solidFill>
                <a:latin typeface="Gill Sans Ultra Bold" panose="020B0A02020104020203" pitchFamily="34" charset="0"/>
              </a:rPr>
              <a:t>Development</a:t>
            </a:r>
            <a:endParaRPr lang="pt-BR" sz="3600" b="1" dirty="0">
              <a:solidFill>
                <a:srgbClr val="323330"/>
              </a:solidFill>
              <a:latin typeface="Gill Sans Ultra Bold" panose="020B0A02020104020203" pitchFamily="34" charset="0"/>
            </a:endParaRPr>
          </a:p>
        </p:txBody>
      </p:sp>
      <p:sp>
        <p:nvSpPr>
          <p:cNvPr id="11" name="CaixaDeTexto 10"/>
          <p:cNvSpPr txBox="1"/>
          <p:nvPr/>
        </p:nvSpPr>
        <p:spPr>
          <a:xfrm>
            <a:off x="4688768" y="6354937"/>
            <a:ext cx="1579278" cy="307777"/>
          </a:xfrm>
          <a:prstGeom prst="rect">
            <a:avLst/>
          </a:prstGeom>
          <a:noFill/>
        </p:spPr>
        <p:txBody>
          <a:bodyPr wrap="none" rtlCol="0">
            <a:spAutoFit/>
          </a:bodyPr>
          <a:lstStyle/>
          <a:p>
            <a:r>
              <a:rPr lang="pt-BR" sz="1400" dirty="0" err="1">
                <a:solidFill>
                  <a:srgbClr val="323330"/>
                </a:solidFill>
                <a:latin typeface="Century Gothic" panose="020B0502020202020204" pitchFamily="34" charset="0"/>
              </a:rPr>
              <a:t>by</a:t>
            </a:r>
            <a:r>
              <a:rPr lang="pt-BR" sz="1400" dirty="0">
                <a:solidFill>
                  <a:srgbClr val="323330"/>
                </a:solidFill>
                <a:latin typeface="Century Gothic" panose="020B0502020202020204" pitchFamily="34" charset="0"/>
              </a:rPr>
              <a:t> Rafael Ferraz</a:t>
            </a:r>
          </a:p>
        </p:txBody>
      </p:sp>
      <p:sp>
        <p:nvSpPr>
          <p:cNvPr id="2" name="AutoShape 4" descr="Resultado de imagem para javascript"/>
          <p:cNvSpPr>
            <a:spLocks noChangeAspect="1" noChangeArrowheads="1"/>
          </p:cNvSpPr>
          <p:nvPr/>
        </p:nvSpPr>
        <p:spPr bwMode="auto">
          <a:xfrm>
            <a:off x="63500" y="-136525"/>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4" name="AutoShape 6" descr="Resultado de imagem para javascript"/>
          <p:cNvSpPr>
            <a:spLocks noChangeAspect="1" noChangeArrowheads="1"/>
          </p:cNvSpPr>
          <p:nvPr/>
        </p:nvSpPr>
        <p:spPr bwMode="auto">
          <a:xfrm>
            <a:off x="215900" y="15875"/>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32" name="Picture 8" descr="Resultado de imagem para java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551" y="1695450"/>
            <a:ext cx="3775075" cy="377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528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66700" y="-170121"/>
            <a:ext cx="12953999" cy="7549116"/>
          </a:xfrm>
          <a:prstGeom prst="rect">
            <a:avLst/>
          </a:prstGeom>
          <a:solidFill>
            <a:srgbClr val="F0DB4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ítulo 1"/>
          <p:cNvSpPr>
            <a:spLocks noGrp="1"/>
          </p:cNvSpPr>
          <p:nvPr>
            <p:ph type="title"/>
          </p:nvPr>
        </p:nvSpPr>
        <p:spPr>
          <a:xfrm>
            <a:off x="-266699" y="365125"/>
            <a:ext cx="12953998" cy="1325563"/>
          </a:xfrm>
          <a:solidFill>
            <a:srgbClr val="323330"/>
          </a:solidFill>
        </p:spPr>
        <p:txBody>
          <a:bodyPr>
            <a:normAutofit/>
          </a:bodyPr>
          <a:lstStyle/>
          <a:p>
            <a:pPr algn="ctr"/>
            <a:r>
              <a:rPr lang="pt-BR" sz="8800" b="1" dirty="0">
                <a:solidFill>
                  <a:srgbClr val="F0DB4F"/>
                </a:solidFill>
                <a:latin typeface="Century Gothic" panose="020B0502020202020204" pitchFamily="34" charset="0"/>
                <a:cs typeface="Aharoni" panose="02010803020104030203" pitchFamily="2" charset="-79"/>
              </a:rPr>
              <a:t>Local Storage</a:t>
            </a:r>
            <a:endParaRPr lang="pt-BR" sz="8800" dirty="0">
              <a:solidFill>
                <a:srgbClr val="F0DB4F"/>
              </a:solidFill>
            </a:endParaRP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backgroundRemoval t="0" b="100000" l="8008" r="94141">
                        <a14:foregroundMark x1="33984" y1="39453" x2="47852" y2="40820"/>
                        <a14:foregroundMark x1="31641" y1="68359" x2="38672" y2="68359"/>
                        <a14:foregroundMark x1="29688" y1="93555" x2="33984" y2="93945"/>
                      </a14:backgroundRemoval>
                    </a14:imgEffect>
                  </a14:imgLayer>
                </a14:imgProps>
              </a:ext>
            </a:extLst>
          </a:blip>
          <a:stretch>
            <a:fillRect/>
          </a:stretch>
        </p:blipFill>
        <p:spPr>
          <a:xfrm>
            <a:off x="4255603" y="2650434"/>
            <a:ext cx="3916017" cy="3916017"/>
          </a:xfrm>
          <a:prstGeom prst="rect">
            <a:avLst/>
          </a:prstGeom>
        </p:spPr>
      </p:pic>
    </p:spTree>
    <p:extLst>
      <p:ext uri="{BB962C8B-B14F-4D97-AF65-F5344CB8AC3E}">
        <p14:creationId xmlns:p14="http://schemas.microsoft.com/office/powerpoint/2010/main" val="390193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8000" b="1" dirty="0">
                <a:solidFill>
                  <a:schemeClr val="tx1">
                    <a:lumMod val="85000"/>
                    <a:lumOff val="15000"/>
                  </a:schemeClr>
                </a:solidFill>
                <a:latin typeface="Century Gothic" panose="020B0502020202020204" pitchFamily="34" charset="0"/>
                <a:cs typeface="Aharoni" panose="02010803020104030203" pitchFamily="2" charset="-79"/>
              </a:rPr>
              <a:t>Local Storage</a:t>
            </a: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38200" y="2080591"/>
            <a:ext cx="10312021"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t>With local storage, web applications can store data locally within the user's browser.</a:t>
            </a:r>
          </a:p>
          <a:p>
            <a:pPr marL="285750" indent="-285750">
              <a:buFont typeface="Arial" panose="020B0604020202020204" pitchFamily="34" charset="0"/>
              <a:buChar char="•"/>
            </a:pPr>
            <a:r>
              <a:rPr lang="en-US" sz="2400" dirty="0"/>
              <a:t>Before HTML5, application data had to be stored in cookies, included in every server request. Local storage is more secure, and large amounts of data can be stored locally, without affecting website performance.</a:t>
            </a:r>
          </a:p>
          <a:p>
            <a:pPr marL="285750" indent="-285750">
              <a:buFont typeface="Arial" panose="020B0604020202020204" pitchFamily="34" charset="0"/>
              <a:buChar char="•"/>
            </a:pPr>
            <a:r>
              <a:rPr lang="en-US" sz="2400" dirty="0"/>
              <a:t>Unlike cookies, the storage limit is far larger (at least 5MB) and information is never transferred to the server.</a:t>
            </a:r>
          </a:p>
          <a:p>
            <a:pPr marL="285750" indent="-285750">
              <a:buFont typeface="Arial" panose="020B0604020202020204" pitchFamily="34" charset="0"/>
              <a:buChar char="•"/>
            </a:pPr>
            <a:r>
              <a:rPr lang="en-US" sz="2400" dirty="0"/>
              <a:t>Local storage is per origin (per domain and protocol). All pages, from one origin, can store and access the same data.</a:t>
            </a:r>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1752863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8000" b="1" dirty="0">
                <a:solidFill>
                  <a:schemeClr val="tx1">
                    <a:lumMod val="85000"/>
                    <a:lumOff val="15000"/>
                  </a:schemeClr>
                </a:solidFill>
                <a:latin typeface="Century Gothic" panose="020B0502020202020204" pitchFamily="34" charset="0"/>
                <a:cs typeface="Aharoni" panose="02010803020104030203" pitchFamily="2" charset="-79"/>
              </a:rPr>
              <a:t>Local Storage</a:t>
            </a: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38200" y="2080591"/>
            <a:ext cx="10312021" cy="1477328"/>
          </a:xfrm>
          <a:prstGeom prst="rect">
            <a:avLst/>
          </a:prstGeom>
          <a:noFill/>
        </p:spPr>
        <p:txBody>
          <a:bodyPr wrap="square" rtlCol="0">
            <a:spAutoFit/>
          </a:bodyPr>
          <a:lstStyle/>
          <a:p>
            <a:r>
              <a:rPr lang="en-US" dirty="0"/>
              <a:t>HTML local storage provides two objects for storing data on the client:</a:t>
            </a:r>
          </a:p>
          <a:p>
            <a:r>
              <a:rPr lang="en-US" dirty="0" err="1">
                <a:solidFill>
                  <a:schemeClr val="accent5">
                    <a:lumMod val="50000"/>
                  </a:schemeClr>
                </a:solidFill>
              </a:rPr>
              <a:t>window.localStorage</a:t>
            </a:r>
            <a:r>
              <a:rPr lang="en-US" dirty="0">
                <a:solidFill>
                  <a:schemeClr val="accent5">
                    <a:lumMod val="50000"/>
                  </a:schemeClr>
                </a:solidFill>
              </a:rPr>
              <a:t> </a:t>
            </a:r>
            <a:r>
              <a:rPr lang="en-US" dirty="0"/>
              <a:t>- stores data with no expiration date</a:t>
            </a:r>
          </a:p>
          <a:p>
            <a:r>
              <a:rPr lang="en-US" dirty="0" err="1">
                <a:solidFill>
                  <a:schemeClr val="accent2">
                    <a:lumMod val="50000"/>
                  </a:schemeClr>
                </a:solidFill>
              </a:rPr>
              <a:t>window.sessionStorage</a:t>
            </a:r>
            <a:r>
              <a:rPr lang="en-US" dirty="0">
                <a:solidFill>
                  <a:schemeClr val="accent2">
                    <a:lumMod val="50000"/>
                  </a:schemeClr>
                </a:solidFill>
              </a:rPr>
              <a:t> </a:t>
            </a:r>
            <a:r>
              <a:rPr lang="en-US" dirty="0"/>
              <a:t>- stores data for one session (data is lost when the browser tab is closed)</a:t>
            </a:r>
          </a:p>
          <a:p>
            <a:r>
              <a:rPr lang="en-US" dirty="0"/>
              <a:t>Before using local storage, check browser support for </a:t>
            </a:r>
            <a:r>
              <a:rPr lang="en-US" dirty="0" err="1"/>
              <a:t>localStorage</a:t>
            </a:r>
            <a:r>
              <a:rPr lang="en-US" dirty="0"/>
              <a:t> and </a:t>
            </a:r>
            <a:r>
              <a:rPr lang="en-US" dirty="0" err="1"/>
              <a:t>sessionStorage</a:t>
            </a:r>
            <a:r>
              <a:rPr lang="en-US" dirty="0"/>
              <a:t>:</a:t>
            </a:r>
          </a:p>
          <a:p>
            <a:pPr marL="285750" indent="-285750">
              <a:buFont typeface="Arial" panose="020B0604020202020204" pitchFamily="34" charset="0"/>
              <a:buChar char="•"/>
            </a:pPr>
            <a:endParaRPr lang="pt-BR" dirty="0"/>
          </a:p>
        </p:txBody>
      </p:sp>
      <p:sp>
        <p:nvSpPr>
          <p:cNvPr id="5" name="Rectangle 4"/>
          <p:cNvSpPr/>
          <p:nvPr/>
        </p:nvSpPr>
        <p:spPr>
          <a:xfrm>
            <a:off x="2946210" y="3947822"/>
            <a:ext cx="6096000" cy="2031325"/>
          </a:xfrm>
          <a:prstGeom prst="rect">
            <a:avLst/>
          </a:prstGeom>
        </p:spPr>
        <p:txBody>
          <a:bodyPr>
            <a:spAutoFit/>
          </a:bodyPr>
          <a:lstStyle/>
          <a:p>
            <a:r>
              <a:rPr lang="pt-BR" dirty="0">
                <a:solidFill>
                  <a:srgbClr val="000000"/>
                </a:solidFill>
                <a:latin typeface="Verdana" panose="020B0604030504040204" pitchFamily="34" charset="0"/>
              </a:rPr>
              <a:t>Before using local storage, check browser support for localStorage and sessionStorage:</a:t>
            </a:r>
          </a:p>
          <a:p>
            <a:r>
              <a:rPr lang="pt-BR" dirty="0">
                <a:solidFill>
                  <a:srgbClr val="0000CD"/>
                </a:solidFill>
                <a:latin typeface="Consolas" panose="020B0609020204030204" pitchFamily="49" charset="0"/>
              </a:rPr>
              <a:t>if</a:t>
            </a:r>
            <a:r>
              <a:rPr lang="pt-BR" dirty="0">
                <a:solidFill>
                  <a:srgbClr val="000000"/>
                </a:solidFill>
                <a:latin typeface="Consolas" panose="020B0609020204030204" pitchFamily="49" charset="0"/>
              </a:rPr>
              <a:t> (</a:t>
            </a:r>
            <a:r>
              <a:rPr lang="pt-BR" dirty="0">
                <a:solidFill>
                  <a:srgbClr val="0000CD"/>
                </a:solidFill>
                <a:latin typeface="Consolas" panose="020B0609020204030204" pitchFamily="49" charset="0"/>
              </a:rPr>
              <a:t>typeof</a:t>
            </a:r>
            <a:r>
              <a:rPr lang="pt-BR" dirty="0">
                <a:solidFill>
                  <a:srgbClr val="000000"/>
                </a:solidFill>
                <a:latin typeface="Consolas" panose="020B0609020204030204" pitchFamily="49" charset="0"/>
              </a:rPr>
              <a:t>(Storage) !== </a:t>
            </a:r>
            <a:r>
              <a:rPr lang="pt-BR" dirty="0">
                <a:solidFill>
                  <a:srgbClr val="A52A2A"/>
                </a:solidFill>
                <a:latin typeface="Consolas" panose="020B0609020204030204" pitchFamily="49" charset="0"/>
              </a:rPr>
              <a:t>"undefined"</a:t>
            </a:r>
            <a:r>
              <a:rPr lang="pt-BR" dirty="0">
                <a:solidFill>
                  <a:srgbClr val="000000"/>
                </a:solidFill>
                <a:latin typeface="Consolas" panose="020B0609020204030204" pitchFamily="49" charset="0"/>
              </a:rPr>
              <a:t>) {</a:t>
            </a:r>
            <a:br>
              <a:rPr lang="pt-BR" dirty="0">
                <a:solidFill>
                  <a:srgbClr val="000000"/>
                </a:solidFill>
                <a:latin typeface="Consolas" panose="020B0609020204030204" pitchFamily="49" charset="0"/>
              </a:rPr>
            </a:br>
            <a:r>
              <a:rPr lang="pt-BR" dirty="0">
                <a:solidFill>
                  <a:srgbClr val="000000"/>
                </a:solidFill>
                <a:latin typeface="Consolas" panose="020B0609020204030204" pitchFamily="49" charset="0"/>
              </a:rPr>
              <a:t>    </a:t>
            </a:r>
            <a:r>
              <a:rPr lang="pt-BR" dirty="0">
                <a:solidFill>
                  <a:srgbClr val="008000"/>
                </a:solidFill>
                <a:latin typeface="Consolas" panose="020B0609020204030204" pitchFamily="49" charset="0"/>
              </a:rPr>
              <a:t>// </a:t>
            </a:r>
            <a:r>
              <a:rPr lang="pt-BR" i="1" dirty="0">
                <a:solidFill>
                  <a:srgbClr val="008000"/>
                </a:solidFill>
                <a:latin typeface="Consolas" panose="020B0609020204030204" pitchFamily="49" charset="0"/>
              </a:rPr>
              <a:t>Code for localStorage/sessionStorage.</a:t>
            </a:r>
            <a:br>
              <a:rPr lang="pt-BR" dirty="0">
                <a:solidFill>
                  <a:srgbClr val="008000"/>
                </a:solidFill>
                <a:latin typeface="Consolas" panose="020B0609020204030204" pitchFamily="49" charset="0"/>
              </a:rPr>
            </a:br>
            <a:r>
              <a:rPr lang="pt-BR" dirty="0">
                <a:solidFill>
                  <a:srgbClr val="000000"/>
                </a:solidFill>
                <a:latin typeface="Consolas" panose="020B0609020204030204" pitchFamily="49" charset="0"/>
              </a:rPr>
              <a:t>}</a:t>
            </a:r>
            <a:r>
              <a:rPr lang="pt-BR" dirty="0">
                <a:solidFill>
                  <a:srgbClr val="FF0000"/>
                </a:solidFill>
                <a:latin typeface="Consolas" panose="020B0609020204030204" pitchFamily="49" charset="0"/>
              </a:rPr>
              <a:t> </a:t>
            </a:r>
            <a:r>
              <a:rPr lang="pt-BR" dirty="0">
                <a:solidFill>
                  <a:srgbClr val="0000CD"/>
                </a:solidFill>
                <a:latin typeface="Consolas" panose="020B0609020204030204" pitchFamily="49" charset="0"/>
              </a:rPr>
              <a:t>else</a:t>
            </a:r>
            <a:r>
              <a:rPr lang="pt-BR" dirty="0">
                <a:solidFill>
                  <a:srgbClr val="000000"/>
                </a:solidFill>
                <a:latin typeface="Consolas" panose="020B0609020204030204" pitchFamily="49" charset="0"/>
              </a:rPr>
              <a:t> {</a:t>
            </a:r>
            <a:br>
              <a:rPr lang="pt-BR" dirty="0">
                <a:solidFill>
                  <a:srgbClr val="000000"/>
                </a:solidFill>
                <a:latin typeface="Consolas" panose="020B0609020204030204" pitchFamily="49" charset="0"/>
              </a:rPr>
            </a:br>
            <a:r>
              <a:rPr lang="pt-BR" dirty="0">
                <a:solidFill>
                  <a:srgbClr val="000000"/>
                </a:solidFill>
                <a:latin typeface="Consolas" panose="020B0609020204030204" pitchFamily="49" charset="0"/>
              </a:rPr>
              <a:t>    </a:t>
            </a:r>
            <a:r>
              <a:rPr lang="pt-BR" dirty="0">
                <a:solidFill>
                  <a:srgbClr val="008000"/>
                </a:solidFill>
                <a:latin typeface="Consolas" panose="020B0609020204030204" pitchFamily="49" charset="0"/>
              </a:rPr>
              <a:t>// Sorry! No Web Storage support..</a:t>
            </a:r>
            <a:br>
              <a:rPr lang="pt-BR" dirty="0">
                <a:solidFill>
                  <a:srgbClr val="008000"/>
                </a:solidFill>
                <a:latin typeface="Consolas" panose="020B0609020204030204" pitchFamily="49" charset="0"/>
              </a:rPr>
            </a:br>
            <a:r>
              <a:rPr lang="pt-BR" dirty="0">
                <a:solidFill>
                  <a:srgbClr val="000000"/>
                </a:solidFill>
                <a:latin typeface="Consolas" panose="020B0609020204030204" pitchFamily="49" charset="0"/>
              </a:rPr>
              <a:t>}</a:t>
            </a:r>
            <a:endParaRPr lang="pt-BR"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685694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8000" b="1" dirty="0">
                <a:solidFill>
                  <a:schemeClr val="tx1">
                    <a:lumMod val="85000"/>
                    <a:lumOff val="15000"/>
                  </a:schemeClr>
                </a:solidFill>
                <a:latin typeface="Century Gothic" panose="020B0502020202020204" pitchFamily="34" charset="0"/>
                <a:cs typeface="Aharoni" panose="02010803020104030203" pitchFamily="2" charset="-79"/>
              </a:rPr>
              <a:t>Local Storage</a:t>
            </a: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101008" y="3102610"/>
            <a:ext cx="9289774" cy="1477328"/>
          </a:xfrm>
          <a:prstGeom prst="rect">
            <a:avLst/>
          </a:prstGeom>
        </p:spPr>
        <p:txBody>
          <a:bodyPr wrap="square">
            <a:spAutoFit/>
          </a:bodyPr>
          <a:lstStyle/>
          <a:p>
            <a:r>
              <a:rPr lang="pt-BR" dirty="0">
                <a:solidFill>
                  <a:srgbClr val="008000"/>
                </a:solidFill>
                <a:latin typeface="Consolas" panose="020B0609020204030204" pitchFamily="49" charset="0"/>
              </a:rPr>
              <a:t>// Store</a:t>
            </a:r>
            <a:br>
              <a:rPr lang="pt-BR" dirty="0">
                <a:solidFill>
                  <a:srgbClr val="008000"/>
                </a:solidFill>
                <a:latin typeface="Consolas" panose="020B0609020204030204" pitchFamily="49" charset="0"/>
              </a:rPr>
            </a:br>
            <a:r>
              <a:rPr lang="pt-BR" dirty="0">
                <a:solidFill>
                  <a:srgbClr val="000000"/>
                </a:solidFill>
                <a:latin typeface="Consolas" panose="020B0609020204030204" pitchFamily="49" charset="0"/>
              </a:rPr>
              <a:t>localStorage.</a:t>
            </a:r>
            <a:r>
              <a:rPr lang="pt-BR" dirty="0">
                <a:ln>
                  <a:solidFill>
                    <a:schemeClr val="accent2">
                      <a:lumMod val="75000"/>
                    </a:schemeClr>
                  </a:solidFill>
                </a:ln>
                <a:solidFill>
                  <a:srgbClr val="000000"/>
                </a:solidFill>
                <a:latin typeface="Consolas" panose="020B0609020204030204" pitchFamily="49" charset="0"/>
              </a:rPr>
              <a:t>setItem</a:t>
            </a:r>
            <a:r>
              <a:rPr lang="pt-BR" dirty="0">
                <a:solidFill>
                  <a:srgbClr val="000000"/>
                </a:solidFill>
                <a:latin typeface="Consolas" panose="020B0609020204030204" pitchFamily="49" charset="0"/>
              </a:rPr>
              <a:t>(</a:t>
            </a:r>
            <a:r>
              <a:rPr lang="pt-BR" dirty="0">
                <a:solidFill>
                  <a:srgbClr val="A52A2A"/>
                </a:solidFill>
                <a:latin typeface="Consolas" panose="020B0609020204030204" pitchFamily="49" charset="0"/>
              </a:rPr>
              <a:t>"lastname"</a:t>
            </a:r>
            <a:r>
              <a:rPr lang="pt-BR" dirty="0">
                <a:solidFill>
                  <a:srgbClr val="000000"/>
                </a:solidFill>
                <a:latin typeface="Consolas" panose="020B0609020204030204" pitchFamily="49" charset="0"/>
              </a:rPr>
              <a:t>, </a:t>
            </a:r>
            <a:r>
              <a:rPr lang="pt-BR" dirty="0">
                <a:solidFill>
                  <a:srgbClr val="A52A2A"/>
                </a:solidFill>
                <a:latin typeface="Consolas" panose="020B0609020204030204" pitchFamily="49" charset="0"/>
              </a:rPr>
              <a:t>"Smith"</a:t>
            </a:r>
            <a:r>
              <a:rPr lang="pt-BR" dirty="0">
                <a:solidFill>
                  <a:srgbClr val="000000"/>
                </a:solidFill>
                <a:latin typeface="Consolas" panose="020B0609020204030204" pitchFamily="49" charset="0"/>
              </a:rPr>
              <a:t>);</a:t>
            </a:r>
            <a:br>
              <a:rPr lang="pt-BR" dirty="0"/>
            </a:br>
            <a:r>
              <a:rPr lang="pt-BR" dirty="0">
                <a:solidFill>
                  <a:srgbClr val="008000"/>
                </a:solidFill>
                <a:latin typeface="Consolas" panose="020B0609020204030204" pitchFamily="49" charset="0"/>
              </a:rPr>
              <a:t>// Retrieve</a:t>
            </a:r>
            <a:br>
              <a:rPr lang="pt-BR" dirty="0">
                <a:solidFill>
                  <a:srgbClr val="008000"/>
                </a:solidFill>
                <a:latin typeface="Consolas" panose="020B0609020204030204" pitchFamily="49" charset="0"/>
              </a:rPr>
            </a:br>
            <a:r>
              <a:rPr lang="pt-BR" dirty="0">
                <a:solidFill>
                  <a:srgbClr val="000000"/>
                </a:solidFill>
                <a:latin typeface="Consolas" panose="020B0609020204030204" pitchFamily="49" charset="0"/>
              </a:rPr>
              <a:t>document.getElementById(</a:t>
            </a:r>
            <a:r>
              <a:rPr lang="pt-BR" dirty="0">
                <a:solidFill>
                  <a:srgbClr val="A52A2A"/>
                </a:solidFill>
                <a:latin typeface="Consolas" panose="020B0609020204030204" pitchFamily="49" charset="0"/>
              </a:rPr>
              <a:t>"result"</a:t>
            </a:r>
            <a:r>
              <a:rPr lang="pt-BR" dirty="0">
                <a:solidFill>
                  <a:srgbClr val="000000"/>
                </a:solidFill>
                <a:latin typeface="Consolas" panose="020B0609020204030204" pitchFamily="49" charset="0"/>
              </a:rPr>
              <a:t>).innerHTML = localStorage.</a:t>
            </a:r>
            <a:r>
              <a:rPr lang="pt-BR" dirty="0">
                <a:ln>
                  <a:solidFill>
                    <a:schemeClr val="accent2">
                      <a:lumMod val="75000"/>
                    </a:schemeClr>
                  </a:solidFill>
                </a:ln>
                <a:solidFill>
                  <a:srgbClr val="000000"/>
                </a:solidFill>
                <a:latin typeface="Consolas" panose="020B0609020204030204" pitchFamily="49" charset="0"/>
              </a:rPr>
              <a:t>getItem</a:t>
            </a:r>
            <a:r>
              <a:rPr lang="pt-BR" dirty="0">
                <a:solidFill>
                  <a:srgbClr val="000000"/>
                </a:solidFill>
                <a:latin typeface="Consolas" panose="020B0609020204030204" pitchFamily="49" charset="0"/>
              </a:rPr>
              <a:t>(</a:t>
            </a:r>
            <a:r>
              <a:rPr lang="pt-BR" dirty="0">
                <a:solidFill>
                  <a:srgbClr val="A52A2A"/>
                </a:solidFill>
                <a:latin typeface="Consolas" panose="020B0609020204030204" pitchFamily="49" charset="0"/>
              </a:rPr>
              <a:t>"lastname"</a:t>
            </a:r>
            <a:r>
              <a:rPr lang="pt-BR" dirty="0">
                <a:solidFill>
                  <a:srgbClr val="000000"/>
                </a:solidFill>
                <a:latin typeface="Consolas" panose="020B0609020204030204" pitchFamily="49" charset="0"/>
              </a:rPr>
              <a:t>);</a:t>
            </a:r>
            <a:endParaRPr lang="pt-BR" dirty="0"/>
          </a:p>
        </p:txBody>
      </p:sp>
    </p:spTree>
    <p:extLst>
      <p:ext uri="{BB962C8B-B14F-4D97-AF65-F5344CB8AC3E}">
        <p14:creationId xmlns:p14="http://schemas.microsoft.com/office/powerpoint/2010/main" val="1339417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ítulo 2"/>
          <p:cNvSpPr txBox="1">
            <a:spLocks/>
          </p:cNvSpPr>
          <p:nvPr/>
        </p:nvSpPr>
        <p:spPr>
          <a:xfrm>
            <a:off x="0" y="0"/>
            <a:ext cx="12192000" cy="6858000"/>
          </a:xfrm>
          <a:prstGeom prst="rect">
            <a:avLst/>
          </a:prstGeom>
          <a:solidFill>
            <a:srgbClr val="323330"/>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endParaRPr lang="pt-BR" dirty="0">
              <a:solidFill>
                <a:srgbClr val="EDDB4F"/>
              </a:solidFill>
              <a:latin typeface="Century Gothic" panose="020B0502020202020204" pitchFamily="34" charset="0"/>
              <a:ea typeface="Batang" panose="02030600000101010101" pitchFamily="18" charset="-127"/>
              <a:cs typeface="Browallia New" panose="020B0604020202020204" pitchFamily="34" charset="-34"/>
            </a:endParaRPr>
          </a:p>
        </p:txBody>
      </p:sp>
      <p:sp>
        <p:nvSpPr>
          <p:cNvPr id="7" name="Retângulo 6"/>
          <p:cNvSpPr/>
          <p:nvPr/>
        </p:nvSpPr>
        <p:spPr>
          <a:xfrm>
            <a:off x="773519" y="-445104"/>
            <a:ext cx="5741581" cy="7549116"/>
          </a:xfrm>
          <a:prstGeom prst="rect">
            <a:avLst/>
          </a:prstGeom>
          <a:solidFill>
            <a:srgbClr val="F0D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 name="Subtítulo 2"/>
          <p:cNvSpPr>
            <a:spLocks noGrp="1"/>
          </p:cNvSpPr>
          <p:nvPr>
            <p:ph type="subTitle" idx="1"/>
          </p:nvPr>
        </p:nvSpPr>
        <p:spPr>
          <a:xfrm>
            <a:off x="773519" y="2187060"/>
            <a:ext cx="5322481" cy="2499531"/>
          </a:xfrm>
          <a:solidFill>
            <a:srgbClr val="323330"/>
          </a:solidFill>
        </p:spPr>
        <p:txBody>
          <a:bodyPr>
            <a:noAutofit/>
          </a:bodyPr>
          <a:lstStyle/>
          <a:p>
            <a:pPr algn="r">
              <a:spcBef>
                <a:spcPts val="0"/>
              </a:spcBef>
            </a:pPr>
            <a:r>
              <a:rPr lang="en-US" sz="3600" b="1" spc="-150" dirty="0">
                <a:solidFill>
                  <a:srgbClr val="EDDB4F"/>
                </a:solidFill>
                <a:latin typeface="Century" panose="02040604050505020304" pitchFamily="18" charset="0"/>
                <a:ea typeface="Batang" panose="02030600000101010101" pitchFamily="18" charset="-127"/>
                <a:cs typeface="Leelawadee" panose="020B0502040204020203" pitchFamily="34" charset="-34"/>
              </a:rPr>
              <a:t>Local Storage API, Storing and Retrieving Simple Data, Arrays, Associative Arrays, and Objects</a:t>
            </a:r>
            <a:endParaRPr lang="pt-BR" sz="3600" b="1" spc="-150" dirty="0">
              <a:solidFill>
                <a:srgbClr val="EDDB4F"/>
              </a:solidFill>
              <a:latin typeface="Century" panose="02040604050505020304" pitchFamily="18" charset="0"/>
              <a:ea typeface="Batang" panose="02030600000101010101" pitchFamily="18" charset="-127"/>
              <a:cs typeface="Leelawadee" panose="020B0502040204020203" pitchFamily="34" charset="-34"/>
            </a:endParaRPr>
          </a:p>
        </p:txBody>
      </p:sp>
      <p:pic>
        <p:nvPicPr>
          <p:cNvPr id="1030"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5503146" y="5669686"/>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p:cNvSpPr txBox="1"/>
          <p:nvPr/>
        </p:nvSpPr>
        <p:spPr>
          <a:xfrm rot="10800000" flipH="1" flipV="1">
            <a:off x="109580" y="435081"/>
            <a:ext cx="6158466" cy="1077218"/>
          </a:xfrm>
          <a:prstGeom prst="rect">
            <a:avLst/>
          </a:prstGeom>
          <a:noFill/>
        </p:spPr>
        <p:txBody>
          <a:bodyPr wrap="square" rtlCol="0">
            <a:spAutoFit/>
          </a:bodyPr>
          <a:lstStyle/>
          <a:p>
            <a:pPr algn="r"/>
            <a:r>
              <a:rPr lang="pt-BR" sz="3200" b="1" dirty="0">
                <a:solidFill>
                  <a:srgbClr val="323330"/>
                </a:solidFill>
                <a:latin typeface="Gill Sans Ultra Bold" panose="020B0A02020104020203" pitchFamily="34" charset="0"/>
              </a:rPr>
              <a:t>CIT 261</a:t>
            </a:r>
          </a:p>
          <a:p>
            <a:pPr algn="r"/>
            <a:r>
              <a:rPr lang="pt-BR" sz="3200" b="1" dirty="0">
                <a:solidFill>
                  <a:srgbClr val="323330"/>
                </a:solidFill>
                <a:latin typeface="Gill Sans Ultra Bold" panose="020B0A02020104020203" pitchFamily="34" charset="0"/>
              </a:rPr>
              <a:t>Mobile </a:t>
            </a:r>
            <a:r>
              <a:rPr lang="pt-BR" sz="3200" b="1" dirty="0" err="1">
                <a:solidFill>
                  <a:srgbClr val="323330"/>
                </a:solidFill>
                <a:latin typeface="Gill Sans Ultra Bold" panose="020B0A02020104020203" pitchFamily="34" charset="0"/>
              </a:rPr>
              <a:t>Development</a:t>
            </a:r>
            <a:endParaRPr lang="pt-BR" sz="3600" b="1" dirty="0">
              <a:solidFill>
                <a:srgbClr val="323330"/>
              </a:solidFill>
              <a:latin typeface="Gill Sans Ultra Bold" panose="020B0A02020104020203" pitchFamily="34" charset="0"/>
            </a:endParaRPr>
          </a:p>
        </p:txBody>
      </p:sp>
      <p:sp>
        <p:nvSpPr>
          <p:cNvPr id="11" name="CaixaDeTexto 10"/>
          <p:cNvSpPr txBox="1"/>
          <p:nvPr/>
        </p:nvSpPr>
        <p:spPr>
          <a:xfrm>
            <a:off x="4688768" y="6354937"/>
            <a:ext cx="1579278" cy="307777"/>
          </a:xfrm>
          <a:prstGeom prst="rect">
            <a:avLst/>
          </a:prstGeom>
          <a:noFill/>
        </p:spPr>
        <p:txBody>
          <a:bodyPr wrap="none" rtlCol="0">
            <a:spAutoFit/>
          </a:bodyPr>
          <a:lstStyle/>
          <a:p>
            <a:r>
              <a:rPr lang="pt-BR" sz="1400" dirty="0" err="1">
                <a:solidFill>
                  <a:srgbClr val="323330"/>
                </a:solidFill>
                <a:latin typeface="Century Gothic" panose="020B0502020202020204" pitchFamily="34" charset="0"/>
              </a:rPr>
              <a:t>by</a:t>
            </a:r>
            <a:r>
              <a:rPr lang="pt-BR" sz="1400" dirty="0">
                <a:solidFill>
                  <a:srgbClr val="323330"/>
                </a:solidFill>
                <a:latin typeface="Century Gothic" panose="020B0502020202020204" pitchFamily="34" charset="0"/>
              </a:rPr>
              <a:t> Rafael Ferraz</a:t>
            </a:r>
          </a:p>
        </p:txBody>
      </p:sp>
      <p:sp>
        <p:nvSpPr>
          <p:cNvPr id="2" name="AutoShape 4" descr="Resultado de imagem para javascript"/>
          <p:cNvSpPr>
            <a:spLocks noChangeAspect="1" noChangeArrowheads="1"/>
          </p:cNvSpPr>
          <p:nvPr/>
        </p:nvSpPr>
        <p:spPr bwMode="auto">
          <a:xfrm>
            <a:off x="63500" y="-136525"/>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4" name="AutoShape 6" descr="Resultado de imagem para javascript"/>
          <p:cNvSpPr>
            <a:spLocks noChangeAspect="1" noChangeArrowheads="1"/>
          </p:cNvSpPr>
          <p:nvPr/>
        </p:nvSpPr>
        <p:spPr bwMode="auto">
          <a:xfrm>
            <a:off x="215900" y="15875"/>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32" name="Picture 8" descr="Resultado de imagem para java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551" y="1695450"/>
            <a:ext cx="3775075" cy="3775076"/>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7"/>
          <p:cNvSpPr txBox="1"/>
          <p:nvPr/>
        </p:nvSpPr>
        <p:spPr>
          <a:xfrm rot="10800000" flipH="1" flipV="1">
            <a:off x="3737811" y="4885751"/>
            <a:ext cx="2358189" cy="584775"/>
          </a:xfrm>
          <a:prstGeom prst="rect">
            <a:avLst/>
          </a:prstGeom>
          <a:noFill/>
        </p:spPr>
        <p:txBody>
          <a:bodyPr wrap="square" rtlCol="0">
            <a:spAutoFit/>
          </a:bodyPr>
          <a:lstStyle/>
          <a:p>
            <a:pPr algn="r"/>
            <a:r>
              <a:rPr lang="pt-BR" sz="3200" b="1" dirty="0">
                <a:solidFill>
                  <a:srgbClr val="323330"/>
                </a:solidFill>
                <a:latin typeface="Jokerman" panose="04090605060D06020702" pitchFamily="82" charset="0"/>
              </a:rPr>
              <a:t>THE END!</a:t>
            </a:r>
            <a:endParaRPr lang="pt-BR" sz="3600" b="1" dirty="0">
              <a:solidFill>
                <a:srgbClr val="323330"/>
              </a:solidFill>
              <a:latin typeface="Jokerman" panose="04090605060D06020702" pitchFamily="82" charset="0"/>
            </a:endParaRPr>
          </a:p>
        </p:txBody>
      </p:sp>
    </p:spTree>
    <p:extLst>
      <p:ext uri="{BB962C8B-B14F-4D97-AF65-F5344CB8AC3E}">
        <p14:creationId xmlns:p14="http://schemas.microsoft.com/office/powerpoint/2010/main" val="2629754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1873</TotalTime>
  <Words>234</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vt:i4>
      </vt:variant>
    </vt:vector>
  </HeadingPairs>
  <TitlesOfParts>
    <vt:vector size="20" baseType="lpstr">
      <vt:lpstr>Aharoni</vt:lpstr>
      <vt:lpstr>Arial</vt:lpstr>
      <vt:lpstr>Batang</vt:lpstr>
      <vt:lpstr>Browallia New</vt:lpstr>
      <vt:lpstr>Calibri</vt:lpstr>
      <vt:lpstr>Calibri Light</vt:lpstr>
      <vt:lpstr>Century</vt:lpstr>
      <vt:lpstr>Century Gothic</vt:lpstr>
      <vt:lpstr>Consolas</vt:lpstr>
      <vt:lpstr>Gill Sans Ultra Bold</vt:lpstr>
      <vt:lpstr>Jokerman</vt:lpstr>
      <vt:lpstr>Leelawadee</vt:lpstr>
      <vt:lpstr>Verdana</vt:lpstr>
      <vt:lpstr>Tema do Office</vt:lpstr>
      <vt:lpstr>PowerPoint Presentation</vt:lpstr>
      <vt:lpstr>Local Storage</vt:lpstr>
      <vt:lpstr>Local Storage</vt:lpstr>
      <vt:lpstr>Local Storage</vt:lpstr>
      <vt:lpstr>Local Storage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Rafael Ximenes Ferraz</dc:creator>
  <cp:lastModifiedBy>Rafael Ferraz</cp:lastModifiedBy>
  <cp:revision>34</cp:revision>
  <dcterms:created xsi:type="dcterms:W3CDTF">2017-04-26T18:12:26Z</dcterms:created>
  <dcterms:modified xsi:type="dcterms:W3CDTF">2017-05-14T17:14:38Z</dcterms:modified>
</cp:coreProperties>
</file>