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57" r:id="rId4"/>
    <p:sldId id="259" r:id="rId5"/>
    <p:sldId id="260" r:id="rId6"/>
    <p:sldId id="261" r:id="rId7"/>
    <p:sldId id="263" r:id="rId8"/>
    <p:sldId id="264" r:id="rId9"/>
    <p:sldId id="266" r:id="rId10"/>
    <p:sldId id="267" r:id="rId11"/>
    <p:sldId id="269" r:id="rId12"/>
    <p:sldId id="270"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95" r:id="rId26"/>
    <p:sldId id="285" r:id="rId27"/>
    <p:sldId id="284" r:id="rId28"/>
    <p:sldId id="296" r:id="rId29"/>
    <p:sldId id="286" r:id="rId30"/>
    <p:sldId id="287" r:id="rId31"/>
    <p:sldId id="297" r:id="rId32"/>
    <p:sldId id="289" r:id="rId33"/>
    <p:sldId id="290" r:id="rId34"/>
    <p:sldId id="291" r:id="rId35"/>
    <p:sldId id="292" r:id="rId36"/>
    <p:sldId id="294" r:id="rId37"/>
    <p:sldId id="293" r:id="rId38"/>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DB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186" autoAdjust="0"/>
    <p:restoredTop sz="94660"/>
  </p:normalViewPr>
  <p:slideViewPr>
    <p:cSldViewPr snapToGrid="0">
      <p:cViewPr>
        <p:scale>
          <a:sx n="55" d="100"/>
          <a:sy n="55" d="100"/>
        </p:scale>
        <p:origin x="558"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31E2C4-18C7-4E1B-935D-8966EC3A8FC5}" type="doc">
      <dgm:prSet loTypeId="urn:microsoft.com/office/officeart/2005/8/layout/hProcess9" loCatId="process" qsTypeId="urn:microsoft.com/office/officeart/2005/8/quickstyle/simple1" qsCatId="simple" csTypeId="urn:microsoft.com/office/officeart/2005/8/colors/accent0_3" csCatId="mainScheme"/>
      <dgm:spPr/>
      <dgm:t>
        <a:bodyPr/>
        <a:lstStyle/>
        <a:p>
          <a:endParaRPr lang="pt-BR"/>
        </a:p>
      </dgm:t>
    </dgm:pt>
    <dgm:pt modelId="{21051B64-A70A-4FDC-B1C7-ABEAD0F6AB97}">
      <dgm:prSet custT="1"/>
      <dgm:spPr/>
      <dgm:t>
        <a:bodyPr/>
        <a:lstStyle/>
        <a:p>
          <a:r>
            <a:rPr lang="en-US" sz="2000" dirty="0"/>
            <a:t>A JavaScript function is defined with the </a:t>
          </a:r>
          <a:r>
            <a:rPr lang="en-US" sz="2000" b="1" dirty="0"/>
            <a:t>function</a:t>
          </a:r>
          <a:r>
            <a:rPr lang="en-US" sz="2000" dirty="0"/>
            <a:t> keyword, followed by a </a:t>
          </a:r>
          <a:r>
            <a:rPr lang="en-US" sz="2000" b="1" dirty="0"/>
            <a:t>name</a:t>
          </a:r>
          <a:r>
            <a:rPr lang="en-US" sz="2000" dirty="0"/>
            <a:t>, followed by parentheses </a:t>
          </a:r>
          <a:r>
            <a:rPr lang="en-US" sz="2000" b="1" dirty="0"/>
            <a:t>()</a:t>
          </a:r>
          <a:r>
            <a:rPr lang="en-US" sz="2000" dirty="0"/>
            <a:t>.</a:t>
          </a:r>
          <a:endParaRPr lang="pt-BR" sz="2000" dirty="0"/>
        </a:p>
      </dgm:t>
    </dgm:pt>
    <dgm:pt modelId="{FA5876B3-FA18-4CAE-B0A3-8B5BED62CF87}" type="parTrans" cxnId="{13E43865-EB00-4C99-BD34-CF8C4DCBFD71}">
      <dgm:prSet/>
      <dgm:spPr/>
      <dgm:t>
        <a:bodyPr/>
        <a:lstStyle/>
        <a:p>
          <a:endParaRPr lang="pt-BR" sz="2000"/>
        </a:p>
      </dgm:t>
    </dgm:pt>
    <dgm:pt modelId="{117B35C9-EC48-4225-8E7F-4E6C5E18DF28}" type="sibTrans" cxnId="{13E43865-EB00-4C99-BD34-CF8C4DCBFD71}">
      <dgm:prSet/>
      <dgm:spPr/>
      <dgm:t>
        <a:bodyPr/>
        <a:lstStyle/>
        <a:p>
          <a:endParaRPr lang="pt-BR" sz="2000"/>
        </a:p>
      </dgm:t>
    </dgm:pt>
    <dgm:pt modelId="{4F2342CC-594F-4F4F-948C-97E20A33D7EB}">
      <dgm:prSet custT="1"/>
      <dgm:spPr/>
      <dgm:t>
        <a:bodyPr/>
        <a:lstStyle/>
        <a:p>
          <a:r>
            <a:rPr lang="en-US" sz="2000" dirty="0"/>
            <a:t>Function names can contain letters, digits, underscores, and dollar signs (same rules as variables).</a:t>
          </a:r>
          <a:endParaRPr lang="pt-BR" sz="2000" dirty="0"/>
        </a:p>
      </dgm:t>
    </dgm:pt>
    <dgm:pt modelId="{51E6BDA5-D261-41CA-8F1D-054B82B31AF9}" type="parTrans" cxnId="{3D9318E6-07BD-42DE-9865-E14C7C062895}">
      <dgm:prSet/>
      <dgm:spPr/>
      <dgm:t>
        <a:bodyPr/>
        <a:lstStyle/>
        <a:p>
          <a:endParaRPr lang="pt-BR" sz="2000"/>
        </a:p>
      </dgm:t>
    </dgm:pt>
    <dgm:pt modelId="{218BF7CD-1939-48D1-A60D-19E8CB038BA8}" type="sibTrans" cxnId="{3D9318E6-07BD-42DE-9865-E14C7C062895}">
      <dgm:prSet/>
      <dgm:spPr/>
      <dgm:t>
        <a:bodyPr/>
        <a:lstStyle/>
        <a:p>
          <a:endParaRPr lang="pt-BR" sz="2000"/>
        </a:p>
      </dgm:t>
    </dgm:pt>
    <dgm:pt modelId="{9A99A4BC-A5CF-4B00-842A-3CC347D686F1}">
      <dgm:prSet custT="1"/>
      <dgm:spPr/>
      <dgm:t>
        <a:bodyPr/>
        <a:lstStyle/>
        <a:p>
          <a:r>
            <a:rPr lang="en-US" sz="2000"/>
            <a:t>The parentheses may include parameter names separated by commas:</a:t>
          </a:r>
          <a:br>
            <a:rPr lang="en-US" sz="2000"/>
          </a:br>
          <a:r>
            <a:rPr lang="en-US" sz="2000" b="1"/>
            <a:t>(</a:t>
          </a:r>
          <a:r>
            <a:rPr lang="en-US" sz="2000" b="1" i="1"/>
            <a:t>parameter1, parameter2, ...</a:t>
          </a:r>
          <a:r>
            <a:rPr lang="en-US" sz="2000" b="1"/>
            <a:t>)</a:t>
          </a:r>
          <a:endParaRPr lang="pt-BR" sz="2000"/>
        </a:p>
      </dgm:t>
    </dgm:pt>
    <dgm:pt modelId="{3EF8A037-B068-45B0-AEBD-72D0DD07DA1D}" type="parTrans" cxnId="{53F41E04-6629-4E67-8E6D-6896CDDDFD7B}">
      <dgm:prSet/>
      <dgm:spPr/>
      <dgm:t>
        <a:bodyPr/>
        <a:lstStyle/>
        <a:p>
          <a:endParaRPr lang="pt-BR" sz="2000"/>
        </a:p>
      </dgm:t>
    </dgm:pt>
    <dgm:pt modelId="{2F706896-80BB-4943-9EE1-203315F448CB}" type="sibTrans" cxnId="{53F41E04-6629-4E67-8E6D-6896CDDDFD7B}">
      <dgm:prSet/>
      <dgm:spPr/>
      <dgm:t>
        <a:bodyPr/>
        <a:lstStyle/>
        <a:p>
          <a:endParaRPr lang="pt-BR" sz="2000"/>
        </a:p>
      </dgm:t>
    </dgm:pt>
    <dgm:pt modelId="{7C4F6670-5410-42B2-AAD3-D4619EAC6E86}">
      <dgm:prSet custT="1"/>
      <dgm:spPr/>
      <dgm:t>
        <a:bodyPr/>
        <a:lstStyle/>
        <a:p>
          <a:r>
            <a:rPr lang="en-US" sz="2000"/>
            <a:t>The code to be executed, by the function, is placed inside curly brackets: </a:t>
          </a:r>
          <a:r>
            <a:rPr lang="en-US" sz="2000" b="1"/>
            <a:t>{}</a:t>
          </a:r>
          <a:endParaRPr lang="pt-BR" sz="2000"/>
        </a:p>
      </dgm:t>
    </dgm:pt>
    <dgm:pt modelId="{087E7DAA-FCEB-4388-BBE8-061A2A113C14}" type="parTrans" cxnId="{EC73467B-9022-452D-A1FA-1215C8825A0B}">
      <dgm:prSet/>
      <dgm:spPr/>
      <dgm:t>
        <a:bodyPr/>
        <a:lstStyle/>
        <a:p>
          <a:endParaRPr lang="pt-BR" sz="2000"/>
        </a:p>
      </dgm:t>
    </dgm:pt>
    <dgm:pt modelId="{2A850C20-6C71-4F11-9F4A-935398BDC2BC}" type="sibTrans" cxnId="{EC73467B-9022-452D-A1FA-1215C8825A0B}">
      <dgm:prSet/>
      <dgm:spPr/>
      <dgm:t>
        <a:bodyPr/>
        <a:lstStyle/>
        <a:p>
          <a:endParaRPr lang="pt-BR" sz="2000"/>
        </a:p>
      </dgm:t>
    </dgm:pt>
    <dgm:pt modelId="{FB6C8F29-826F-4C84-955F-21036373DD1E}" type="pres">
      <dgm:prSet presAssocID="{6231E2C4-18C7-4E1B-935D-8966EC3A8FC5}" presName="CompostProcess" presStyleCnt="0">
        <dgm:presLayoutVars>
          <dgm:dir/>
          <dgm:resizeHandles val="exact"/>
        </dgm:presLayoutVars>
      </dgm:prSet>
      <dgm:spPr/>
    </dgm:pt>
    <dgm:pt modelId="{9BC0686B-B014-48EB-B214-16859848F002}" type="pres">
      <dgm:prSet presAssocID="{6231E2C4-18C7-4E1B-935D-8966EC3A8FC5}" presName="arrow" presStyleLbl="bgShp" presStyleIdx="0" presStyleCnt="1"/>
      <dgm:spPr/>
    </dgm:pt>
    <dgm:pt modelId="{4B32FF9D-272F-4288-9D46-FA23788FC441}" type="pres">
      <dgm:prSet presAssocID="{6231E2C4-18C7-4E1B-935D-8966EC3A8FC5}" presName="linearProcess" presStyleCnt="0"/>
      <dgm:spPr/>
    </dgm:pt>
    <dgm:pt modelId="{4DB2DF32-6965-4F8A-AD79-2BFB1C4B9877}" type="pres">
      <dgm:prSet presAssocID="{21051B64-A70A-4FDC-B1C7-ABEAD0F6AB97}" presName="textNode" presStyleLbl="node1" presStyleIdx="0" presStyleCnt="4">
        <dgm:presLayoutVars>
          <dgm:bulletEnabled val="1"/>
        </dgm:presLayoutVars>
      </dgm:prSet>
      <dgm:spPr/>
    </dgm:pt>
    <dgm:pt modelId="{12E36A38-FE4D-4650-A318-0224906FF714}" type="pres">
      <dgm:prSet presAssocID="{117B35C9-EC48-4225-8E7F-4E6C5E18DF28}" presName="sibTrans" presStyleCnt="0"/>
      <dgm:spPr/>
    </dgm:pt>
    <dgm:pt modelId="{7041883D-E61F-48E9-B319-DA7F73C16A2C}" type="pres">
      <dgm:prSet presAssocID="{4F2342CC-594F-4F4F-948C-97E20A33D7EB}" presName="textNode" presStyleLbl="node1" presStyleIdx="1" presStyleCnt="4">
        <dgm:presLayoutVars>
          <dgm:bulletEnabled val="1"/>
        </dgm:presLayoutVars>
      </dgm:prSet>
      <dgm:spPr/>
    </dgm:pt>
    <dgm:pt modelId="{00F0CBFD-E9D2-4F3F-9EB8-829718CC553D}" type="pres">
      <dgm:prSet presAssocID="{218BF7CD-1939-48D1-A60D-19E8CB038BA8}" presName="sibTrans" presStyleCnt="0"/>
      <dgm:spPr/>
    </dgm:pt>
    <dgm:pt modelId="{54A83218-3C65-463C-BE28-E0CE084BB961}" type="pres">
      <dgm:prSet presAssocID="{9A99A4BC-A5CF-4B00-842A-3CC347D686F1}" presName="textNode" presStyleLbl="node1" presStyleIdx="2" presStyleCnt="4">
        <dgm:presLayoutVars>
          <dgm:bulletEnabled val="1"/>
        </dgm:presLayoutVars>
      </dgm:prSet>
      <dgm:spPr/>
    </dgm:pt>
    <dgm:pt modelId="{6F119D78-302F-4E3D-991E-FAED8959DE7B}" type="pres">
      <dgm:prSet presAssocID="{2F706896-80BB-4943-9EE1-203315F448CB}" presName="sibTrans" presStyleCnt="0"/>
      <dgm:spPr/>
    </dgm:pt>
    <dgm:pt modelId="{5C5EA745-FB7F-47F1-A7FF-F353BD087685}" type="pres">
      <dgm:prSet presAssocID="{7C4F6670-5410-42B2-AAD3-D4619EAC6E86}" presName="textNode" presStyleLbl="node1" presStyleIdx="3" presStyleCnt="4">
        <dgm:presLayoutVars>
          <dgm:bulletEnabled val="1"/>
        </dgm:presLayoutVars>
      </dgm:prSet>
      <dgm:spPr/>
    </dgm:pt>
  </dgm:ptLst>
  <dgm:cxnLst>
    <dgm:cxn modelId="{53F41E04-6629-4E67-8E6D-6896CDDDFD7B}" srcId="{6231E2C4-18C7-4E1B-935D-8966EC3A8FC5}" destId="{9A99A4BC-A5CF-4B00-842A-3CC347D686F1}" srcOrd="2" destOrd="0" parTransId="{3EF8A037-B068-45B0-AEBD-72D0DD07DA1D}" sibTransId="{2F706896-80BB-4943-9EE1-203315F448CB}"/>
    <dgm:cxn modelId="{13E43865-EB00-4C99-BD34-CF8C4DCBFD71}" srcId="{6231E2C4-18C7-4E1B-935D-8966EC3A8FC5}" destId="{21051B64-A70A-4FDC-B1C7-ABEAD0F6AB97}" srcOrd="0" destOrd="0" parTransId="{FA5876B3-FA18-4CAE-B0A3-8B5BED62CF87}" sibTransId="{117B35C9-EC48-4225-8E7F-4E6C5E18DF28}"/>
    <dgm:cxn modelId="{5F815F48-130E-4E55-A68D-515A3E300774}" type="presOf" srcId="{21051B64-A70A-4FDC-B1C7-ABEAD0F6AB97}" destId="{4DB2DF32-6965-4F8A-AD79-2BFB1C4B9877}" srcOrd="0" destOrd="0" presId="urn:microsoft.com/office/officeart/2005/8/layout/hProcess9"/>
    <dgm:cxn modelId="{427CCE48-264B-48D6-AF0D-E1E6656CDEC7}" type="presOf" srcId="{6231E2C4-18C7-4E1B-935D-8966EC3A8FC5}" destId="{FB6C8F29-826F-4C84-955F-21036373DD1E}" srcOrd="0" destOrd="0" presId="urn:microsoft.com/office/officeart/2005/8/layout/hProcess9"/>
    <dgm:cxn modelId="{EC73467B-9022-452D-A1FA-1215C8825A0B}" srcId="{6231E2C4-18C7-4E1B-935D-8966EC3A8FC5}" destId="{7C4F6670-5410-42B2-AAD3-D4619EAC6E86}" srcOrd="3" destOrd="0" parTransId="{087E7DAA-FCEB-4388-BBE8-061A2A113C14}" sibTransId="{2A850C20-6C71-4F11-9F4A-935398BDC2BC}"/>
    <dgm:cxn modelId="{5C765187-C55F-4B30-89FE-2F4F31CC28E5}" type="presOf" srcId="{9A99A4BC-A5CF-4B00-842A-3CC347D686F1}" destId="{54A83218-3C65-463C-BE28-E0CE084BB961}" srcOrd="0" destOrd="0" presId="urn:microsoft.com/office/officeart/2005/8/layout/hProcess9"/>
    <dgm:cxn modelId="{152F43AF-2B56-41C4-BC6B-130D9FA2F1CC}" type="presOf" srcId="{4F2342CC-594F-4F4F-948C-97E20A33D7EB}" destId="{7041883D-E61F-48E9-B319-DA7F73C16A2C}" srcOrd="0" destOrd="0" presId="urn:microsoft.com/office/officeart/2005/8/layout/hProcess9"/>
    <dgm:cxn modelId="{8881A2E3-B8A1-4932-86A0-C79B8B852B1E}" type="presOf" srcId="{7C4F6670-5410-42B2-AAD3-D4619EAC6E86}" destId="{5C5EA745-FB7F-47F1-A7FF-F353BD087685}" srcOrd="0" destOrd="0" presId="urn:microsoft.com/office/officeart/2005/8/layout/hProcess9"/>
    <dgm:cxn modelId="{3D9318E6-07BD-42DE-9865-E14C7C062895}" srcId="{6231E2C4-18C7-4E1B-935D-8966EC3A8FC5}" destId="{4F2342CC-594F-4F4F-948C-97E20A33D7EB}" srcOrd="1" destOrd="0" parTransId="{51E6BDA5-D261-41CA-8F1D-054B82B31AF9}" sibTransId="{218BF7CD-1939-48D1-A60D-19E8CB038BA8}"/>
    <dgm:cxn modelId="{9895D6A3-1384-4833-9FD8-7B08575A7C35}" type="presParOf" srcId="{FB6C8F29-826F-4C84-955F-21036373DD1E}" destId="{9BC0686B-B014-48EB-B214-16859848F002}" srcOrd="0" destOrd="0" presId="urn:microsoft.com/office/officeart/2005/8/layout/hProcess9"/>
    <dgm:cxn modelId="{B002A6FF-9E7B-4C78-A4FA-EF4FCA485C11}" type="presParOf" srcId="{FB6C8F29-826F-4C84-955F-21036373DD1E}" destId="{4B32FF9D-272F-4288-9D46-FA23788FC441}" srcOrd="1" destOrd="0" presId="urn:microsoft.com/office/officeart/2005/8/layout/hProcess9"/>
    <dgm:cxn modelId="{2E2DEA66-B7C8-4A6C-B635-A3D93CB31B9C}" type="presParOf" srcId="{4B32FF9D-272F-4288-9D46-FA23788FC441}" destId="{4DB2DF32-6965-4F8A-AD79-2BFB1C4B9877}" srcOrd="0" destOrd="0" presId="urn:microsoft.com/office/officeart/2005/8/layout/hProcess9"/>
    <dgm:cxn modelId="{F01029EB-BA11-43EE-ABF8-A3FB031C5A2D}" type="presParOf" srcId="{4B32FF9D-272F-4288-9D46-FA23788FC441}" destId="{12E36A38-FE4D-4650-A318-0224906FF714}" srcOrd="1" destOrd="0" presId="urn:microsoft.com/office/officeart/2005/8/layout/hProcess9"/>
    <dgm:cxn modelId="{165FAA0A-52CC-49A2-AC6C-EB7EA2533FF9}" type="presParOf" srcId="{4B32FF9D-272F-4288-9D46-FA23788FC441}" destId="{7041883D-E61F-48E9-B319-DA7F73C16A2C}" srcOrd="2" destOrd="0" presId="urn:microsoft.com/office/officeart/2005/8/layout/hProcess9"/>
    <dgm:cxn modelId="{D14CF2AE-3D79-4931-938C-C5E53261581C}" type="presParOf" srcId="{4B32FF9D-272F-4288-9D46-FA23788FC441}" destId="{00F0CBFD-E9D2-4F3F-9EB8-829718CC553D}" srcOrd="3" destOrd="0" presId="urn:microsoft.com/office/officeart/2005/8/layout/hProcess9"/>
    <dgm:cxn modelId="{AABC715A-F35F-4865-89CD-CA2E67A30C56}" type="presParOf" srcId="{4B32FF9D-272F-4288-9D46-FA23788FC441}" destId="{54A83218-3C65-463C-BE28-E0CE084BB961}" srcOrd="4" destOrd="0" presId="urn:microsoft.com/office/officeart/2005/8/layout/hProcess9"/>
    <dgm:cxn modelId="{3E94E247-DE1B-473A-A2D5-31BE5D3F2978}" type="presParOf" srcId="{4B32FF9D-272F-4288-9D46-FA23788FC441}" destId="{6F119D78-302F-4E3D-991E-FAED8959DE7B}" srcOrd="5" destOrd="0" presId="urn:microsoft.com/office/officeart/2005/8/layout/hProcess9"/>
    <dgm:cxn modelId="{EC98D8AA-55E0-438B-9CFC-8A64F06D21DF}" type="presParOf" srcId="{4B32FF9D-272F-4288-9D46-FA23788FC441}" destId="{5C5EA745-FB7F-47F1-A7FF-F353BD087685}"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C0686B-B014-48EB-B214-16859848F002}">
      <dsp:nvSpPr>
        <dsp:cNvPr id="0" name=""/>
        <dsp:cNvSpPr/>
      </dsp:nvSpPr>
      <dsp:spPr>
        <a:xfrm>
          <a:off x="878911" y="0"/>
          <a:ext cx="9960993" cy="6266815"/>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B2DF32-6965-4F8A-AD79-2BFB1C4B9877}">
      <dsp:nvSpPr>
        <dsp:cNvPr id="0" name=""/>
        <dsp:cNvSpPr/>
      </dsp:nvSpPr>
      <dsp:spPr>
        <a:xfrm>
          <a:off x="4005" y="1880044"/>
          <a:ext cx="2602401" cy="2506726"/>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A JavaScript function is defined with the </a:t>
          </a:r>
          <a:r>
            <a:rPr lang="en-US" sz="2000" b="1" kern="1200" dirty="0"/>
            <a:t>function</a:t>
          </a:r>
          <a:r>
            <a:rPr lang="en-US" sz="2000" kern="1200" dirty="0"/>
            <a:t> keyword, followed by a </a:t>
          </a:r>
          <a:r>
            <a:rPr lang="en-US" sz="2000" b="1" kern="1200" dirty="0"/>
            <a:t>name</a:t>
          </a:r>
          <a:r>
            <a:rPr lang="en-US" sz="2000" kern="1200" dirty="0"/>
            <a:t>, followed by parentheses </a:t>
          </a:r>
          <a:r>
            <a:rPr lang="en-US" sz="2000" b="1" kern="1200" dirty="0"/>
            <a:t>()</a:t>
          </a:r>
          <a:r>
            <a:rPr lang="en-US" sz="2000" kern="1200" dirty="0"/>
            <a:t>.</a:t>
          </a:r>
          <a:endParaRPr lang="pt-BR" sz="2000" kern="1200" dirty="0"/>
        </a:p>
      </dsp:txBody>
      <dsp:txXfrm>
        <a:off x="126373" y="2002412"/>
        <a:ext cx="2357665" cy="2261990"/>
      </dsp:txXfrm>
    </dsp:sp>
    <dsp:sp modelId="{7041883D-E61F-48E9-B319-DA7F73C16A2C}">
      <dsp:nvSpPr>
        <dsp:cNvPr id="0" name=""/>
        <dsp:cNvSpPr/>
      </dsp:nvSpPr>
      <dsp:spPr>
        <a:xfrm>
          <a:off x="3040140" y="1880044"/>
          <a:ext cx="2602401" cy="2506726"/>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Function names can contain letters, digits, underscores, and dollar signs (same rules as variables).</a:t>
          </a:r>
          <a:endParaRPr lang="pt-BR" sz="2000" kern="1200" dirty="0"/>
        </a:p>
      </dsp:txBody>
      <dsp:txXfrm>
        <a:off x="3162508" y="2002412"/>
        <a:ext cx="2357665" cy="2261990"/>
      </dsp:txXfrm>
    </dsp:sp>
    <dsp:sp modelId="{54A83218-3C65-463C-BE28-E0CE084BB961}">
      <dsp:nvSpPr>
        <dsp:cNvPr id="0" name=""/>
        <dsp:cNvSpPr/>
      </dsp:nvSpPr>
      <dsp:spPr>
        <a:xfrm>
          <a:off x="6076274" y="1880044"/>
          <a:ext cx="2602401" cy="2506726"/>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The parentheses may include parameter names separated by commas:</a:t>
          </a:r>
          <a:br>
            <a:rPr lang="en-US" sz="2000" kern="1200"/>
          </a:br>
          <a:r>
            <a:rPr lang="en-US" sz="2000" b="1" kern="1200"/>
            <a:t>(</a:t>
          </a:r>
          <a:r>
            <a:rPr lang="en-US" sz="2000" b="1" i="1" kern="1200"/>
            <a:t>parameter1, parameter2, ...</a:t>
          </a:r>
          <a:r>
            <a:rPr lang="en-US" sz="2000" b="1" kern="1200"/>
            <a:t>)</a:t>
          </a:r>
          <a:endParaRPr lang="pt-BR" sz="2000" kern="1200"/>
        </a:p>
      </dsp:txBody>
      <dsp:txXfrm>
        <a:off x="6198642" y="2002412"/>
        <a:ext cx="2357665" cy="2261990"/>
      </dsp:txXfrm>
    </dsp:sp>
    <dsp:sp modelId="{5C5EA745-FB7F-47F1-A7FF-F353BD087685}">
      <dsp:nvSpPr>
        <dsp:cNvPr id="0" name=""/>
        <dsp:cNvSpPr/>
      </dsp:nvSpPr>
      <dsp:spPr>
        <a:xfrm>
          <a:off x="9112409" y="1880044"/>
          <a:ext cx="2602401" cy="2506726"/>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The code to be executed, by the function, is placed inside curly brackets: </a:t>
          </a:r>
          <a:r>
            <a:rPr lang="en-US" sz="2000" b="1" kern="1200"/>
            <a:t>{}</a:t>
          </a:r>
          <a:endParaRPr lang="pt-BR" sz="2000" kern="1200"/>
        </a:p>
      </dsp:txBody>
      <dsp:txXfrm>
        <a:off x="9234777" y="2002412"/>
        <a:ext cx="2357665" cy="226199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C170B0FC-481F-4CC3-BCE0-4FD29EAE558B}" type="datetimeFigureOut">
              <a:rPr lang="pt-BR" smtClean="0"/>
              <a:t>27/04/2017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E0F45AB-E0C9-4E2B-B0F3-CE85822C6257}" type="slidenum">
              <a:rPr lang="pt-BR" smtClean="0"/>
              <a:t>‹#›</a:t>
            </a:fld>
            <a:endParaRPr lang="pt-BR"/>
          </a:p>
        </p:txBody>
      </p:sp>
    </p:spTree>
    <p:extLst>
      <p:ext uri="{BB962C8B-B14F-4D97-AF65-F5344CB8AC3E}">
        <p14:creationId xmlns:p14="http://schemas.microsoft.com/office/powerpoint/2010/main" val="1621699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C170B0FC-481F-4CC3-BCE0-4FD29EAE558B}" type="datetimeFigureOut">
              <a:rPr lang="pt-BR" smtClean="0"/>
              <a:t>27/04/2017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E0F45AB-E0C9-4E2B-B0F3-CE85822C6257}" type="slidenum">
              <a:rPr lang="pt-BR" smtClean="0"/>
              <a:t>‹#›</a:t>
            </a:fld>
            <a:endParaRPr lang="pt-BR"/>
          </a:p>
        </p:txBody>
      </p:sp>
    </p:spTree>
    <p:extLst>
      <p:ext uri="{BB962C8B-B14F-4D97-AF65-F5344CB8AC3E}">
        <p14:creationId xmlns:p14="http://schemas.microsoft.com/office/powerpoint/2010/main" val="2238557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C170B0FC-481F-4CC3-BCE0-4FD29EAE558B}" type="datetimeFigureOut">
              <a:rPr lang="pt-BR" smtClean="0"/>
              <a:t>27/04/2017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E0F45AB-E0C9-4E2B-B0F3-CE85822C6257}" type="slidenum">
              <a:rPr lang="pt-BR" smtClean="0"/>
              <a:t>‹#›</a:t>
            </a:fld>
            <a:endParaRPr lang="pt-BR"/>
          </a:p>
        </p:txBody>
      </p:sp>
    </p:spTree>
    <p:extLst>
      <p:ext uri="{BB962C8B-B14F-4D97-AF65-F5344CB8AC3E}">
        <p14:creationId xmlns:p14="http://schemas.microsoft.com/office/powerpoint/2010/main" val="1665110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C170B0FC-481F-4CC3-BCE0-4FD29EAE558B}" type="datetimeFigureOut">
              <a:rPr lang="pt-BR" smtClean="0"/>
              <a:t>27/04/2017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E0F45AB-E0C9-4E2B-B0F3-CE85822C6257}" type="slidenum">
              <a:rPr lang="pt-BR" smtClean="0"/>
              <a:t>‹#›</a:t>
            </a:fld>
            <a:endParaRPr lang="pt-BR"/>
          </a:p>
        </p:txBody>
      </p:sp>
    </p:spTree>
    <p:extLst>
      <p:ext uri="{BB962C8B-B14F-4D97-AF65-F5344CB8AC3E}">
        <p14:creationId xmlns:p14="http://schemas.microsoft.com/office/powerpoint/2010/main" val="1300993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p:cNvSpPr>
            <a:spLocks noGrp="1"/>
          </p:cNvSpPr>
          <p:nvPr>
            <p:ph type="dt" sz="half" idx="10"/>
          </p:nvPr>
        </p:nvSpPr>
        <p:spPr/>
        <p:txBody>
          <a:bodyPr/>
          <a:lstStyle/>
          <a:p>
            <a:fld id="{C170B0FC-481F-4CC3-BCE0-4FD29EAE558B}" type="datetimeFigureOut">
              <a:rPr lang="pt-BR" smtClean="0"/>
              <a:t>27/04/2017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E0F45AB-E0C9-4E2B-B0F3-CE85822C6257}" type="slidenum">
              <a:rPr lang="pt-BR" smtClean="0"/>
              <a:t>‹#›</a:t>
            </a:fld>
            <a:endParaRPr lang="pt-BR"/>
          </a:p>
        </p:txBody>
      </p:sp>
    </p:spTree>
    <p:extLst>
      <p:ext uri="{BB962C8B-B14F-4D97-AF65-F5344CB8AC3E}">
        <p14:creationId xmlns:p14="http://schemas.microsoft.com/office/powerpoint/2010/main" val="3160025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C170B0FC-481F-4CC3-BCE0-4FD29EAE558B}" type="datetimeFigureOut">
              <a:rPr lang="pt-BR" smtClean="0"/>
              <a:t>27/04/2017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0E0F45AB-E0C9-4E2B-B0F3-CE85822C6257}" type="slidenum">
              <a:rPr lang="pt-BR" smtClean="0"/>
              <a:t>‹#›</a:t>
            </a:fld>
            <a:endParaRPr lang="pt-BR"/>
          </a:p>
        </p:txBody>
      </p:sp>
    </p:spTree>
    <p:extLst>
      <p:ext uri="{BB962C8B-B14F-4D97-AF65-F5344CB8AC3E}">
        <p14:creationId xmlns:p14="http://schemas.microsoft.com/office/powerpoint/2010/main" val="1118942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C170B0FC-481F-4CC3-BCE0-4FD29EAE558B}" type="datetimeFigureOut">
              <a:rPr lang="pt-BR" smtClean="0"/>
              <a:t>27/04/2017</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0E0F45AB-E0C9-4E2B-B0F3-CE85822C6257}" type="slidenum">
              <a:rPr lang="pt-BR" smtClean="0"/>
              <a:t>‹#›</a:t>
            </a:fld>
            <a:endParaRPr lang="pt-BR"/>
          </a:p>
        </p:txBody>
      </p:sp>
    </p:spTree>
    <p:extLst>
      <p:ext uri="{BB962C8B-B14F-4D97-AF65-F5344CB8AC3E}">
        <p14:creationId xmlns:p14="http://schemas.microsoft.com/office/powerpoint/2010/main" val="3433708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C170B0FC-481F-4CC3-BCE0-4FD29EAE558B}" type="datetimeFigureOut">
              <a:rPr lang="pt-BR" smtClean="0"/>
              <a:t>27/04/2017</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0E0F45AB-E0C9-4E2B-B0F3-CE85822C6257}" type="slidenum">
              <a:rPr lang="pt-BR" smtClean="0"/>
              <a:t>‹#›</a:t>
            </a:fld>
            <a:endParaRPr lang="pt-BR"/>
          </a:p>
        </p:txBody>
      </p:sp>
    </p:spTree>
    <p:extLst>
      <p:ext uri="{BB962C8B-B14F-4D97-AF65-F5344CB8AC3E}">
        <p14:creationId xmlns:p14="http://schemas.microsoft.com/office/powerpoint/2010/main" val="2474384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C170B0FC-481F-4CC3-BCE0-4FD29EAE558B}" type="datetimeFigureOut">
              <a:rPr lang="pt-BR" smtClean="0"/>
              <a:t>27/04/2017</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0E0F45AB-E0C9-4E2B-B0F3-CE85822C6257}" type="slidenum">
              <a:rPr lang="pt-BR" smtClean="0"/>
              <a:t>‹#›</a:t>
            </a:fld>
            <a:endParaRPr lang="pt-BR"/>
          </a:p>
        </p:txBody>
      </p:sp>
    </p:spTree>
    <p:extLst>
      <p:ext uri="{BB962C8B-B14F-4D97-AF65-F5344CB8AC3E}">
        <p14:creationId xmlns:p14="http://schemas.microsoft.com/office/powerpoint/2010/main" val="3334493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C170B0FC-481F-4CC3-BCE0-4FD29EAE558B}" type="datetimeFigureOut">
              <a:rPr lang="pt-BR" smtClean="0"/>
              <a:t>27/04/2017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0E0F45AB-E0C9-4E2B-B0F3-CE85822C6257}" type="slidenum">
              <a:rPr lang="pt-BR" smtClean="0"/>
              <a:t>‹#›</a:t>
            </a:fld>
            <a:endParaRPr lang="pt-BR"/>
          </a:p>
        </p:txBody>
      </p:sp>
    </p:spTree>
    <p:extLst>
      <p:ext uri="{BB962C8B-B14F-4D97-AF65-F5344CB8AC3E}">
        <p14:creationId xmlns:p14="http://schemas.microsoft.com/office/powerpoint/2010/main" val="976775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C170B0FC-481F-4CC3-BCE0-4FD29EAE558B}" type="datetimeFigureOut">
              <a:rPr lang="pt-BR" smtClean="0"/>
              <a:t>27/04/2017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0E0F45AB-E0C9-4E2B-B0F3-CE85822C6257}" type="slidenum">
              <a:rPr lang="pt-BR" smtClean="0"/>
              <a:t>‹#›</a:t>
            </a:fld>
            <a:endParaRPr lang="pt-BR"/>
          </a:p>
        </p:txBody>
      </p:sp>
    </p:spTree>
    <p:extLst>
      <p:ext uri="{BB962C8B-B14F-4D97-AF65-F5344CB8AC3E}">
        <p14:creationId xmlns:p14="http://schemas.microsoft.com/office/powerpoint/2010/main" val="1107431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70B0FC-481F-4CC3-BCE0-4FD29EAE558B}" type="datetimeFigureOut">
              <a:rPr lang="pt-BR" smtClean="0"/>
              <a:t>27/04/2017</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0F45AB-E0C9-4E2B-B0F3-CE85822C6257}" type="slidenum">
              <a:rPr lang="pt-BR" smtClean="0"/>
              <a:t>‹#›</a:t>
            </a:fld>
            <a:endParaRPr lang="pt-BR"/>
          </a:p>
        </p:txBody>
      </p:sp>
    </p:spTree>
    <p:extLst>
      <p:ext uri="{BB962C8B-B14F-4D97-AF65-F5344CB8AC3E}">
        <p14:creationId xmlns:p14="http://schemas.microsoft.com/office/powerpoint/2010/main" val="644477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ítulo 2"/>
          <p:cNvSpPr txBox="1">
            <a:spLocks/>
          </p:cNvSpPr>
          <p:nvPr/>
        </p:nvSpPr>
        <p:spPr>
          <a:xfrm>
            <a:off x="0" y="0"/>
            <a:ext cx="12192000" cy="6858000"/>
          </a:xfrm>
          <a:prstGeom prst="rect">
            <a:avLst/>
          </a:prstGeom>
          <a:solidFill>
            <a:srgbClr val="323330"/>
          </a:solidFill>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endParaRPr lang="pt-BR" dirty="0">
              <a:solidFill>
                <a:srgbClr val="EDDB4F"/>
              </a:solidFill>
              <a:latin typeface="Century Gothic" panose="020B0502020202020204" pitchFamily="34" charset="0"/>
              <a:ea typeface="Batang" panose="02030600000101010101" pitchFamily="18" charset="-127"/>
              <a:cs typeface="Browallia New" panose="020B0604020202020204" pitchFamily="34" charset="-34"/>
            </a:endParaRPr>
          </a:p>
        </p:txBody>
      </p:sp>
      <p:sp>
        <p:nvSpPr>
          <p:cNvPr id="7" name="Retângulo 6"/>
          <p:cNvSpPr/>
          <p:nvPr/>
        </p:nvSpPr>
        <p:spPr>
          <a:xfrm>
            <a:off x="835985" y="-246321"/>
            <a:ext cx="5741581" cy="7549116"/>
          </a:xfrm>
          <a:prstGeom prst="rect">
            <a:avLst/>
          </a:prstGeom>
          <a:solidFill>
            <a:srgbClr val="F0D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 name="Subtítulo 2"/>
          <p:cNvSpPr>
            <a:spLocks noGrp="1"/>
          </p:cNvSpPr>
          <p:nvPr>
            <p:ph type="subTitle" idx="1"/>
          </p:nvPr>
        </p:nvSpPr>
        <p:spPr>
          <a:xfrm>
            <a:off x="835985" y="1695450"/>
            <a:ext cx="5322481" cy="3855150"/>
          </a:xfrm>
          <a:solidFill>
            <a:srgbClr val="323330"/>
          </a:solidFill>
        </p:spPr>
        <p:txBody>
          <a:bodyPr>
            <a:noAutofit/>
          </a:bodyPr>
          <a:lstStyle/>
          <a:p>
            <a:pPr algn="r">
              <a:spcBef>
                <a:spcPts val="0"/>
              </a:spcBef>
            </a:pPr>
            <a:r>
              <a:rPr lang="pt-BR" sz="3600" b="1" dirty="0">
                <a:solidFill>
                  <a:srgbClr val="EDDB4F"/>
                </a:solidFill>
                <a:latin typeface="Leelawadee" panose="020B0502040204020203" pitchFamily="34" charset="-34"/>
                <a:ea typeface="Batang" panose="02030600000101010101" pitchFamily="18" charset="-127"/>
                <a:cs typeface="Leelawadee" panose="020B0502040204020203" pitchFamily="34" charset="-34"/>
              </a:rPr>
              <a:t>Loops</a:t>
            </a:r>
          </a:p>
          <a:p>
            <a:pPr algn="r">
              <a:spcBef>
                <a:spcPts val="0"/>
              </a:spcBef>
            </a:pPr>
            <a:r>
              <a:rPr lang="pt-BR" sz="3600" b="1" dirty="0" err="1">
                <a:solidFill>
                  <a:srgbClr val="EDDB4F"/>
                </a:solidFill>
                <a:latin typeface="Leelawadee" panose="020B0502040204020203" pitchFamily="34" charset="-34"/>
                <a:ea typeface="Batang" panose="02030600000101010101" pitchFamily="18" charset="-127"/>
                <a:cs typeface="Leelawadee" panose="020B0502040204020203" pitchFamily="34" charset="-34"/>
              </a:rPr>
              <a:t>Conditional</a:t>
            </a:r>
            <a:r>
              <a:rPr lang="pt-BR" sz="3600" b="1" dirty="0">
                <a:solidFill>
                  <a:srgbClr val="EDDB4F"/>
                </a:solidFill>
                <a:latin typeface="Leelawadee" panose="020B0502040204020203" pitchFamily="34" charset="-34"/>
                <a:ea typeface="Batang" panose="02030600000101010101" pitchFamily="18" charset="-127"/>
                <a:cs typeface="Leelawadee" panose="020B0502040204020203" pitchFamily="34" charset="-34"/>
              </a:rPr>
              <a:t> </a:t>
            </a:r>
            <a:r>
              <a:rPr lang="pt-BR" sz="3600" b="1" dirty="0" err="1">
                <a:solidFill>
                  <a:srgbClr val="EDDB4F"/>
                </a:solidFill>
                <a:latin typeface="Leelawadee" panose="020B0502040204020203" pitchFamily="34" charset="-34"/>
                <a:ea typeface="Batang" panose="02030600000101010101" pitchFamily="18" charset="-127"/>
                <a:cs typeface="Leelawadee" panose="020B0502040204020203" pitchFamily="34" charset="-34"/>
              </a:rPr>
              <a:t>statements</a:t>
            </a:r>
            <a:endParaRPr lang="pt-BR" sz="3600" b="1" dirty="0">
              <a:solidFill>
                <a:srgbClr val="EDDB4F"/>
              </a:solidFill>
              <a:latin typeface="Leelawadee" panose="020B0502040204020203" pitchFamily="34" charset="-34"/>
              <a:ea typeface="Batang" panose="02030600000101010101" pitchFamily="18" charset="-127"/>
              <a:cs typeface="Leelawadee" panose="020B0502040204020203" pitchFamily="34" charset="-34"/>
            </a:endParaRPr>
          </a:p>
          <a:p>
            <a:pPr algn="r">
              <a:spcBef>
                <a:spcPts val="0"/>
              </a:spcBef>
            </a:pPr>
            <a:r>
              <a:rPr lang="pt-BR" sz="3600" b="1" dirty="0" err="1">
                <a:solidFill>
                  <a:srgbClr val="EDDB4F"/>
                </a:solidFill>
                <a:latin typeface="Leelawadee" panose="020B0502040204020203" pitchFamily="34" charset="-34"/>
                <a:ea typeface="Batang" panose="02030600000101010101" pitchFamily="18" charset="-127"/>
                <a:cs typeface="Leelawadee" panose="020B0502040204020203" pitchFamily="34" charset="-34"/>
              </a:rPr>
              <a:t>Functions</a:t>
            </a:r>
            <a:endParaRPr lang="pt-BR" sz="3600" b="1" dirty="0">
              <a:solidFill>
                <a:srgbClr val="EDDB4F"/>
              </a:solidFill>
              <a:latin typeface="Leelawadee" panose="020B0502040204020203" pitchFamily="34" charset="-34"/>
              <a:ea typeface="Batang" panose="02030600000101010101" pitchFamily="18" charset="-127"/>
              <a:cs typeface="Leelawadee" panose="020B0502040204020203" pitchFamily="34" charset="-34"/>
            </a:endParaRPr>
          </a:p>
          <a:p>
            <a:pPr algn="r">
              <a:spcBef>
                <a:spcPts val="0"/>
              </a:spcBef>
            </a:pPr>
            <a:r>
              <a:rPr lang="pt-BR" sz="3600" b="1" dirty="0" err="1">
                <a:solidFill>
                  <a:srgbClr val="EDDB4F"/>
                </a:solidFill>
                <a:latin typeface="Leelawadee" panose="020B0502040204020203" pitchFamily="34" charset="-34"/>
                <a:ea typeface="Batang" panose="02030600000101010101" pitchFamily="18" charset="-127"/>
                <a:cs typeface="Leelawadee" panose="020B0502040204020203" pitchFamily="34" charset="-34"/>
              </a:rPr>
              <a:t>Variables</a:t>
            </a:r>
            <a:endParaRPr lang="pt-BR" sz="3600" b="1" dirty="0">
              <a:solidFill>
                <a:srgbClr val="EDDB4F"/>
              </a:solidFill>
              <a:latin typeface="Leelawadee" panose="020B0502040204020203" pitchFamily="34" charset="-34"/>
              <a:ea typeface="Batang" panose="02030600000101010101" pitchFamily="18" charset="-127"/>
              <a:cs typeface="Leelawadee" panose="020B0502040204020203" pitchFamily="34" charset="-34"/>
            </a:endParaRPr>
          </a:p>
          <a:p>
            <a:pPr algn="r">
              <a:spcBef>
                <a:spcPts val="0"/>
              </a:spcBef>
            </a:pPr>
            <a:r>
              <a:rPr lang="pt-BR" sz="3600" b="1" dirty="0" err="1">
                <a:solidFill>
                  <a:srgbClr val="EDDB4F"/>
                </a:solidFill>
                <a:latin typeface="Leelawadee" panose="020B0502040204020203" pitchFamily="34" charset="-34"/>
                <a:ea typeface="Batang" panose="02030600000101010101" pitchFamily="18" charset="-127"/>
                <a:cs typeface="Leelawadee" panose="020B0502040204020203" pitchFamily="34" charset="-34"/>
              </a:rPr>
              <a:t>Parameters</a:t>
            </a:r>
            <a:endParaRPr lang="pt-BR" sz="3600" b="1" dirty="0">
              <a:solidFill>
                <a:srgbClr val="EDDB4F"/>
              </a:solidFill>
              <a:latin typeface="Leelawadee" panose="020B0502040204020203" pitchFamily="34" charset="-34"/>
              <a:ea typeface="Batang" panose="02030600000101010101" pitchFamily="18" charset="-127"/>
              <a:cs typeface="Leelawadee" panose="020B0502040204020203" pitchFamily="34" charset="-34"/>
            </a:endParaRPr>
          </a:p>
          <a:p>
            <a:pPr algn="r">
              <a:spcBef>
                <a:spcPts val="0"/>
              </a:spcBef>
            </a:pPr>
            <a:r>
              <a:rPr lang="pt-BR" sz="3600" b="1" dirty="0" err="1">
                <a:solidFill>
                  <a:srgbClr val="EDDB4F"/>
                </a:solidFill>
                <a:latin typeface="Leelawadee" panose="020B0502040204020203" pitchFamily="34" charset="-34"/>
                <a:ea typeface="Batang" panose="02030600000101010101" pitchFamily="18" charset="-127"/>
                <a:cs typeface="Leelawadee" panose="020B0502040204020203" pitchFamily="34" charset="-34"/>
              </a:rPr>
              <a:t>Arrays</a:t>
            </a:r>
            <a:endParaRPr lang="pt-BR" sz="3600" b="1" dirty="0">
              <a:solidFill>
                <a:srgbClr val="EDDB4F"/>
              </a:solidFill>
              <a:latin typeface="Leelawadee" panose="020B0502040204020203" pitchFamily="34" charset="-34"/>
              <a:ea typeface="Batang" panose="02030600000101010101" pitchFamily="18" charset="-127"/>
              <a:cs typeface="Leelawadee" panose="020B0502040204020203" pitchFamily="34" charset="-34"/>
            </a:endParaRPr>
          </a:p>
          <a:p>
            <a:pPr algn="r">
              <a:spcBef>
                <a:spcPts val="0"/>
              </a:spcBef>
            </a:pPr>
            <a:r>
              <a:rPr lang="pt-BR" sz="3600" b="1" dirty="0" err="1">
                <a:solidFill>
                  <a:srgbClr val="EDDB4F"/>
                </a:solidFill>
                <a:latin typeface="Leelawadee" panose="020B0502040204020203" pitchFamily="34" charset="-34"/>
                <a:ea typeface="Batang" panose="02030600000101010101" pitchFamily="18" charset="-127"/>
                <a:cs typeface="Leelawadee" panose="020B0502040204020203" pitchFamily="34" charset="-34"/>
              </a:rPr>
              <a:t>Associative</a:t>
            </a:r>
            <a:r>
              <a:rPr lang="pt-BR" sz="3600" b="1" dirty="0">
                <a:solidFill>
                  <a:srgbClr val="EDDB4F"/>
                </a:solidFill>
                <a:latin typeface="Leelawadee" panose="020B0502040204020203" pitchFamily="34" charset="-34"/>
                <a:ea typeface="Batang" panose="02030600000101010101" pitchFamily="18" charset="-127"/>
                <a:cs typeface="Leelawadee" panose="020B0502040204020203" pitchFamily="34" charset="-34"/>
              </a:rPr>
              <a:t> </a:t>
            </a:r>
            <a:r>
              <a:rPr lang="pt-BR" sz="3600" b="1" dirty="0" err="1">
                <a:solidFill>
                  <a:srgbClr val="EDDB4F"/>
                </a:solidFill>
                <a:latin typeface="Leelawadee" panose="020B0502040204020203" pitchFamily="34" charset="-34"/>
                <a:ea typeface="Batang" panose="02030600000101010101" pitchFamily="18" charset="-127"/>
                <a:cs typeface="Leelawadee" panose="020B0502040204020203" pitchFamily="34" charset="-34"/>
              </a:rPr>
              <a:t>Arrays</a:t>
            </a:r>
            <a:endParaRPr lang="pt-BR" sz="3200" b="1" dirty="0">
              <a:solidFill>
                <a:srgbClr val="EDDB4F"/>
              </a:solidFill>
              <a:latin typeface="Leelawadee" panose="020B0502040204020203" pitchFamily="34" charset="-34"/>
              <a:ea typeface="Batang" panose="02030600000101010101" pitchFamily="18" charset="-127"/>
              <a:cs typeface="Leelawadee" panose="020B0502040204020203" pitchFamily="34" charset="-34"/>
            </a:endParaRPr>
          </a:p>
        </p:txBody>
      </p:sp>
      <p:pic>
        <p:nvPicPr>
          <p:cNvPr id="1030" name="Picture 6" descr="Resultado de imagem para javascript"/>
          <p:cNvPicPr>
            <a:picLocks noChangeAspect="1" noChangeArrowheads="1"/>
          </p:cNvPicPr>
          <p:nvPr/>
        </p:nvPicPr>
        <p:blipFill rotWithShape="1">
          <a:blip r:embed="rId2">
            <a:extLst>
              <a:ext uri="{28A0092B-C50C-407E-A947-70E740481C1C}">
                <a14:useLocalDpi xmlns:a14="http://schemas.microsoft.com/office/drawing/2010/main" val="0"/>
              </a:ext>
            </a:extLst>
          </a:blip>
          <a:srcRect l="23304" t="24009" r="23564" b="24095"/>
          <a:stretch/>
        </p:blipFill>
        <p:spPr bwMode="auto">
          <a:xfrm>
            <a:off x="5503146" y="5669686"/>
            <a:ext cx="655320" cy="640080"/>
          </a:xfrm>
          <a:prstGeom prst="rect">
            <a:avLst/>
          </a:prstGeom>
          <a:noFill/>
          <a:extLst>
            <a:ext uri="{909E8E84-426E-40DD-AFC4-6F175D3DCCD1}">
              <a14:hiddenFill xmlns:a14="http://schemas.microsoft.com/office/drawing/2010/main">
                <a:solidFill>
                  <a:srgbClr val="FFFFFF"/>
                </a:solidFill>
              </a14:hiddenFill>
            </a:ext>
          </a:extLst>
        </p:spPr>
      </p:pic>
      <p:sp>
        <p:nvSpPr>
          <p:cNvPr id="8" name="CaixaDeTexto 7"/>
          <p:cNvSpPr txBox="1"/>
          <p:nvPr/>
        </p:nvSpPr>
        <p:spPr>
          <a:xfrm rot="10800000" flipH="1" flipV="1">
            <a:off x="0" y="141114"/>
            <a:ext cx="6158466" cy="1200329"/>
          </a:xfrm>
          <a:prstGeom prst="rect">
            <a:avLst/>
          </a:prstGeom>
          <a:noFill/>
        </p:spPr>
        <p:txBody>
          <a:bodyPr wrap="square" rtlCol="0">
            <a:spAutoFit/>
          </a:bodyPr>
          <a:lstStyle/>
          <a:p>
            <a:pPr algn="r"/>
            <a:r>
              <a:rPr lang="pt-BR" sz="3600" b="1" dirty="0">
                <a:solidFill>
                  <a:srgbClr val="323330"/>
                </a:solidFill>
                <a:latin typeface="Century Gothic" panose="020B0502020202020204" pitchFamily="34" charset="0"/>
              </a:rPr>
              <a:t>CIT 261</a:t>
            </a:r>
          </a:p>
          <a:p>
            <a:pPr algn="r"/>
            <a:r>
              <a:rPr lang="pt-BR" sz="3600" b="1" dirty="0">
                <a:solidFill>
                  <a:srgbClr val="323330"/>
                </a:solidFill>
                <a:latin typeface="Century Gothic" panose="020B0502020202020204" pitchFamily="34" charset="0"/>
              </a:rPr>
              <a:t>Mobile </a:t>
            </a:r>
            <a:r>
              <a:rPr lang="pt-BR" sz="3600" b="1" dirty="0" err="1">
                <a:solidFill>
                  <a:srgbClr val="323330"/>
                </a:solidFill>
                <a:latin typeface="Century Gothic" panose="020B0502020202020204" pitchFamily="34" charset="0"/>
              </a:rPr>
              <a:t>Development</a:t>
            </a:r>
            <a:endParaRPr lang="pt-BR" sz="3600" b="1" dirty="0">
              <a:solidFill>
                <a:srgbClr val="323330"/>
              </a:solidFill>
              <a:latin typeface="Century Gothic" panose="020B0502020202020204" pitchFamily="34" charset="0"/>
            </a:endParaRPr>
          </a:p>
        </p:txBody>
      </p:sp>
      <p:sp>
        <p:nvSpPr>
          <p:cNvPr id="11" name="CaixaDeTexto 10"/>
          <p:cNvSpPr txBox="1"/>
          <p:nvPr/>
        </p:nvSpPr>
        <p:spPr>
          <a:xfrm>
            <a:off x="4688768" y="6354937"/>
            <a:ext cx="1579278" cy="307777"/>
          </a:xfrm>
          <a:prstGeom prst="rect">
            <a:avLst/>
          </a:prstGeom>
          <a:noFill/>
        </p:spPr>
        <p:txBody>
          <a:bodyPr wrap="none" rtlCol="0">
            <a:spAutoFit/>
          </a:bodyPr>
          <a:lstStyle/>
          <a:p>
            <a:r>
              <a:rPr lang="pt-BR" sz="1400" dirty="0" err="1">
                <a:solidFill>
                  <a:srgbClr val="323330"/>
                </a:solidFill>
                <a:latin typeface="Century Gothic" panose="020B0502020202020204" pitchFamily="34" charset="0"/>
              </a:rPr>
              <a:t>by</a:t>
            </a:r>
            <a:r>
              <a:rPr lang="pt-BR" sz="1400" dirty="0">
                <a:solidFill>
                  <a:srgbClr val="323330"/>
                </a:solidFill>
                <a:latin typeface="Century Gothic" panose="020B0502020202020204" pitchFamily="34" charset="0"/>
              </a:rPr>
              <a:t> Rafael Ferraz</a:t>
            </a:r>
          </a:p>
        </p:txBody>
      </p:sp>
      <p:sp>
        <p:nvSpPr>
          <p:cNvPr id="2" name="AutoShape 4" descr="Resultado de imagem para javascript"/>
          <p:cNvSpPr>
            <a:spLocks noChangeAspect="1" noChangeArrowheads="1"/>
          </p:cNvSpPr>
          <p:nvPr/>
        </p:nvSpPr>
        <p:spPr bwMode="auto">
          <a:xfrm>
            <a:off x="63500" y="-136525"/>
            <a:ext cx="2895600" cy="2895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4" name="AutoShape 6" descr="Resultado de imagem para javascript"/>
          <p:cNvSpPr>
            <a:spLocks noChangeAspect="1" noChangeArrowheads="1"/>
          </p:cNvSpPr>
          <p:nvPr/>
        </p:nvSpPr>
        <p:spPr bwMode="auto">
          <a:xfrm>
            <a:off x="215900" y="15875"/>
            <a:ext cx="2895600" cy="2895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1032" name="Picture 8" descr="Resultado de imagem para javascri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3551" y="1695450"/>
            <a:ext cx="3775075" cy="3775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5283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1353800" cy="1325563"/>
          </a:xfrm>
          <a:solidFill>
            <a:srgbClr val="EDDB4F"/>
          </a:solidFill>
        </p:spPr>
        <p:txBody>
          <a:bodyPr>
            <a:normAutofit/>
          </a:bodyPr>
          <a:lstStyle/>
          <a:p>
            <a:r>
              <a:rPr lang="pt-BR" sz="5400" b="1" dirty="0">
                <a:solidFill>
                  <a:schemeClr val="tx1">
                    <a:lumMod val="85000"/>
                    <a:lumOff val="15000"/>
                  </a:schemeClr>
                </a:solidFill>
                <a:latin typeface="Century Gothic" panose="020B0502020202020204" pitchFamily="34" charset="0"/>
                <a:cs typeface="Aharoni" panose="02010803020104030203" pitchFamily="2" charset="-79"/>
              </a:rPr>
              <a:t>Do/</a:t>
            </a:r>
            <a:r>
              <a:rPr lang="pt-BR" sz="5400" b="1" dirty="0" err="1">
                <a:solidFill>
                  <a:schemeClr val="tx1">
                    <a:lumMod val="85000"/>
                    <a:lumOff val="15000"/>
                  </a:schemeClr>
                </a:solidFill>
                <a:latin typeface="Century Gothic" panose="020B0502020202020204" pitchFamily="34" charset="0"/>
                <a:cs typeface="Aharoni" panose="02010803020104030203" pitchFamily="2" charset="-79"/>
              </a:rPr>
              <a:t>While</a:t>
            </a:r>
            <a:r>
              <a:rPr lang="pt-BR" sz="5400" b="1" dirty="0">
                <a:solidFill>
                  <a:schemeClr val="tx1">
                    <a:lumMod val="85000"/>
                    <a:lumOff val="15000"/>
                  </a:schemeClr>
                </a:solidFill>
                <a:latin typeface="Century Gothic" panose="020B0502020202020204" pitchFamily="34" charset="0"/>
                <a:cs typeface="Aharoni" panose="02010803020104030203" pitchFamily="2" charset="-79"/>
              </a:rPr>
              <a:t> - Loop</a:t>
            </a:r>
          </a:p>
        </p:txBody>
      </p:sp>
      <p:sp>
        <p:nvSpPr>
          <p:cNvPr id="3" name="Espaço Reservado para Conteúdo 2"/>
          <p:cNvSpPr>
            <a:spLocks noGrp="1"/>
          </p:cNvSpPr>
          <p:nvPr>
            <p:ph idx="1"/>
          </p:nvPr>
        </p:nvSpPr>
        <p:spPr>
          <a:xfrm>
            <a:off x="838200" y="1976785"/>
            <a:ext cx="11114532" cy="555625"/>
          </a:xfrm>
        </p:spPr>
        <p:txBody>
          <a:bodyPr vert="horz" lIns="91440" tIns="45720" rIns="91440" bIns="45720" rtlCol="0">
            <a:noAutofit/>
          </a:bodyPr>
          <a:lstStyle/>
          <a:p>
            <a:r>
              <a:rPr lang="en-US" dirty="0">
                <a:latin typeface="Century Gothic" panose="020B0502020202020204" pitchFamily="34" charset="0"/>
              </a:rPr>
              <a:t>The do/while loop is a variant of the while loop. This loop will execute the code block once, before checking if the condition is true, then it will repeat the loop as long as the condition is true.</a:t>
            </a:r>
            <a:endParaRPr lang="pt-BR" dirty="0">
              <a:latin typeface="Century Gothic" panose="020B0502020202020204" pitchFamily="34" charset="0"/>
              <a:cs typeface="David" panose="020E0502060401010101" pitchFamily="34" charset="-79"/>
            </a:endParaRPr>
          </a:p>
        </p:txBody>
      </p:sp>
      <p:pic>
        <p:nvPicPr>
          <p:cNvPr id="4" name="Picture 6" descr="Resultado de imagem para javascript"/>
          <p:cNvPicPr>
            <a:picLocks noChangeAspect="1" noChangeArrowheads="1"/>
          </p:cNvPicPr>
          <p:nvPr/>
        </p:nvPicPr>
        <p:blipFill rotWithShape="1">
          <a:blip r:embed="rId2">
            <a:extLst>
              <a:ext uri="{28A0092B-C50C-407E-A947-70E740481C1C}">
                <a14:useLocalDpi xmlns:a14="http://schemas.microsoft.com/office/drawing/2010/main" val="0"/>
              </a:ext>
            </a:extLst>
          </a:blip>
          <a:srcRect l="23304" t="24009" r="23564" b="24095"/>
          <a:stretch/>
        </p:blipFill>
        <p:spPr bwMode="auto">
          <a:xfrm>
            <a:off x="11297412" y="5991860"/>
            <a:ext cx="655320" cy="640080"/>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p:cNvSpPr/>
          <p:nvPr/>
        </p:nvSpPr>
        <p:spPr>
          <a:xfrm>
            <a:off x="4051282" y="4249797"/>
            <a:ext cx="6096000" cy="1938992"/>
          </a:xfrm>
          <a:prstGeom prst="rect">
            <a:avLst/>
          </a:prstGeom>
        </p:spPr>
        <p:txBody>
          <a:bodyPr>
            <a:spAutoFit/>
          </a:bodyPr>
          <a:lstStyle/>
          <a:p>
            <a:r>
              <a:rPr lang="en-US" sz="2400" dirty="0">
                <a:solidFill>
                  <a:srgbClr val="0000CD"/>
                </a:solidFill>
                <a:latin typeface="Consolas" panose="020B0609020204030204" pitchFamily="49" charset="0"/>
              </a:rPr>
              <a:t>do</a:t>
            </a:r>
            <a:r>
              <a:rPr lang="en-US" sz="3200" dirty="0"/>
              <a:t> </a:t>
            </a:r>
            <a:r>
              <a:rPr lang="en-US" sz="2400" dirty="0">
                <a:solidFill>
                  <a:srgbClr val="000000"/>
                </a:solidFill>
                <a:latin typeface="Consolas" panose="020B0609020204030204" pitchFamily="49" charset="0"/>
              </a:rPr>
              <a:t>{</a:t>
            </a:r>
            <a:br>
              <a:rPr lang="en-US" sz="4000" dirty="0"/>
            </a:br>
            <a:r>
              <a:rPr lang="en-US" sz="3200" i="1" dirty="0"/>
              <a:t>    </a:t>
            </a:r>
            <a:r>
              <a:rPr lang="en-US" sz="2800" i="1" dirty="0">
                <a:solidFill>
                  <a:srgbClr val="000000"/>
                </a:solidFill>
                <a:latin typeface="Consolas" panose="020B0609020204030204" pitchFamily="49" charset="0"/>
              </a:rPr>
              <a:t>code block to be executed</a:t>
            </a:r>
            <a:br>
              <a:rPr lang="en-US" sz="3200" i="1" dirty="0"/>
            </a:br>
            <a:r>
              <a:rPr lang="en-US" sz="2400" dirty="0">
                <a:solidFill>
                  <a:srgbClr val="000000"/>
                </a:solidFill>
                <a:latin typeface="Consolas" panose="020B0609020204030204" pitchFamily="49" charset="0"/>
              </a:rPr>
              <a:t>}</a:t>
            </a:r>
            <a:br>
              <a:rPr lang="en-US" sz="4000" dirty="0"/>
            </a:br>
            <a:r>
              <a:rPr lang="en-US" sz="2400" dirty="0">
                <a:solidFill>
                  <a:srgbClr val="0000CD"/>
                </a:solidFill>
                <a:latin typeface="Consolas" panose="020B0609020204030204" pitchFamily="49" charset="0"/>
              </a:rPr>
              <a:t>while</a:t>
            </a:r>
            <a:r>
              <a:rPr lang="en-US" sz="3200" dirty="0"/>
              <a:t> </a:t>
            </a:r>
            <a:r>
              <a:rPr lang="en-US" sz="2400" dirty="0">
                <a:solidFill>
                  <a:srgbClr val="000000"/>
                </a:solidFill>
                <a:latin typeface="Consolas" panose="020B0609020204030204" pitchFamily="49" charset="0"/>
              </a:rPr>
              <a:t>(</a:t>
            </a:r>
            <a:r>
              <a:rPr lang="en-US" sz="2400" b="1" dirty="0">
                <a:solidFill>
                  <a:srgbClr val="FFC000"/>
                </a:solidFill>
                <a:latin typeface="Consolas" panose="020B0609020204030204" pitchFamily="49" charset="0"/>
              </a:rPr>
              <a:t>condition</a:t>
            </a:r>
            <a:r>
              <a:rPr lang="en-US" sz="2400" dirty="0">
                <a:solidFill>
                  <a:srgbClr val="000000"/>
                </a:solidFill>
                <a:latin typeface="Consolas" panose="020B0609020204030204" pitchFamily="49" charset="0"/>
              </a:rPr>
              <a:t>);</a:t>
            </a:r>
            <a:endParaRPr lang="pt-BR" sz="2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8333317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1353800" cy="1325563"/>
          </a:xfrm>
          <a:solidFill>
            <a:srgbClr val="EDDB4F"/>
          </a:solidFill>
        </p:spPr>
        <p:txBody>
          <a:bodyPr>
            <a:normAutofit/>
          </a:bodyPr>
          <a:lstStyle/>
          <a:p>
            <a:r>
              <a:rPr lang="pt-BR" sz="5400" b="1" dirty="0">
                <a:solidFill>
                  <a:schemeClr val="tx1">
                    <a:lumMod val="85000"/>
                    <a:lumOff val="15000"/>
                  </a:schemeClr>
                </a:solidFill>
                <a:latin typeface="Century Gothic" panose="020B0502020202020204" pitchFamily="34" charset="0"/>
                <a:cs typeface="Aharoni" panose="02010803020104030203" pitchFamily="2" charset="-79"/>
              </a:rPr>
              <a:t>Do/</a:t>
            </a:r>
            <a:r>
              <a:rPr lang="pt-BR" sz="5400" b="1" dirty="0" err="1">
                <a:solidFill>
                  <a:schemeClr val="tx1">
                    <a:lumMod val="85000"/>
                    <a:lumOff val="15000"/>
                  </a:schemeClr>
                </a:solidFill>
                <a:latin typeface="Century Gothic" panose="020B0502020202020204" pitchFamily="34" charset="0"/>
                <a:cs typeface="Aharoni" panose="02010803020104030203" pitchFamily="2" charset="-79"/>
              </a:rPr>
              <a:t>While</a:t>
            </a:r>
            <a:r>
              <a:rPr lang="pt-BR" sz="5400" b="1" dirty="0">
                <a:solidFill>
                  <a:schemeClr val="tx1">
                    <a:lumMod val="85000"/>
                    <a:lumOff val="15000"/>
                  </a:schemeClr>
                </a:solidFill>
                <a:latin typeface="Century Gothic" panose="020B0502020202020204" pitchFamily="34" charset="0"/>
                <a:cs typeface="Aharoni" panose="02010803020104030203" pitchFamily="2" charset="-79"/>
              </a:rPr>
              <a:t> - Loop</a:t>
            </a:r>
          </a:p>
        </p:txBody>
      </p:sp>
      <p:sp>
        <p:nvSpPr>
          <p:cNvPr id="3" name="Espaço Reservado para Conteúdo 2"/>
          <p:cNvSpPr>
            <a:spLocks noGrp="1"/>
          </p:cNvSpPr>
          <p:nvPr>
            <p:ph idx="1"/>
          </p:nvPr>
        </p:nvSpPr>
        <p:spPr>
          <a:xfrm>
            <a:off x="838200" y="1976785"/>
            <a:ext cx="11114532" cy="555625"/>
          </a:xfrm>
        </p:spPr>
        <p:txBody>
          <a:bodyPr vert="horz" lIns="91440" tIns="45720" rIns="91440" bIns="45720" rtlCol="0">
            <a:noAutofit/>
          </a:bodyPr>
          <a:lstStyle/>
          <a:p>
            <a:r>
              <a:rPr lang="en-US" dirty="0">
                <a:latin typeface="Century Gothic" panose="020B0502020202020204" pitchFamily="34" charset="0"/>
              </a:rPr>
              <a:t>The do/while loop is a variant of the while loop. This loop will execute the code block once, before checking if the condition is true, then it will repeat the loop as long as the condition is true.</a:t>
            </a:r>
            <a:endParaRPr lang="pt-BR" dirty="0">
              <a:latin typeface="Century Gothic" panose="020B0502020202020204" pitchFamily="34" charset="0"/>
              <a:cs typeface="David" panose="020E0502060401010101" pitchFamily="34" charset="-79"/>
            </a:endParaRPr>
          </a:p>
        </p:txBody>
      </p:sp>
      <p:pic>
        <p:nvPicPr>
          <p:cNvPr id="4" name="Picture 6" descr="Resultado de imagem para javascript"/>
          <p:cNvPicPr>
            <a:picLocks noChangeAspect="1" noChangeArrowheads="1"/>
          </p:cNvPicPr>
          <p:nvPr/>
        </p:nvPicPr>
        <p:blipFill rotWithShape="1">
          <a:blip r:embed="rId2">
            <a:extLst>
              <a:ext uri="{28A0092B-C50C-407E-A947-70E740481C1C}">
                <a14:useLocalDpi xmlns:a14="http://schemas.microsoft.com/office/drawing/2010/main" val="0"/>
              </a:ext>
            </a:extLst>
          </a:blip>
          <a:srcRect l="23304" t="24009" r="23564" b="24095"/>
          <a:stretch/>
        </p:blipFill>
        <p:spPr bwMode="auto">
          <a:xfrm>
            <a:off x="11297412" y="5991860"/>
            <a:ext cx="655320" cy="640080"/>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p:cNvSpPr/>
          <p:nvPr/>
        </p:nvSpPr>
        <p:spPr>
          <a:xfrm>
            <a:off x="1479532" y="4052868"/>
            <a:ext cx="6096000" cy="1938992"/>
          </a:xfrm>
          <a:prstGeom prst="rect">
            <a:avLst/>
          </a:prstGeom>
        </p:spPr>
        <p:txBody>
          <a:bodyPr>
            <a:spAutoFit/>
          </a:bodyPr>
          <a:lstStyle/>
          <a:p>
            <a:r>
              <a:rPr lang="en-US" sz="2400" b="0" i="0" dirty="0">
                <a:solidFill>
                  <a:srgbClr val="0000CD"/>
                </a:solidFill>
                <a:effectLst/>
                <a:latin typeface="Consolas" panose="020B0609020204030204" pitchFamily="49" charset="0"/>
              </a:rPr>
              <a:t>do</a:t>
            </a:r>
            <a:r>
              <a:rPr lang="en-US" sz="2400" b="0" i="0" dirty="0">
                <a:solidFill>
                  <a:srgbClr val="000000"/>
                </a:solidFill>
                <a:effectLst/>
                <a:latin typeface="Consolas" panose="020B0609020204030204" pitchFamily="49" charset="0"/>
              </a:rPr>
              <a:t> {</a:t>
            </a:r>
            <a:br>
              <a:rPr lang="en-US" sz="2400" dirty="0"/>
            </a:br>
            <a:r>
              <a:rPr lang="en-US" sz="2400" b="0" i="0" dirty="0">
                <a:solidFill>
                  <a:srgbClr val="000000"/>
                </a:solidFill>
                <a:effectLst/>
                <a:latin typeface="Consolas" panose="020B0609020204030204" pitchFamily="49" charset="0"/>
              </a:rPr>
              <a:t>    text += </a:t>
            </a:r>
            <a:r>
              <a:rPr lang="en-US" sz="2400" b="0" i="0" dirty="0">
                <a:solidFill>
                  <a:srgbClr val="A52A2A"/>
                </a:solidFill>
                <a:effectLst/>
                <a:latin typeface="Consolas" panose="020B0609020204030204" pitchFamily="49" charset="0"/>
              </a:rPr>
              <a:t>"The number is "</a:t>
            </a:r>
            <a:r>
              <a:rPr lang="en-US" sz="2400" b="0" i="0" dirty="0">
                <a:solidFill>
                  <a:srgbClr val="000000"/>
                </a:solidFill>
                <a:effectLst/>
                <a:latin typeface="Consolas" panose="020B0609020204030204" pitchFamily="49" charset="0"/>
              </a:rPr>
              <a:t> + </a:t>
            </a:r>
            <a:r>
              <a:rPr lang="en-US" sz="2400" b="0" i="0" dirty="0" err="1">
                <a:solidFill>
                  <a:srgbClr val="000000"/>
                </a:solidFill>
                <a:effectLst/>
                <a:latin typeface="Consolas" panose="020B0609020204030204" pitchFamily="49" charset="0"/>
              </a:rPr>
              <a:t>i</a:t>
            </a:r>
            <a:r>
              <a:rPr lang="en-US" sz="2400" b="0" i="0" dirty="0">
                <a:solidFill>
                  <a:srgbClr val="000000"/>
                </a:solidFill>
                <a:effectLst/>
                <a:latin typeface="Consolas" panose="020B0609020204030204" pitchFamily="49" charset="0"/>
              </a:rPr>
              <a:t>;</a:t>
            </a:r>
            <a:br>
              <a:rPr lang="en-US" sz="2400" dirty="0"/>
            </a:br>
            <a:r>
              <a:rPr lang="en-US" sz="2400" b="0" i="0" dirty="0">
                <a:solidFill>
                  <a:srgbClr val="000000"/>
                </a:solidFill>
                <a:effectLst/>
                <a:latin typeface="Consolas" panose="020B0609020204030204" pitchFamily="49" charset="0"/>
              </a:rPr>
              <a:t>    </a:t>
            </a:r>
            <a:r>
              <a:rPr lang="en-US" sz="2400" b="0" i="0" dirty="0" err="1">
                <a:solidFill>
                  <a:srgbClr val="000000"/>
                </a:solidFill>
                <a:effectLst/>
                <a:latin typeface="Consolas" panose="020B0609020204030204" pitchFamily="49" charset="0"/>
              </a:rPr>
              <a:t>i</a:t>
            </a:r>
            <a:r>
              <a:rPr lang="en-US" sz="2400" b="0" i="0" dirty="0">
                <a:solidFill>
                  <a:srgbClr val="000000"/>
                </a:solidFill>
                <a:effectLst/>
                <a:latin typeface="Consolas" panose="020B0609020204030204" pitchFamily="49" charset="0"/>
              </a:rPr>
              <a:t>++;</a:t>
            </a:r>
            <a:br>
              <a:rPr lang="en-US" sz="2400" dirty="0"/>
            </a:br>
            <a:r>
              <a:rPr lang="en-US" sz="2400" b="0" i="0" dirty="0">
                <a:solidFill>
                  <a:srgbClr val="000000"/>
                </a:solidFill>
                <a:effectLst/>
                <a:latin typeface="Consolas" panose="020B0609020204030204" pitchFamily="49" charset="0"/>
              </a:rPr>
              <a:t>}</a:t>
            </a:r>
            <a:br>
              <a:rPr lang="en-US" sz="2400" dirty="0"/>
            </a:br>
            <a:r>
              <a:rPr lang="en-US" sz="2400" b="0" i="0" dirty="0">
                <a:solidFill>
                  <a:srgbClr val="0000CD"/>
                </a:solidFill>
                <a:effectLst/>
                <a:latin typeface="Consolas" panose="020B0609020204030204" pitchFamily="49" charset="0"/>
              </a:rPr>
              <a:t>while</a:t>
            </a:r>
            <a:r>
              <a:rPr lang="en-US" sz="2400" b="0" i="0" dirty="0">
                <a:solidFill>
                  <a:srgbClr val="000000"/>
                </a:solidFill>
                <a:effectLst/>
                <a:latin typeface="Consolas" panose="020B0609020204030204" pitchFamily="49" charset="0"/>
              </a:rPr>
              <a:t> (</a:t>
            </a:r>
            <a:r>
              <a:rPr lang="en-US" sz="2400" b="0" i="0" dirty="0" err="1">
                <a:solidFill>
                  <a:srgbClr val="000000"/>
                </a:solidFill>
                <a:effectLst/>
                <a:latin typeface="Consolas" panose="020B0609020204030204" pitchFamily="49" charset="0"/>
              </a:rPr>
              <a:t>i</a:t>
            </a:r>
            <a:r>
              <a:rPr lang="en-US" sz="2400" b="0" i="0" dirty="0">
                <a:solidFill>
                  <a:srgbClr val="000000"/>
                </a:solidFill>
                <a:effectLst/>
                <a:latin typeface="Consolas" panose="020B0609020204030204" pitchFamily="49" charset="0"/>
              </a:rPr>
              <a:t> &lt; </a:t>
            </a:r>
            <a:r>
              <a:rPr lang="en-US" sz="2400" b="0" i="0" dirty="0">
                <a:solidFill>
                  <a:srgbClr val="FF0000"/>
                </a:solidFill>
                <a:effectLst/>
                <a:latin typeface="Consolas" panose="020B0609020204030204" pitchFamily="49" charset="0"/>
              </a:rPr>
              <a:t>10</a:t>
            </a:r>
            <a:r>
              <a:rPr lang="en-US" sz="2400" b="0" i="0" dirty="0">
                <a:solidFill>
                  <a:srgbClr val="000000"/>
                </a:solidFill>
                <a:effectLst/>
                <a:latin typeface="Consolas" panose="020B0609020204030204" pitchFamily="49" charset="0"/>
              </a:rPr>
              <a:t>);</a:t>
            </a:r>
            <a:endParaRPr lang="pt-BR" sz="2400" dirty="0">
              <a:solidFill>
                <a:srgbClr val="000000"/>
              </a:solidFill>
              <a:latin typeface="Consolas" panose="020B0609020204030204" pitchFamily="49" charset="0"/>
            </a:endParaRPr>
          </a:p>
        </p:txBody>
      </p:sp>
      <p:sp>
        <p:nvSpPr>
          <p:cNvPr id="6" name="CaixaDeTexto 5"/>
          <p:cNvSpPr txBox="1"/>
          <p:nvPr/>
        </p:nvSpPr>
        <p:spPr>
          <a:xfrm>
            <a:off x="8032732" y="3591203"/>
            <a:ext cx="1715534" cy="2862322"/>
          </a:xfrm>
          <a:prstGeom prst="rect">
            <a:avLst/>
          </a:prstGeom>
          <a:solidFill>
            <a:srgbClr val="EDDB4F"/>
          </a:solidFill>
        </p:spPr>
        <p:txBody>
          <a:bodyPr wrap="none" rtlCol="0">
            <a:spAutoFit/>
          </a:bodyPr>
          <a:lstStyle/>
          <a:p>
            <a:r>
              <a:rPr lang="en-US" b="1" dirty="0">
                <a:solidFill>
                  <a:schemeClr val="tx1">
                    <a:lumMod val="85000"/>
                    <a:lumOff val="15000"/>
                  </a:schemeClr>
                </a:solidFill>
              </a:rPr>
              <a:t>The number is 0</a:t>
            </a:r>
          </a:p>
          <a:p>
            <a:r>
              <a:rPr lang="en-US" b="1" dirty="0">
                <a:solidFill>
                  <a:schemeClr val="tx1">
                    <a:lumMod val="85000"/>
                    <a:lumOff val="15000"/>
                  </a:schemeClr>
                </a:solidFill>
              </a:rPr>
              <a:t>The number is 1</a:t>
            </a:r>
          </a:p>
          <a:p>
            <a:r>
              <a:rPr lang="en-US" b="1" dirty="0">
                <a:solidFill>
                  <a:schemeClr val="tx1">
                    <a:lumMod val="85000"/>
                    <a:lumOff val="15000"/>
                  </a:schemeClr>
                </a:solidFill>
              </a:rPr>
              <a:t>The number is 2</a:t>
            </a:r>
          </a:p>
          <a:p>
            <a:r>
              <a:rPr lang="en-US" b="1" dirty="0">
                <a:solidFill>
                  <a:schemeClr val="tx1">
                    <a:lumMod val="85000"/>
                    <a:lumOff val="15000"/>
                  </a:schemeClr>
                </a:solidFill>
              </a:rPr>
              <a:t>The number is 3</a:t>
            </a:r>
          </a:p>
          <a:p>
            <a:r>
              <a:rPr lang="en-US" b="1" dirty="0">
                <a:solidFill>
                  <a:schemeClr val="tx1">
                    <a:lumMod val="85000"/>
                    <a:lumOff val="15000"/>
                  </a:schemeClr>
                </a:solidFill>
              </a:rPr>
              <a:t>The number is 4</a:t>
            </a:r>
          </a:p>
          <a:p>
            <a:r>
              <a:rPr lang="en-US" b="1" dirty="0">
                <a:solidFill>
                  <a:schemeClr val="tx1">
                    <a:lumMod val="85000"/>
                    <a:lumOff val="15000"/>
                  </a:schemeClr>
                </a:solidFill>
              </a:rPr>
              <a:t>The number is 5</a:t>
            </a:r>
          </a:p>
          <a:p>
            <a:r>
              <a:rPr lang="en-US" b="1" dirty="0">
                <a:solidFill>
                  <a:schemeClr val="tx1">
                    <a:lumMod val="85000"/>
                    <a:lumOff val="15000"/>
                  </a:schemeClr>
                </a:solidFill>
              </a:rPr>
              <a:t>The number is 6</a:t>
            </a:r>
          </a:p>
          <a:p>
            <a:r>
              <a:rPr lang="en-US" b="1" dirty="0">
                <a:solidFill>
                  <a:schemeClr val="tx1">
                    <a:lumMod val="85000"/>
                    <a:lumOff val="15000"/>
                  </a:schemeClr>
                </a:solidFill>
              </a:rPr>
              <a:t>The number is 7</a:t>
            </a:r>
          </a:p>
          <a:p>
            <a:r>
              <a:rPr lang="en-US" b="1" dirty="0">
                <a:solidFill>
                  <a:schemeClr val="tx1">
                    <a:lumMod val="85000"/>
                    <a:lumOff val="15000"/>
                  </a:schemeClr>
                </a:solidFill>
              </a:rPr>
              <a:t>The number is 8</a:t>
            </a:r>
          </a:p>
          <a:p>
            <a:r>
              <a:rPr lang="en-US" b="1" dirty="0">
                <a:solidFill>
                  <a:schemeClr val="tx1">
                    <a:lumMod val="85000"/>
                    <a:lumOff val="15000"/>
                  </a:schemeClr>
                </a:solidFill>
              </a:rPr>
              <a:t>The number is 9</a:t>
            </a:r>
            <a:endParaRPr lang="pt-BR" b="1" dirty="0">
              <a:solidFill>
                <a:schemeClr val="tx1">
                  <a:lumMod val="85000"/>
                  <a:lumOff val="15000"/>
                </a:schemeClr>
              </a:solidFill>
            </a:endParaRPr>
          </a:p>
        </p:txBody>
      </p:sp>
    </p:spTree>
    <p:extLst>
      <p:ext uri="{BB962C8B-B14F-4D97-AF65-F5344CB8AC3E}">
        <p14:creationId xmlns:p14="http://schemas.microsoft.com/office/powerpoint/2010/main" val="12206876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1353800" cy="1325563"/>
          </a:xfrm>
          <a:solidFill>
            <a:srgbClr val="EDDB4F"/>
          </a:solidFill>
        </p:spPr>
        <p:txBody>
          <a:bodyPr>
            <a:normAutofit/>
          </a:bodyPr>
          <a:lstStyle/>
          <a:p>
            <a:r>
              <a:rPr lang="pt-BR" sz="5400" b="1" dirty="0">
                <a:solidFill>
                  <a:schemeClr val="tx1">
                    <a:lumMod val="85000"/>
                    <a:lumOff val="15000"/>
                  </a:schemeClr>
                </a:solidFill>
                <a:latin typeface="Century Gothic" panose="020B0502020202020204" pitchFamily="34" charset="0"/>
                <a:cs typeface="Aharoni" panose="02010803020104030203" pitchFamily="2" charset="-79"/>
              </a:rPr>
              <a:t>Do/</a:t>
            </a:r>
            <a:r>
              <a:rPr lang="pt-BR" sz="5400" b="1" dirty="0" err="1">
                <a:solidFill>
                  <a:schemeClr val="tx1">
                    <a:lumMod val="85000"/>
                    <a:lumOff val="15000"/>
                  </a:schemeClr>
                </a:solidFill>
                <a:latin typeface="Century Gothic" panose="020B0502020202020204" pitchFamily="34" charset="0"/>
                <a:cs typeface="Aharoni" panose="02010803020104030203" pitchFamily="2" charset="-79"/>
              </a:rPr>
              <a:t>While</a:t>
            </a:r>
            <a:r>
              <a:rPr lang="pt-BR" sz="5400" b="1" dirty="0">
                <a:solidFill>
                  <a:schemeClr val="tx1">
                    <a:lumMod val="85000"/>
                    <a:lumOff val="15000"/>
                  </a:schemeClr>
                </a:solidFill>
                <a:latin typeface="Century Gothic" panose="020B0502020202020204" pitchFamily="34" charset="0"/>
                <a:cs typeface="Aharoni" panose="02010803020104030203" pitchFamily="2" charset="-79"/>
              </a:rPr>
              <a:t> - Loop</a:t>
            </a:r>
          </a:p>
        </p:txBody>
      </p:sp>
      <p:sp>
        <p:nvSpPr>
          <p:cNvPr id="3" name="Espaço Reservado para Conteúdo 2"/>
          <p:cNvSpPr>
            <a:spLocks noGrp="1"/>
          </p:cNvSpPr>
          <p:nvPr>
            <p:ph idx="1"/>
          </p:nvPr>
        </p:nvSpPr>
        <p:spPr>
          <a:xfrm>
            <a:off x="838200" y="1976785"/>
            <a:ext cx="11114532" cy="555625"/>
          </a:xfrm>
        </p:spPr>
        <p:txBody>
          <a:bodyPr vert="horz" lIns="91440" tIns="45720" rIns="91440" bIns="45720" rtlCol="0">
            <a:noAutofit/>
          </a:bodyPr>
          <a:lstStyle/>
          <a:p>
            <a:r>
              <a:rPr lang="en-US" dirty="0">
                <a:latin typeface="Century Gothic" panose="020B0502020202020204" pitchFamily="34" charset="0"/>
              </a:rPr>
              <a:t>The do/while loop is a variant of the while loop. This loop will execute the code block once, before checking if the condition is true, then it will repeat the loop as long as the condition is true.</a:t>
            </a:r>
            <a:endParaRPr lang="pt-BR" dirty="0">
              <a:latin typeface="Century Gothic" panose="020B0502020202020204" pitchFamily="34" charset="0"/>
              <a:cs typeface="David" panose="020E0502060401010101" pitchFamily="34" charset="-79"/>
            </a:endParaRPr>
          </a:p>
        </p:txBody>
      </p:sp>
      <p:pic>
        <p:nvPicPr>
          <p:cNvPr id="4" name="Picture 6" descr="Resultado de imagem para javascript"/>
          <p:cNvPicPr>
            <a:picLocks noChangeAspect="1" noChangeArrowheads="1"/>
          </p:cNvPicPr>
          <p:nvPr/>
        </p:nvPicPr>
        <p:blipFill rotWithShape="1">
          <a:blip r:embed="rId2">
            <a:extLst>
              <a:ext uri="{28A0092B-C50C-407E-A947-70E740481C1C}">
                <a14:useLocalDpi xmlns:a14="http://schemas.microsoft.com/office/drawing/2010/main" val="0"/>
              </a:ext>
            </a:extLst>
          </a:blip>
          <a:srcRect l="23304" t="24009" r="23564" b="24095"/>
          <a:stretch/>
        </p:blipFill>
        <p:spPr bwMode="auto">
          <a:xfrm>
            <a:off x="11297412" y="5991860"/>
            <a:ext cx="655320" cy="640080"/>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p:cNvSpPr/>
          <p:nvPr/>
        </p:nvSpPr>
        <p:spPr>
          <a:xfrm>
            <a:off x="1479532" y="4052868"/>
            <a:ext cx="6096000" cy="1938992"/>
          </a:xfrm>
          <a:prstGeom prst="rect">
            <a:avLst/>
          </a:prstGeom>
        </p:spPr>
        <p:txBody>
          <a:bodyPr>
            <a:spAutoFit/>
          </a:bodyPr>
          <a:lstStyle/>
          <a:p>
            <a:r>
              <a:rPr lang="en-US" sz="2400" b="0" i="0" dirty="0">
                <a:solidFill>
                  <a:srgbClr val="0000CD"/>
                </a:solidFill>
                <a:effectLst/>
                <a:latin typeface="Consolas" panose="020B0609020204030204" pitchFamily="49" charset="0"/>
              </a:rPr>
              <a:t>do</a:t>
            </a:r>
            <a:r>
              <a:rPr lang="en-US" sz="2400" b="0" i="0" dirty="0">
                <a:solidFill>
                  <a:srgbClr val="000000"/>
                </a:solidFill>
                <a:effectLst/>
                <a:latin typeface="Consolas" panose="020B0609020204030204" pitchFamily="49" charset="0"/>
              </a:rPr>
              <a:t> {</a:t>
            </a:r>
            <a:br>
              <a:rPr lang="en-US" sz="2400" dirty="0"/>
            </a:br>
            <a:r>
              <a:rPr lang="en-US" sz="2400" b="0" i="0" dirty="0">
                <a:solidFill>
                  <a:srgbClr val="000000"/>
                </a:solidFill>
                <a:effectLst/>
                <a:latin typeface="Consolas" panose="020B0609020204030204" pitchFamily="49" charset="0"/>
              </a:rPr>
              <a:t>    text += </a:t>
            </a:r>
            <a:r>
              <a:rPr lang="en-US" sz="2400" b="0" i="0" dirty="0">
                <a:solidFill>
                  <a:srgbClr val="A52A2A"/>
                </a:solidFill>
                <a:effectLst/>
                <a:latin typeface="Consolas" panose="020B0609020204030204" pitchFamily="49" charset="0"/>
              </a:rPr>
              <a:t>"The number is "</a:t>
            </a:r>
            <a:r>
              <a:rPr lang="en-US" sz="2400" b="0" i="0" dirty="0">
                <a:solidFill>
                  <a:srgbClr val="000000"/>
                </a:solidFill>
                <a:effectLst/>
                <a:latin typeface="Consolas" panose="020B0609020204030204" pitchFamily="49" charset="0"/>
              </a:rPr>
              <a:t> + </a:t>
            </a:r>
            <a:r>
              <a:rPr lang="en-US" sz="2400" b="0" i="0" dirty="0" err="1">
                <a:solidFill>
                  <a:srgbClr val="000000"/>
                </a:solidFill>
                <a:effectLst/>
                <a:latin typeface="Consolas" panose="020B0609020204030204" pitchFamily="49" charset="0"/>
              </a:rPr>
              <a:t>i</a:t>
            </a:r>
            <a:r>
              <a:rPr lang="en-US" sz="2400" b="0" i="0" dirty="0">
                <a:solidFill>
                  <a:srgbClr val="000000"/>
                </a:solidFill>
                <a:effectLst/>
                <a:latin typeface="Consolas" panose="020B0609020204030204" pitchFamily="49" charset="0"/>
              </a:rPr>
              <a:t>;</a:t>
            </a:r>
            <a:br>
              <a:rPr lang="en-US" sz="2400" dirty="0"/>
            </a:br>
            <a:r>
              <a:rPr lang="en-US" sz="2400" b="0" i="0" dirty="0">
                <a:solidFill>
                  <a:srgbClr val="000000"/>
                </a:solidFill>
                <a:effectLst/>
                <a:latin typeface="Consolas" panose="020B0609020204030204" pitchFamily="49" charset="0"/>
              </a:rPr>
              <a:t>    </a:t>
            </a:r>
            <a:r>
              <a:rPr lang="en-US" sz="2400" b="0" i="0" dirty="0" err="1">
                <a:solidFill>
                  <a:srgbClr val="000000"/>
                </a:solidFill>
                <a:effectLst/>
                <a:latin typeface="Consolas" panose="020B0609020204030204" pitchFamily="49" charset="0"/>
              </a:rPr>
              <a:t>i</a:t>
            </a:r>
            <a:r>
              <a:rPr lang="en-US" sz="2400" b="0" i="0" dirty="0">
                <a:solidFill>
                  <a:srgbClr val="000000"/>
                </a:solidFill>
                <a:effectLst/>
                <a:latin typeface="Consolas" panose="020B0609020204030204" pitchFamily="49" charset="0"/>
              </a:rPr>
              <a:t>++;</a:t>
            </a:r>
            <a:br>
              <a:rPr lang="en-US" sz="2400" dirty="0"/>
            </a:br>
            <a:r>
              <a:rPr lang="en-US" sz="2400" b="0" i="0" dirty="0">
                <a:solidFill>
                  <a:srgbClr val="000000"/>
                </a:solidFill>
                <a:effectLst/>
                <a:latin typeface="Consolas" panose="020B0609020204030204" pitchFamily="49" charset="0"/>
              </a:rPr>
              <a:t>}</a:t>
            </a:r>
            <a:br>
              <a:rPr lang="en-US" sz="2400" dirty="0"/>
            </a:br>
            <a:r>
              <a:rPr lang="en-US" sz="2400" b="0" i="0" dirty="0">
                <a:solidFill>
                  <a:srgbClr val="0000CD"/>
                </a:solidFill>
                <a:effectLst/>
                <a:latin typeface="Consolas" panose="020B0609020204030204" pitchFamily="49" charset="0"/>
              </a:rPr>
              <a:t>while</a:t>
            </a:r>
            <a:r>
              <a:rPr lang="en-US" sz="2400" b="0" i="0" dirty="0">
                <a:solidFill>
                  <a:srgbClr val="000000"/>
                </a:solidFill>
                <a:effectLst/>
                <a:latin typeface="Consolas" panose="020B0609020204030204" pitchFamily="49" charset="0"/>
              </a:rPr>
              <a:t> (</a:t>
            </a:r>
            <a:r>
              <a:rPr lang="en-US" sz="2400" b="0" i="0" dirty="0" err="1">
                <a:solidFill>
                  <a:srgbClr val="000000"/>
                </a:solidFill>
                <a:effectLst/>
                <a:latin typeface="Consolas" panose="020B0609020204030204" pitchFamily="49" charset="0"/>
              </a:rPr>
              <a:t>i</a:t>
            </a:r>
            <a:r>
              <a:rPr lang="en-US" sz="2400" b="0" i="0" dirty="0">
                <a:solidFill>
                  <a:srgbClr val="000000"/>
                </a:solidFill>
                <a:effectLst/>
                <a:latin typeface="Consolas" panose="020B0609020204030204" pitchFamily="49" charset="0"/>
              </a:rPr>
              <a:t> &lt; </a:t>
            </a:r>
            <a:r>
              <a:rPr lang="en-US" sz="2400" b="0" i="0" dirty="0">
                <a:solidFill>
                  <a:srgbClr val="FF0000"/>
                </a:solidFill>
                <a:effectLst/>
                <a:latin typeface="Consolas" panose="020B0609020204030204" pitchFamily="49" charset="0"/>
              </a:rPr>
              <a:t>10</a:t>
            </a:r>
            <a:r>
              <a:rPr lang="en-US" sz="2400" b="0" i="0" dirty="0">
                <a:solidFill>
                  <a:srgbClr val="000000"/>
                </a:solidFill>
                <a:effectLst/>
                <a:latin typeface="Consolas" panose="020B0609020204030204" pitchFamily="49" charset="0"/>
              </a:rPr>
              <a:t>);</a:t>
            </a:r>
            <a:endParaRPr lang="pt-BR" sz="2400" dirty="0">
              <a:solidFill>
                <a:srgbClr val="000000"/>
              </a:solidFill>
              <a:latin typeface="Consolas" panose="020B0609020204030204" pitchFamily="49" charset="0"/>
            </a:endParaRPr>
          </a:p>
        </p:txBody>
      </p:sp>
      <p:sp>
        <p:nvSpPr>
          <p:cNvPr id="6" name="CaixaDeTexto 5"/>
          <p:cNvSpPr txBox="1"/>
          <p:nvPr/>
        </p:nvSpPr>
        <p:spPr>
          <a:xfrm>
            <a:off x="8032732" y="3591203"/>
            <a:ext cx="1715534" cy="2862322"/>
          </a:xfrm>
          <a:prstGeom prst="rect">
            <a:avLst/>
          </a:prstGeom>
          <a:solidFill>
            <a:srgbClr val="EDDB4F"/>
          </a:solidFill>
        </p:spPr>
        <p:txBody>
          <a:bodyPr wrap="none" rtlCol="0">
            <a:spAutoFit/>
          </a:bodyPr>
          <a:lstStyle/>
          <a:p>
            <a:r>
              <a:rPr lang="en-US" b="1" dirty="0">
                <a:solidFill>
                  <a:schemeClr val="tx1">
                    <a:lumMod val="85000"/>
                    <a:lumOff val="15000"/>
                  </a:schemeClr>
                </a:solidFill>
              </a:rPr>
              <a:t>The number is 0</a:t>
            </a:r>
          </a:p>
          <a:p>
            <a:r>
              <a:rPr lang="en-US" b="1" dirty="0">
                <a:solidFill>
                  <a:schemeClr val="tx1">
                    <a:lumMod val="85000"/>
                    <a:lumOff val="15000"/>
                  </a:schemeClr>
                </a:solidFill>
              </a:rPr>
              <a:t>The number is 1</a:t>
            </a:r>
          </a:p>
          <a:p>
            <a:r>
              <a:rPr lang="en-US" b="1" dirty="0">
                <a:solidFill>
                  <a:schemeClr val="tx1">
                    <a:lumMod val="85000"/>
                    <a:lumOff val="15000"/>
                  </a:schemeClr>
                </a:solidFill>
              </a:rPr>
              <a:t>The number is 2</a:t>
            </a:r>
          </a:p>
          <a:p>
            <a:r>
              <a:rPr lang="en-US" b="1" dirty="0">
                <a:solidFill>
                  <a:schemeClr val="tx1">
                    <a:lumMod val="85000"/>
                    <a:lumOff val="15000"/>
                  </a:schemeClr>
                </a:solidFill>
              </a:rPr>
              <a:t>The number is 3</a:t>
            </a:r>
          </a:p>
          <a:p>
            <a:r>
              <a:rPr lang="en-US" b="1" dirty="0">
                <a:solidFill>
                  <a:schemeClr val="tx1">
                    <a:lumMod val="85000"/>
                    <a:lumOff val="15000"/>
                  </a:schemeClr>
                </a:solidFill>
              </a:rPr>
              <a:t>The number is 4</a:t>
            </a:r>
          </a:p>
          <a:p>
            <a:r>
              <a:rPr lang="en-US" b="1" dirty="0">
                <a:solidFill>
                  <a:schemeClr val="tx1">
                    <a:lumMod val="85000"/>
                    <a:lumOff val="15000"/>
                  </a:schemeClr>
                </a:solidFill>
              </a:rPr>
              <a:t>The number is 5</a:t>
            </a:r>
          </a:p>
          <a:p>
            <a:r>
              <a:rPr lang="en-US" b="1" dirty="0">
                <a:solidFill>
                  <a:schemeClr val="tx1">
                    <a:lumMod val="85000"/>
                    <a:lumOff val="15000"/>
                  </a:schemeClr>
                </a:solidFill>
              </a:rPr>
              <a:t>The number is 6</a:t>
            </a:r>
          </a:p>
          <a:p>
            <a:r>
              <a:rPr lang="en-US" b="1" dirty="0">
                <a:solidFill>
                  <a:schemeClr val="tx1">
                    <a:lumMod val="85000"/>
                    <a:lumOff val="15000"/>
                  </a:schemeClr>
                </a:solidFill>
              </a:rPr>
              <a:t>The number is 7</a:t>
            </a:r>
          </a:p>
          <a:p>
            <a:r>
              <a:rPr lang="en-US" b="1" dirty="0">
                <a:solidFill>
                  <a:schemeClr val="tx1">
                    <a:lumMod val="85000"/>
                    <a:lumOff val="15000"/>
                  </a:schemeClr>
                </a:solidFill>
              </a:rPr>
              <a:t>The number is 8</a:t>
            </a:r>
          </a:p>
          <a:p>
            <a:r>
              <a:rPr lang="en-US" b="1" dirty="0">
                <a:solidFill>
                  <a:schemeClr val="tx1">
                    <a:lumMod val="85000"/>
                    <a:lumOff val="15000"/>
                  </a:schemeClr>
                </a:solidFill>
              </a:rPr>
              <a:t>The number is 9</a:t>
            </a:r>
            <a:endParaRPr lang="pt-BR" b="1" dirty="0">
              <a:solidFill>
                <a:schemeClr val="tx1">
                  <a:lumMod val="85000"/>
                  <a:lumOff val="15000"/>
                </a:schemeClr>
              </a:solidFill>
            </a:endParaRPr>
          </a:p>
        </p:txBody>
      </p:sp>
    </p:spTree>
    <p:extLst>
      <p:ext uri="{BB962C8B-B14F-4D97-AF65-F5344CB8AC3E}">
        <p14:creationId xmlns:p14="http://schemas.microsoft.com/office/powerpoint/2010/main" val="17514250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266700" y="-170121"/>
            <a:ext cx="12953999" cy="7549116"/>
          </a:xfrm>
          <a:prstGeom prst="rect">
            <a:avLst/>
          </a:prstGeom>
          <a:solidFill>
            <a:srgbClr val="F0DB4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 name="Título 1"/>
          <p:cNvSpPr>
            <a:spLocks noGrp="1"/>
          </p:cNvSpPr>
          <p:nvPr>
            <p:ph type="title"/>
          </p:nvPr>
        </p:nvSpPr>
        <p:spPr>
          <a:xfrm>
            <a:off x="-266699" y="365125"/>
            <a:ext cx="12953998" cy="1325563"/>
          </a:xfrm>
          <a:solidFill>
            <a:srgbClr val="323330"/>
          </a:solidFill>
        </p:spPr>
        <p:txBody>
          <a:bodyPr/>
          <a:lstStyle/>
          <a:p>
            <a:pPr algn="ctr"/>
            <a:r>
              <a:rPr lang="pt-BR" b="1" dirty="0" err="1">
                <a:solidFill>
                  <a:srgbClr val="F0DB4F"/>
                </a:solidFill>
                <a:latin typeface="Century Gothic" panose="020B0502020202020204" pitchFamily="34" charset="0"/>
                <a:cs typeface="Aharoni" panose="02010803020104030203" pitchFamily="2" charset="-79"/>
              </a:rPr>
              <a:t>Conditional</a:t>
            </a:r>
            <a:r>
              <a:rPr lang="pt-BR" b="1" dirty="0">
                <a:solidFill>
                  <a:srgbClr val="F0DB4F"/>
                </a:solidFill>
                <a:latin typeface="Century Gothic" panose="020B0502020202020204" pitchFamily="34" charset="0"/>
                <a:cs typeface="Aharoni" panose="02010803020104030203" pitchFamily="2" charset="-79"/>
              </a:rPr>
              <a:t> </a:t>
            </a:r>
            <a:r>
              <a:rPr lang="pt-BR" b="1" dirty="0" err="1">
                <a:solidFill>
                  <a:srgbClr val="F0DB4F"/>
                </a:solidFill>
                <a:latin typeface="Century Gothic" panose="020B0502020202020204" pitchFamily="34" charset="0"/>
                <a:cs typeface="Aharoni" panose="02010803020104030203" pitchFamily="2" charset="-79"/>
              </a:rPr>
              <a:t>Statements</a:t>
            </a:r>
            <a:endParaRPr lang="pt-BR" b="1" dirty="0">
              <a:solidFill>
                <a:srgbClr val="F0DB4F"/>
              </a:solidFill>
              <a:latin typeface="Century Gothic" panose="020B0502020202020204" pitchFamily="34" charset="0"/>
              <a:cs typeface="Aharoni" panose="02010803020104030203" pitchFamily="2" charset="-79"/>
            </a:endParaRPr>
          </a:p>
        </p:txBody>
      </p:sp>
      <p:pic>
        <p:nvPicPr>
          <p:cNvPr id="13314" name="Picture 2" descr="Resultado de imagem para condi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8992" y="2225934"/>
            <a:ext cx="4682614" cy="4682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141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1353800" cy="1325563"/>
          </a:xfrm>
          <a:solidFill>
            <a:srgbClr val="EDDB4F"/>
          </a:solidFill>
        </p:spPr>
        <p:txBody>
          <a:bodyPr>
            <a:normAutofit/>
          </a:bodyPr>
          <a:lstStyle/>
          <a:p>
            <a:r>
              <a:rPr lang="pt-BR" sz="5400" b="1" dirty="0">
                <a:solidFill>
                  <a:schemeClr val="tx1">
                    <a:lumMod val="85000"/>
                    <a:lumOff val="15000"/>
                  </a:schemeClr>
                </a:solidFill>
                <a:latin typeface="Century Gothic" panose="020B0502020202020204" pitchFamily="34" charset="0"/>
                <a:cs typeface="Aharoni" panose="02010803020104030203" pitchFamily="2" charset="-79"/>
              </a:rPr>
              <a:t>The </a:t>
            </a:r>
            <a:r>
              <a:rPr lang="pt-BR" sz="5400" b="1" dirty="0" err="1">
                <a:solidFill>
                  <a:schemeClr val="tx1">
                    <a:lumMod val="85000"/>
                    <a:lumOff val="15000"/>
                  </a:schemeClr>
                </a:solidFill>
                <a:latin typeface="Century Gothic" panose="020B0502020202020204" pitchFamily="34" charset="0"/>
                <a:cs typeface="Aharoni" panose="02010803020104030203" pitchFamily="2" charset="-79"/>
              </a:rPr>
              <a:t>if</a:t>
            </a:r>
            <a:r>
              <a:rPr lang="pt-BR" sz="5400" b="1" dirty="0">
                <a:solidFill>
                  <a:schemeClr val="tx1">
                    <a:lumMod val="85000"/>
                    <a:lumOff val="15000"/>
                  </a:schemeClr>
                </a:solidFill>
                <a:latin typeface="Century Gothic" panose="020B0502020202020204" pitchFamily="34" charset="0"/>
                <a:cs typeface="Aharoni" panose="02010803020104030203" pitchFamily="2" charset="-79"/>
              </a:rPr>
              <a:t> </a:t>
            </a:r>
            <a:r>
              <a:rPr lang="pt-BR" sz="5400" b="1" dirty="0" err="1">
                <a:solidFill>
                  <a:schemeClr val="tx1">
                    <a:lumMod val="85000"/>
                    <a:lumOff val="15000"/>
                  </a:schemeClr>
                </a:solidFill>
                <a:latin typeface="Century Gothic" panose="020B0502020202020204" pitchFamily="34" charset="0"/>
                <a:cs typeface="Aharoni" panose="02010803020104030203" pitchFamily="2" charset="-79"/>
              </a:rPr>
              <a:t>Statement</a:t>
            </a:r>
            <a:endParaRPr lang="pt-BR" sz="5400" b="1" dirty="0">
              <a:solidFill>
                <a:schemeClr val="tx1">
                  <a:lumMod val="85000"/>
                  <a:lumOff val="15000"/>
                </a:schemeClr>
              </a:solidFill>
              <a:latin typeface="Century Gothic" panose="020B0502020202020204" pitchFamily="34" charset="0"/>
              <a:cs typeface="Aharoni" panose="02010803020104030203" pitchFamily="2" charset="-79"/>
            </a:endParaRPr>
          </a:p>
        </p:txBody>
      </p:sp>
      <p:sp>
        <p:nvSpPr>
          <p:cNvPr id="3" name="Espaço Reservado para Conteúdo 2"/>
          <p:cNvSpPr>
            <a:spLocks noGrp="1"/>
          </p:cNvSpPr>
          <p:nvPr>
            <p:ph idx="1"/>
          </p:nvPr>
        </p:nvSpPr>
        <p:spPr>
          <a:xfrm>
            <a:off x="838200" y="1976785"/>
            <a:ext cx="11114532" cy="555625"/>
          </a:xfrm>
        </p:spPr>
        <p:txBody>
          <a:bodyPr vert="horz" lIns="91440" tIns="45720" rIns="91440" bIns="45720" rtlCol="0">
            <a:noAutofit/>
          </a:bodyPr>
          <a:lstStyle/>
          <a:p>
            <a:r>
              <a:rPr lang="en-US" dirty="0">
                <a:latin typeface="Century Gothic" panose="020B0502020202020204" pitchFamily="34" charset="0"/>
              </a:rPr>
              <a:t>Use the </a:t>
            </a:r>
            <a:r>
              <a:rPr lang="en-US" b="1" dirty="0">
                <a:latin typeface="Century Gothic" panose="020B0502020202020204" pitchFamily="34" charset="0"/>
              </a:rPr>
              <a:t>if</a:t>
            </a:r>
            <a:r>
              <a:rPr lang="en-US" dirty="0">
                <a:latin typeface="Century Gothic" panose="020B0502020202020204" pitchFamily="34" charset="0"/>
              </a:rPr>
              <a:t> statement to specify a block of JavaScript code to be executed if a condition is true.</a:t>
            </a:r>
            <a:endParaRPr lang="pt-BR" dirty="0">
              <a:latin typeface="Century Gothic" panose="020B0502020202020204" pitchFamily="34" charset="0"/>
              <a:cs typeface="David" panose="020E0502060401010101" pitchFamily="34" charset="-79"/>
            </a:endParaRPr>
          </a:p>
        </p:txBody>
      </p:sp>
      <p:pic>
        <p:nvPicPr>
          <p:cNvPr id="4" name="Picture 6" descr="Resultado de imagem para javascript"/>
          <p:cNvPicPr>
            <a:picLocks noChangeAspect="1" noChangeArrowheads="1"/>
          </p:cNvPicPr>
          <p:nvPr/>
        </p:nvPicPr>
        <p:blipFill rotWithShape="1">
          <a:blip r:embed="rId2">
            <a:extLst>
              <a:ext uri="{28A0092B-C50C-407E-A947-70E740481C1C}">
                <a14:useLocalDpi xmlns:a14="http://schemas.microsoft.com/office/drawing/2010/main" val="0"/>
              </a:ext>
            </a:extLst>
          </a:blip>
          <a:srcRect l="23304" t="24009" r="23564" b="24095"/>
          <a:stretch/>
        </p:blipFill>
        <p:spPr bwMode="auto">
          <a:xfrm>
            <a:off x="11297412" y="5991860"/>
            <a:ext cx="655320" cy="640080"/>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p:cNvSpPr/>
          <p:nvPr/>
        </p:nvSpPr>
        <p:spPr>
          <a:xfrm>
            <a:off x="2432032" y="3917285"/>
            <a:ext cx="7226318" cy="1815882"/>
          </a:xfrm>
          <a:prstGeom prst="rect">
            <a:avLst/>
          </a:prstGeom>
        </p:spPr>
        <p:txBody>
          <a:bodyPr wrap="square">
            <a:spAutoFit/>
          </a:bodyPr>
          <a:lstStyle/>
          <a:p>
            <a:r>
              <a:rPr lang="en-US" sz="2800" b="0" i="0" dirty="0">
                <a:solidFill>
                  <a:schemeClr val="accent5"/>
                </a:solidFill>
                <a:effectLst/>
                <a:latin typeface="Consolas" panose="020B0609020204030204" pitchFamily="49" charset="0"/>
              </a:rPr>
              <a:t>if</a:t>
            </a:r>
            <a:r>
              <a:rPr lang="en-US" sz="2800" b="0" i="0" dirty="0">
                <a:solidFill>
                  <a:srgbClr val="000000"/>
                </a:solidFill>
                <a:effectLst/>
                <a:latin typeface="Consolas" panose="020B0609020204030204" pitchFamily="49" charset="0"/>
              </a:rPr>
              <a:t> (</a:t>
            </a:r>
            <a:r>
              <a:rPr lang="en-US" sz="2800" b="1" i="1" dirty="0">
                <a:solidFill>
                  <a:schemeClr val="accent2"/>
                </a:solidFill>
                <a:effectLst/>
                <a:latin typeface="Consolas" panose="020B0609020204030204" pitchFamily="49" charset="0"/>
              </a:rPr>
              <a:t>condition</a:t>
            </a:r>
            <a:r>
              <a:rPr lang="en-US" sz="2800" b="0" i="0" dirty="0">
                <a:solidFill>
                  <a:srgbClr val="000000"/>
                </a:solidFill>
                <a:effectLst/>
                <a:latin typeface="Consolas" panose="020B0609020204030204" pitchFamily="49" charset="0"/>
              </a:rPr>
              <a:t>) {</a:t>
            </a:r>
            <a:br>
              <a:rPr lang="en-US" sz="2800" dirty="0"/>
            </a:br>
            <a:r>
              <a:rPr lang="en-US" sz="2800" b="0" i="1" dirty="0">
                <a:solidFill>
                  <a:srgbClr val="000000"/>
                </a:solidFill>
                <a:effectLst/>
                <a:latin typeface="Consolas" panose="020B0609020204030204" pitchFamily="49" charset="0"/>
              </a:rPr>
              <a:t>    block of code to be executed if the condition is true</a:t>
            </a:r>
            <a:br>
              <a:rPr lang="en-US" sz="2800" b="0" i="1" dirty="0">
                <a:solidFill>
                  <a:srgbClr val="000000"/>
                </a:solidFill>
                <a:effectLst/>
                <a:latin typeface="Consolas" panose="020B0609020204030204" pitchFamily="49" charset="0"/>
              </a:rPr>
            </a:br>
            <a:r>
              <a:rPr lang="en-US" sz="2800" b="0" i="0" dirty="0">
                <a:solidFill>
                  <a:srgbClr val="000000"/>
                </a:solidFill>
                <a:effectLst/>
                <a:latin typeface="Consolas" panose="020B0609020204030204" pitchFamily="49" charset="0"/>
              </a:rPr>
              <a:t>}</a:t>
            </a:r>
            <a:endParaRPr lang="pt-BR" sz="2800" dirty="0"/>
          </a:p>
        </p:txBody>
      </p:sp>
    </p:spTree>
    <p:extLst>
      <p:ext uri="{BB962C8B-B14F-4D97-AF65-F5344CB8AC3E}">
        <p14:creationId xmlns:p14="http://schemas.microsoft.com/office/powerpoint/2010/main" val="12534549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1353800" cy="1325563"/>
          </a:xfrm>
          <a:solidFill>
            <a:srgbClr val="EDDB4F"/>
          </a:solidFill>
        </p:spPr>
        <p:txBody>
          <a:bodyPr>
            <a:normAutofit/>
          </a:bodyPr>
          <a:lstStyle/>
          <a:p>
            <a:r>
              <a:rPr lang="pt-BR" sz="5400" b="1" dirty="0">
                <a:solidFill>
                  <a:schemeClr val="tx1">
                    <a:lumMod val="85000"/>
                    <a:lumOff val="15000"/>
                  </a:schemeClr>
                </a:solidFill>
                <a:latin typeface="Century Gothic" panose="020B0502020202020204" pitchFamily="34" charset="0"/>
                <a:cs typeface="Aharoni" panose="02010803020104030203" pitchFamily="2" charset="-79"/>
              </a:rPr>
              <a:t>The </a:t>
            </a:r>
            <a:r>
              <a:rPr lang="pt-BR" sz="5400" b="1" dirty="0" err="1">
                <a:solidFill>
                  <a:schemeClr val="tx1">
                    <a:lumMod val="85000"/>
                    <a:lumOff val="15000"/>
                  </a:schemeClr>
                </a:solidFill>
                <a:latin typeface="Century Gothic" panose="020B0502020202020204" pitchFamily="34" charset="0"/>
                <a:cs typeface="Aharoni" panose="02010803020104030203" pitchFamily="2" charset="-79"/>
              </a:rPr>
              <a:t>if</a:t>
            </a:r>
            <a:r>
              <a:rPr lang="pt-BR" sz="5400" b="1" dirty="0">
                <a:solidFill>
                  <a:schemeClr val="tx1">
                    <a:lumMod val="85000"/>
                    <a:lumOff val="15000"/>
                  </a:schemeClr>
                </a:solidFill>
                <a:latin typeface="Century Gothic" panose="020B0502020202020204" pitchFamily="34" charset="0"/>
                <a:cs typeface="Aharoni" panose="02010803020104030203" pitchFamily="2" charset="-79"/>
              </a:rPr>
              <a:t> </a:t>
            </a:r>
            <a:r>
              <a:rPr lang="pt-BR" sz="5400" b="1" dirty="0" err="1">
                <a:solidFill>
                  <a:schemeClr val="tx1">
                    <a:lumMod val="85000"/>
                    <a:lumOff val="15000"/>
                  </a:schemeClr>
                </a:solidFill>
                <a:latin typeface="Century Gothic" panose="020B0502020202020204" pitchFamily="34" charset="0"/>
                <a:cs typeface="Aharoni" panose="02010803020104030203" pitchFamily="2" charset="-79"/>
              </a:rPr>
              <a:t>Statement</a:t>
            </a:r>
            <a:endParaRPr lang="pt-BR" sz="5400" b="1" dirty="0">
              <a:solidFill>
                <a:schemeClr val="tx1">
                  <a:lumMod val="85000"/>
                  <a:lumOff val="15000"/>
                </a:schemeClr>
              </a:solidFill>
              <a:latin typeface="Century Gothic" panose="020B0502020202020204" pitchFamily="34" charset="0"/>
              <a:cs typeface="Aharoni" panose="02010803020104030203" pitchFamily="2" charset="-79"/>
            </a:endParaRPr>
          </a:p>
        </p:txBody>
      </p:sp>
      <p:sp>
        <p:nvSpPr>
          <p:cNvPr id="3" name="Espaço Reservado para Conteúdo 2"/>
          <p:cNvSpPr>
            <a:spLocks noGrp="1"/>
          </p:cNvSpPr>
          <p:nvPr>
            <p:ph idx="1"/>
          </p:nvPr>
        </p:nvSpPr>
        <p:spPr>
          <a:xfrm>
            <a:off x="838200" y="1976785"/>
            <a:ext cx="11114532" cy="555625"/>
          </a:xfrm>
        </p:spPr>
        <p:txBody>
          <a:bodyPr vert="horz" lIns="91440" tIns="45720" rIns="91440" bIns="45720" rtlCol="0">
            <a:noAutofit/>
          </a:bodyPr>
          <a:lstStyle/>
          <a:p>
            <a:r>
              <a:rPr lang="en-US" dirty="0">
                <a:latin typeface="Century Gothic" panose="020B0502020202020204" pitchFamily="34" charset="0"/>
              </a:rPr>
              <a:t>Use the </a:t>
            </a:r>
            <a:r>
              <a:rPr lang="en-US" b="1" dirty="0">
                <a:latin typeface="Century Gothic" panose="020B0502020202020204" pitchFamily="34" charset="0"/>
              </a:rPr>
              <a:t>if</a:t>
            </a:r>
            <a:r>
              <a:rPr lang="en-US" dirty="0">
                <a:latin typeface="Century Gothic" panose="020B0502020202020204" pitchFamily="34" charset="0"/>
              </a:rPr>
              <a:t> statement to specify a block of JavaScript code to be executed if a condition is true.</a:t>
            </a:r>
            <a:endParaRPr lang="pt-BR" dirty="0">
              <a:latin typeface="Century Gothic" panose="020B0502020202020204" pitchFamily="34" charset="0"/>
              <a:cs typeface="David" panose="020E0502060401010101" pitchFamily="34" charset="-79"/>
            </a:endParaRPr>
          </a:p>
        </p:txBody>
      </p:sp>
      <p:pic>
        <p:nvPicPr>
          <p:cNvPr id="4" name="Picture 6" descr="Resultado de imagem para javascript"/>
          <p:cNvPicPr>
            <a:picLocks noChangeAspect="1" noChangeArrowheads="1"/>
          </p:cNvPicPr>
          <p:nvPr/>
        </p:nvPicPr>
        <p:blipFill rotWithShape="1">
          <a:blip r:embed="rId2">
            <a:extLst>
              <a:ext uri="{28A0092B-C50C-407E-A947-70E740481C1C}">
                <a14:useLocalDpi xmlns:a14="http://schemas.microsoft.com/office/drawing/2010/main" val="0"/>
              </a:ext>
            </a:extLst>
          </a:blip>
          <a:srcRect l="23304" t="24009" r="23564" b="24095"/>
          <a:stretch/>
        </p:blipFill>
        <p:spPr bwMode="auto">
          <a:xfrm>
            <a:off x="11297412" y="5991860"/>
            <a:ext cx="655320" cy="640080"/>
          </a:xfrm>
          <a:prstGeom prst="rect">
            <a:avLst/>
          </a:prstGeom>
          <a:noFill/>
          <a:extLst>
            <a:ext uri="{909E8E84-426E-40DD-AFC4-6F175D3DCCD1}">
              <a14:hiddenFill xmlns:a14="http://schemas.microsoft.com/office/drawing/2010/main">
                <a:solidFill>
                  <a:srgbClr val="FFFFFF"/>
                </a:solidFill>
              </a14:hiddenFill>
            </a:ext>
          </a:extLst>
        </p:spPr>
      </p:pic>
      <p:sp>
        <p:nvSpPr>
          <p:cNvPr id="6" name="Retângulo 5"/>
          <p:cNvSpPr/>
          <p:nvPr/>
        </p:nvSpPr>
        <p:spPr>
          <a:xfrm>
            <a:off x="2800350" y="3895720"/>
            <a:ext cx="6648450" cy="1384995"/>
          </a:xfrm>
          <a:prstGeom prst="rect">
            <a:avLst/>
          </a:prstGeom>
        </p:spPr>
        <p:txBody>
          <a:bodyPr wrap="square">
            <a:spAutoFit/>
          </a:bodyPr>
          <a:lstStyle/>
          <a:p>
            <a:r>
              <a:rPr lang="en-US" sz="2800" b="0" i="0" dirty="0">
                <a:solidFill>
                  <a:srgbClr val="0000CD"/>
                </a:solidFill>
                <a:effectLst/>
                <a:latin typeface="Consolas" panose="020B0609020204030204" pitchFamily="49" charset="0"/>
              </a:rPr>
              <a:t>if</a:t>
            </a:r>
            <a:r>
              <a:rPr lang="en-US" sz="2800" b="0" i="0" dirty="0">
                <a:solidFill>
                  <a:srgbClr val="000000"/>
                </a:solidFill>
                <a:effectLst/>
                <a:latin typeface="Consolas" panose="020B0609020204030204" pitchFamily="49" charset="0"/>
              </a:rPr>
              <a:t> (hour &lt; </a:t>
            </a:r>
            <a:r>
              <a:rPr lang="en-US" sz="2800" b="0" i="0" dirty="0">
                <a:solidFill>
                  <a:srgbClr val="FF0000"/>
                </a:solidFill>
                <a:effectLst/>
                <a:latin typeface="Consolas" panose="020B0609020204030204" pitchFamily="49" charset="0"/>
              </a:rPr>
              <a:t>18</a:t>
            </a:r>
            <a:r>
              <a:rPr lang="en-US" sz="2800" b="0" i="0" dirty="0">
                <a:solidFill>
                  <a:srgbClr val="000000"/>
                </a:solidFill>
                <a:effectLst/>
                <a:latin typeface="Consolas" panose="020B0609020204030204" pitchFamily="49" charset="0"/>
              </a:rPr>
              <a:t>) {</a:t>
            </a:r>
            <a:br>
              <a:rPr lang="en-US" sz="2800" dirty="0"/>
            </a:br>
            <a:r>
              <a:rPr lang="en-US" sz="2800" b="0" i="0" dirty="0">
                <a:solidFill>
                  <a:srgbClr val="000000"/>
                </a:solidFill>
                <a:effectLst/>
                <a:latin typeface="Consolas" panose="020B0609020204030204" pitchFamily="49" charset="0"/>
              </a:rPr>
              <a:t>    greeting = </a:t>
            </a:r>
            <a:r>
              <a:rPr lang="en-US" sz="2800" b="0" i="0" dirty="0">
                <a:solidFill>
                  <a:srgbClr val="A52A2A"/>
                </a:solidFill>
                <a:effectLst/>
                <a:latin typeface="Consolas" panose="020B0609020204030204" pitchFamily="49" charset="0"/>
              </a:rPr>
              <a:t>"Good day"</a:t>
            </a:r>
            <a:r>
              <a:rPr lang="en-US" sz="2800" b="0" i="0" dirty="0">
                <a:solidFill>
                  <a:srgbClr val="000000"/>
                </a:solidFill>
                <a:effectLst/>
                <a:latin typeface="Consolas" panose="020B0609020204030204" pitchFamily="49" charset="0"/>
              </a:rPr>
              <a:t>;</a:t>
            </a:r>
            <a:br>
              <a:rPr lang="en-US" sz="2800" dirty="0"/>
            </a:br>
            <a:r>
              <a:rPr lang="en-US" sz="2800" b="0" i="0" dirty="0">
                <a:solidFill>
                  <a:srgbClr val="000000"/>
                </a:solidFill>
                <a:effectLst/>
                <a:latin typeface="Consolas" panose="020B0609020204030204" pitchFamily="49" charset="0"/>
              </a:rPr>
              <a:t>}</a:t>
            </a:r>
            <a:endParaRPr lang="pt-BR" sz="2800" dirty="0"/>
          </a:p>
        </p:txBody>
      </p:sp>
    </p:spTree>
    <p:extLst>
      <p:ext uri="{BB962C8B-B14F-4D97-AF65-F5344CB8AC3E}">
        <p14:creationId xmlns:p14="http://schemas.microsoft.com/office/powerpoint/2010/main" val="14431418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1353800" cy="1325563"/>
          </a:xfrm>
          <a:solidFill>
            <a:srgbClr val="EDDB4F"/>
          </a:solidFill>
        </p:spPr>
        <p:txBody>
          <a:bodyPr>
            <a:normAutofit/>
          </a:bodyPr>
          <a:lstStyle/>
          <a:p>
            <a:r>
              <a:rPr lang="pt-BR" sz="5400" b="1" dirty="0">
                <a:solidFill>
                  <a:schemeClr val="tx1">
                    <a:lumMod val="85000"/>
                    <a:lumOff val="15000"/>
                  </a:schemeClr>
                </a:solidFill>
                <a:latin typeface="Century Gothic" panose="020B0502020202020204" pitchFamily="34" charset="0"/>
                <a:cs typeface="Aharoni" panose="02010803020104030203" pitchFamily="2" charset="-79"/>
              </a:rPr>
              <a:t>The </a:t>
            </a:r>
            <a:r>
              <a:rPr lang="pt-BR" sz="5400" b="1" dirty="0" err="1">
                <a:solidFill>
                  <a:schemeClr val="tx1">
                    <a:lumMod val="85000"/>
                    <a:lumOff val="15000"/>
                  </a:schemeClr>
                </a:solidFill>
                <a:latin typeface="Century Gothic" panose="020B0502020202020204" pitchFamily="34" charset="0"/>
                <a:cs typeface="Aharoni" panose="02010803020104030203" pitchFamily="2" charset="-79"/>
              </a:rPr>
              <a:t>else</a:t>
            </a:r>
            <a:r>
              <a:rPr lang="pt-BR" sz="5400" b="1" dirty="0">
                <a:solidFill>
                  <a:schemeClr val="tx1">
                    <a:lumMod val="85000"/>
                    <a:lumOff val="15000"/>
                  </a:schemeClr>
                </a:solidFill>
                <a:latin typeface="Century Gothic" panose="020B0502020202020204" pitchFamily="34" charset="0"/>
                <a:cs typeface="Aharoni" panose="02010803020104030203" pitchFamily="2" charset="-79"/>
              </a:rPr>
              <a:t> </a:t>
            </a:r>
            <a:r>
              <a:rPr lang="pt-BR" sz="5400" b="1" dirty="0" err="1">
                <a:solidFill>
                  <a:schemeClr val="tx1">
                    <a:lumMod val="85000"/>
                    <a:lumOff val="15000"/>
                  </a:schemeClr>
                </a:solidFill>
                <a:latin typeface="Century Gothic" panose="020B0502020202020204" pitchFamily="34" charset="0"/>
                <a:cs typeface="Aharoni" panose="02010803020104030203" pitchFamily="2" charset="-79"/>
              </a:rPr>
              <a:t>Statement</a:t>
            </a:r>
            <a:endParaRPr lang="pt-BR" sz="5400" b="1" dirty="0">
              <a:solidFill>
                <a:schemeClr val="tx1">
                  <a:lumMod val="85000"/>
                  <a:lumOff val="15000"/>
                </a:schemeClr>
              </a:solidFill>
              <a:latin typeface="Century Gothic" panose="020B0502020202020204" pitchFamily="34" charset="0"/>
              <a:cs typeface="Aharoni" panose="02010803020104030203" pitchFamily="2" charset="-79"/>
            </a:endParaRPr>
          </a:p>
        </p:txBody>
      </p:sp>
      <p:sp>
        <p:nvSpPr>
          <p:cNvPr id="3" name="Espaço Reservado para Conteúdo 2"/>
          <p:cNvSpPr>
            <a:spLocks noGrp="1"/>
          </p:cNvSpPr>
          <p:nvPr>
            <p:ph idx="1"/>
          </p:nvPr>
        </p:nvSpPr>
        <p:spPr>
          <a:xfrm>
            <a:off x="838200" y="1976785"/>
            <a:ext cx="11114532" cy="555625"/>
          </a:xfrm>
        </p:spPr>
        <p:txBody>
          <a:bodyPr vert="horz" lIns="91440" tIns="45720" rIns="91440" bIns="45720" rtlCol="0">
            <a:noAutofit/>
          </a:bodyPr>
          <a:lstStyle/>
          <a:p>
            <a:r>
              <a:rPr lang="en-US" dirty="0">
                <a:latin typeface="Century Gothic" panose="020B0502020202020204" pitchFamily="34" charset="0"/>
              </a:rPr>
              <a:t>Use the </a:t>
            </a:r>
            <a:r>
              <a:rPr lang="en-US" b="1" dirty="0">
                <a:latin typeface="Century Gothic" panose="020B0502020202020204" pitchFamily="34" charset="0"/>
              </a:rPr>
              <a:t>else</a:t>
            </a:r>
            <a:r>
              <a:rPr lang="en-US" dirty="0">
                <a:latin typeface="Century Gothic" panose="020B0502020202020204" pitchFamily="34" charset="0"/>
              </a:rPr>
              <a:t> statement to specify a block of code to be executed if the condition is false.</a:t>
            </a:r>
            <a:endParaRPr lang="pt-BR" dirty="0">
              <a:latin typeface="Century Gothic" panose="020B0502020202020204" pitchFamily="34" charset="0"/>
              <a:cs typeface="David" panose="020E0502060401010101" pitchFamily="34" charset="-79"/>
            </a:endParaRPr>
          </a:p>
        </p:txBody>
      </p:sp>
      <p:pic>
        <p:nvPicPr>
          <p:cNvPr id="4" name="Picture 6" descr="Resultado de imagem para javascript"/>
          <p:cNvPicPr>
            <a:picLocks noChangeAspect="1" noChangeArrowheads="1"/>
          </p:cNvPicPr>
          <p:nvPr/>
        </p:nvPicPr>
        <p:blipFill rotWithShape="1">
          <a:blip r:embed="rId2">
            <a:extLst>
              <a:ext uri="{28A0092B-C50C-407E-A947-70E740481C1C}">
                <a14:useLocalDpi xmlns:a14="http://schemas.microsoft.com/office/drawing/2010/main" val="0"/>
              </a:ext>
            </a:extLst>
          </a:blip>
          <a:srcRect l="23304" t="24009" r="23564" b="24095"/>
          <a:stretch/>
        </p:blipFill>
        <p:spPr bwMode="auto">
          <a:xfrm>
            <a:off x="11297412" y="5991860"/>
            <a:ext cx="655320" cy="640080"/>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p:cNvSpPr/>
          <p:nvPr/>
        </p:nvSpPr>
        <p:spPr>
          <a:xfrm>
            <a:off x="838200" y="3484325"/>
            <a:ext cx="11093304" cy="1938992"/>
          </a:xfrm>
          <a:prstGeom prst="rect">
            <a:avLst/>
          </a:prstGeom>
        </p:spPr>
        <p:txBody>
          <a:bodyPr wrap="square">
            <a:spAutoFit/>
          </a:bodyPr>
          <a:lstStyle/>
          <a:p>
            <a:r>
              <a:rPr lang="en-US" sz="2400" b="1" i="0" dirty="0">
                <a:solidFill>
                  <a:schemeClr val="accent5"/>
                </a:solidFill>
                <a:effectLst/>
                <a:latin typeface="Consolas" panose="020B0609020204030204" pitchFamily="49" charset="0"/>
              </a:rPr>
              <a:t>if</a:t>
            </a:r>
            <a:r>
              <a:rPr lang="en-US" sz="2400" b="0" i="0" dirty="0">
                <a:solidFill>
                  <a:srgbClr val="000000"/>
                </a:solidFill>
                <a:effectLst/>
                <a:latin typeface="Consolas" panose="020B0609020204030204" pitchFamily="49" charset="0"/>
              </a:rPr>
              <a:t> (</a:t>
            </a:r>
            <a:r>
              <a:rPr lang="en-US" sz="2400" b="1" dirty="0">
                <a:solidFill>
                  <a:schemeClr val="accent2"/>
                </a:solidFill>
                <a:effectLst/>
                <a:latin typeface="Consolas" panose="020B0609020204030204" pitchFamily="49" charset="0"/>
              </a:rPr>
              <a:t>condition</a:t>
            </a:r>
            <a:r>
              <a:rPr lang="en-US" sz="2400" b="0" i="0" dirty="0">
                <a:solidFill>
                  <a:srgbClr val="000000"/>
                </a:solidFill>
                <a:effectLst/>
                <a:latin typeface="Consolas" panose="020B0609020204030204" pitchFamily="49" charset="0"/>
              </a:rPr>
              <a:t>) {</a:t>
            </a:r>
            <a:br>
              <a:rPr lang="en-US" sz="2400" dirty="0"/>
            </a:br>
            <a:r>
              <a:rPr lang="en-US" sz="2400" b="0" i="1" dirty="0">
                <a:solidFill>
                  <a:srgbClr val="000000"/>
                </a:solidFill>
                <a:effectLst/>
                <a:latin typeface="Consolas" panose="020B0609020204030204" pitchFamily="49" charset="0"/>
              </a:rPr>
              <a:t>    block of code to be executed if the condition is true</a:t>
            </a:r>
            <a:br>
              <a:rPr lang="en-US" sz="2400" b="0" i="1" dirty="0">
                <a:solidFill>
                  <a:srgbClr val="000000"/>
                </a:solidFill>
                <a:effectLst/>
                <a:latin typeface="Consolas" panose="020B0609020204030204" pitchFamily="49" charset="0"/>
              </a:rPr>
            </a:br>
            <a:r>
              <a:rPr lang="en-US" sz="2400" b="0" i="0" dirty="0">
                <a:solidFill>
                  <a:srgbClr val="000000"/>
                </a:solidFill>
                <a:effectLst/>
                <a:latin typeface="Consolas" panose="020B0609020204030204" pitchFamily="49" charset="0"/>
              </a:rPr>
              <a:t>} </a:t>
            </a:r>
            <a:r>
              <a:rPr lang="en-US" sz="2400" b="1" i="0" dirty="0">
                <a:solidFill>
                  <a:schemeClr val="accent5"/>
                </a:solidFill>
                <a:effectLst/>
                <a:latin typeface="Consolas" panose="020B0609020204030204" pitchFamily="49" charset="0"/>
              </a:rPr>
              <a:t>else</a:t>
            </a:r>
            <a:r>
              <a:rPr lang="en-US" sz="2400" b="0" i="0" dirty="0">
                <a:solidFill>
                  <a:srgbClr val="000000"/>
                </a:solidFill>
                <a:effectLst/>
                <a:latin typeface="Consolas" panose="020B0609020204030204" pitchFamily="49" charset="0"/>
              </a:rPr>
              <a:t> { </a:t>
            </a:r>
            <a:br>
              <a:rPr lang="en-US" sz="2400" dirty="0"/>
            </a:br>
            <a:r>
              <a:rPr lang="en-US" sz="2400" b="0" i="1" dirty="0">
                <a:solidFill>
                  <a:srgbClr val="000000"/>
                </a:solidFill>
                <a:effectLst/>
                <a:latin typeface="Consolas" panose="020B0609020204030204" pitchFamily="49" charset="0"/>
              </a:rPr>
              <a:t>    block of code to be executed if the condition is false</a:t>
            </a:r>
            <a:br>
              <a:rPr lang="en-US" sz="2400" b="0" i="1" dirty="0">
                <a:solidFill>
                  <a:srgbClr val="000000"/>
                </a:solidFill>
                <a:effectLst/>
                <a:latin typeface="Consolas" panose="020B0609020204030204" pitchFamily="49" charset="0"/>
              </a:rPr>
            </a:br>
            <a:r>
              <a:rPr lang="en-US" sz="2400" b="0" i="0" dirty="0">
                <a:solidFill>
                  <a:srgbClr val="000000"/>
                </a:solidFill>
                <a:effectLst/>
                <a:latin typeface="Consolas" panose="020B0609020204030204" pitchFamily="49" charset="0"/>
              </a:rPr>
              <a:t>}</a:t>
            </a:r>
            <a:endParaRPr lang="pt-BR" sz="2400" dirty="0"/>
          </a:p>
        </p:txBody>
      </p:sp>
    </p:spTree>
    <p:extLst>
      <p:ext uri="{BB962C8B-B14F-4D97-AF65-F5344CB8AC3E}">
        <p14:creationId xmlns:p14="http://schemas.microsoft.com/office/powerpoint/2010/main" val="32121002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1353800" cy="1325563"/>
          </a:xfrm>
          <a:solidFill>
            <a:srgbClr val="EDDB4F"/>
          </a:solidFill>
        </p:spPr>
        <p:txBody>
          <a:bodyPr>
            <a:normAutofit/>
          </a:bodyPr>
          <a:lstStyle/>
          <a:p>
            <a:r>
              <a:rPr lang="pt-BR" sz="5400" b="1" dirty="0">
                <a:solidFill>
                  <a:schemeClr val="tx1">
                    <a:lumMod val="85000"/>
                    <a:lumOff val="15000"/>
                  </a:schemeClr>
                </a:solidFill>
                <a:latin typeface="Century Gothic" panose="020B0502020202020204" pitchFamily="34" charset="0"/>
                <a:cs typeface="Aharoni" panose="02010803020104030203" pitchFamily="2" charset="-79"/>
              </a:rPr>
              <a:t>The </a:t>
            </a:r>
            <a:r>
              <a:rPr lang="pt-BR" sz="5400" b="1" dirty="0" err="1">
                <a:solidFill>
                  <a:schemeClr val="tx1">
                    <a:lumMod val="85000"/>
                    <a:lumOff val="15000"/>
                  </a:schemeClr>
                </a:solidFill>
                <a:latin typeface="Century Gothic" panose="020B0502020202020204" pitchFamily="34" charset="0"/>
                <a:cs typeface="Aharoni" panose="02010803020104030203" pitchFamily="2" charset="-79"/>
              </a:rPr>
              <a:t>else</a:t>
            </a:r>
            <a:r>
              <a:rPr lang="pt-BR" sz="5400" b="1" dirty="0">
                <a:solidFill>
                  <a:schemeClr val="tx1">
                    <a:lumMod val="85000"/>
                    <a:lumOff val="15000"/>
                  </a:schemeClr>
                </a:solidFill>
                <a:latin typeface="Century Gothic" panose="020B0502020202020204" pitchFamily="34" charset="0"/>
                <a:cs typeface="Aharoni" panose="02010803020104030203" pitchFamily="2" charset="-79"/>
              </a:rPr>
              <a:t> </a:t>
            </a:r>
            <a:r>
              <a:rPr lang="pt-BR" sz="5400" b="1" dirty="0" err="1">
                <a:solidFill>
                  <a:schemeClr val="tx1">
                    <a:lumMod val="85000"/>
                    <a:lumOff val="15000"/>
                  </a:schemeClr>
                </a:solidFill>
                <a:latin typeface="Century Gothic" panose="020B0502020202020204" pitchFamily="34" charset="0"/>
                <a:cs typeface="Aharoni" panose="02010803020104030203" pitchFamily="2" charset="-79"/>
              </a:rPr>
              <a:t>Statement</a:t>
            </a:r>
            <a:endParaRPr lang="pt-BR" sz="5400" b="1" dirty="0">
              <a:solidFill>
                <a:schemeClr val="tx1">
                  <a:lumMod val="85000"/>
                  <a:lumOff val="15000"/>
                </a:schemeClr>
              </a:solidFill>
              <a:latin typeface="Century Gothic" panose="020B0502020202020204" pitchFamily="34" charset="0"/>
              <a:cs typeface="Aharoni" panose="02010803020104030203" pitchFamily="2" charset="-79"/>
            </a:endParaRPr>
          </a:p>
        </p:txBody>
      </p:sp>
      <p:sp>
        <p:nvSpPr>
          <p:cNvPr id="3" name="Espaço Reservado para Conteúdo 2"/>
          <p:cNvSpPr>
            <a:spLocks noGrp="1"/>
          </p:cNvSpPr>
          <p:nvPr>
            <p:ph idx="1"/>
          </p:nvPr>
        </p:nvSpPr>
        <p:spPr>
          <a:xfrm>
            <a:off x="838200" y="1976785"/>
            <a:ext cx="11114532" cy="555625"/>
          </a:xfrm>
        </p:spPr>
        <p:txBody>
          <a:bodyPr vert="horz" lIns="91440" tIns="45720" rIns="91440" bIns="45720" rtlCol="0">
            <a:noAutofit/>
          </a:bodyPr>
          <a:lstStyle/>
          <a:p>
            <a:r>
              <a:rPr lang="en-US" dirty="0">
                <a:latin typeface="Century Gothic" panose="020B0502020202020204" pitchFamily="34" charset="0"/>
              </a:rPr>
              <a:t>Use the </a:t>
            </a:r>
            <a:r>
              <a:rPr lang="en-US" b="1" dirty="0">
                <a:latin typeface="Century Gothic" panose="020B0502020202020204" pitchFamily="34" charset="0"/>
              </a:rPr>
              <a:t>else</a:t>
            </a:r>
            <a:r>
              <a:rPr lang="en-US" dirty="0">
                <a:latin typeface="Century Gothic" panose="020B0502020202020204" pitchFamily="34" charset="0"/>
              </a:rPr>
              <a:t> statement to specify a block of code to be executed if the condition is false.</a:t>
            </a:r>
            <a:endParaRPr lang="pt-BR" dirty="0">
              <a:latin typeface="Century Gothic" panose="020B0502020202020204" pitchFamily="34" charset="0"/>
              <a:cs typeface="David" panose="020E0502060401010101" pitchFamily="34" charset="-79"/>
            </a:endParaRPr>
          </a:p>
        </p:txBody>
      </p:sp>
      <p:pic>
        <p:nvPicPr>
          <p:cNvPr id="4" name="Picture 6" descr="Resultado de imagem para javascript"/>
          <p:cNvPicPr>
            <a:picLocks noChangeAspect="1" noChangeArrowheads="1"/>
          </p:cNvPicPr>
          <p:nvPr/>
        </p:nvPicPr>
        <p:blipFill rotWithShape="1">
          <a:blip r:embed="rId2">
            <a:extLst>
              <a:ext uri="{28A0092B-C50C-407E-A947-70E740481C1C}">
                <a14:useLocalDpi xmlns:a14="http://schemas.microsoft.com/office/drawing/2010/main" val="0"/>
              </a:ext>
            </a:extLst>
          </a:blip>
          <a:srcRect l="23304" t="24009" r="23564" b="24095"/>
          <a:stretch/>
        </p:blipFill>
        <p:spPr bwMode="auto">
          <a:xfrm>
            <a:off x="11297412" y="5991860"/>
            <a:ext cx="655320" cy="640080"/>
          </a:xfrm>
          <a:prstGeom prst="rect">
            <a:avLst/>
          </a:prstGeom>
          <a:noFill/>
          <a:extLst>
            <a:ext uri="{909E8E84-426E-40DD-AFC4-6F175D3DCCD1}">
              <a14:hiddenFill xmlns:a14="http://schemas.microsoft.com/office/drawing/2010/main">
                <a:solidFill>
                  <a:srgbClr val="FFFFFF"/>
                </a:solidFill>
              </a14:hiddenFill>
            </a:ext>
          </a:extLst>
        </p:spPr>
      </p:pic>
      <p:sp>
        <p:nvSpPr>
          <p:cNvPr id="6" name="Retângulo 5"/>
          <p:cNvSpPr/>
          <p:nvPr/>
        </p:nvSpPr>
        <p:spPr>
          <a:xfrm>
            <a:off x="2550023" y="3392085"/>
            <a:ext cx="7690885" cy="2246769"/>
          </a:xfrm>
          <a:prstGeom prst="rect">
            <a:avLst/>
          </a:prstGeom>
        </p:spPr>
        <p:txBody>
          <a:bodyPr wrap="square">
            <a:spAutoFit/>
          </a:bodyPr>
          <a:lstStyle/>
          <a:p>
            <a:r>
              <a:rPr lang="en-US" sz="2800" b="0" i="0" dirty="0">
                <a:solidFill>
                  <a:srgbClr val="0000CD"/>
                </a:solidFill>
                <a:effectLst/>
                <a:latin typeface="Consolas" panose="020B0609020204030204" pitchFamily="49" charset="0"/>
              </a:rPr>
              <a:t>if</a:t>
            </a:r>
            <a:r>
              <a:rPr lang="en-US" sz="2800" b="0" i="0" dirty="0">
                <a:solidFill>
                  <a:srgbClr val="000000"/>
                </a:solidFill>
                <a:effectLst/>
                <a:latin typeface="Consolas" panose="020B0609020204030204" pitchFamily="49" charset="0"/>
              </a:rPr>
              <a:t> (hour &lt; </a:t>
            </a:r>
            <a:r>
              <a:rPr lang="en-US" sz="2800" b="0" i="0" dirty="0">
                <a:solidFill>
                  <a:srgbClr val="FF0000"/>
                </a:solidFill>
                <a:effectLst/>
                <a:latin typeface="Consolas" panose="020B0609020204030204" pitchFamily="49" charset="0"/>
              </a:rPr>
              <a:t>18</a:t>
            </a:r>
            <a:r>
              <a:rPr lang="en-US" sz="2800" b="0" i="0" dirty="0">
                <a:solidFill>
                  <a:srgbClr val="000000"/>
                </a:solidFill>
                <a:effectLst/>
                <a:latin typeface="Consolas" panose="020B0609020204030204" pitchFamily="49" charset="0"/>
              </a:rPr>
              <a:t>) {</a:t>
            </a:r>
            <a:br>
              <a:rPr lang="en-US" sz="2800" dirty="0"/>
            </a:br>
            <a:r>
              <a:rPr lang="en-US" sz="2800" b="0" i="0" dirty="0">
                <a:solidFill>
                  <a:srgbClr val="000000"/>
                </a:solidFill>
                <a:effectLst/>
                <a:latin typeface="Consolas" panose="020B0609020204030204" pitchFamily="49" charset="0"/>
              </a:rPr>
              <a:t> </a:t>
            </a:r>
            <a:r>
              <a:rPr lang="en-US" sz="2800" b="0" i="0" dirty="0">
                <a:solidFill>
                  <a:srgbClr val="FF0000"/>
                </a:solidFill>
                <a:effectLst/>
                <a:latin typeface="Consolas" panose="020B0609020204030204" pitchFamily="49" charset="0"/>
              </a:rPr>
              <a:t> </a:t>
            </a:r>
            <a:r>
              <a:rPr lang="en-US" sz="2800" b="0" i="0" dirty="0">
                <a:solidFill>
                  <a:srgbClr val="000000"/>
                </a:solidFill>
                <a:effectLst/>
                <a:latin typeface="Consolas" panose="020B0609020204030204" pitchFamily="49" charset="0"/>
              </a:rPr>
              <a:t>  greeting = </a:t>
            </a:r>
            <a:r>
              <a:rPr lang="en-US" sz="2800" b="0" i="0" dirty="0">
                <a:solidFill>
                  <a:srgbClr val="A52A2A"/>
                </a:solidFill>
                <a:effectLst/>
                <a:latin typeface="Consolas" panose="020B0609020204030204" pitchFamily="49" charset="0"/>
              </a:rPr>
              <a:t>"Good day"</a:t>
            </a:r>
            <a:r>
              <a:rPr lang="en-US" sz="2800" b="0" i="0" dirty="0">
                <a:solidFill>
                  <a:srgbClr val="000000"/>
                </a:solidFill>
                <a:effectLst/>
                <a:latin typeface="Consolas" panose="020B0609020204030204" pitchFamily="49" charset="0"/>
              </a:rPr>
              <a:t>;</a:t>
            </a:r>
            <a:br>
              <a:rPr lang="en-US" sz="2800" dirty="0"/>
            </a:br>
            <a:r>
              <a:rPr lang="en-US" sz="2800" b="0" i="0" dirty="0">
                <a:solidFill>
                  <a:srgbClr val="000000"/>
                </a:solidFill>
                <a:effectLst/>
                <a:latin typeface="Consolas" panose="020B0609020204030204" pitchFamily="49" charset="0"/>
              </a:rPr>
              <a:t>} </a:t>
            </a:r>
            <a:r>
              <a:rPr lang="en-US" sz="2800" b="0" i="0" dirty="0">
                <a:solidFill>
                  <a:srgbClr val="0000CD"/>
                </a:solidFill>
                <a:effectLst/>
                <a:latin typeface="Consolas" panose="020B0609020204030204" pitchFamily="49" charset="0"/>
              </a:rPr>
              <a:t>else</a:t>
            </a:r>
            <a:r>
              <a:rPr lang="en-US" sz="2800" b="0" i="0" dirty="0">
                <a:solidFill>
                  <a:srgbClr val="000000"/>
                </a:solidFill>
                <a:effectLst/>
                <a:latin typeface="Consolas" panose="020B0609020204030204" pitchFamily="49" charset="0"/>
              </a:rPr>
              <a:t> {</a:t>
            </a:r>
            <a:br>
              <a:rPr lang="en-US" sz="2800" dirty="0"/>
            </a:br>
            <a:r>
              <a:rPr lang="en-US" sz="2800" b="0" i="0" dirty="0">
                <a:solidFill>
                  <a:srgbClr val="000000"/>
                </a:solidFill>
                <a:effectLst/>
                <a:latin typeface="Consolas" panose="020B0609020204030204" pitchFamily="49" charset="0"/>
              </a:rPr>
              <a:t>    greeting = </a:t>
            </a:r>
            <a:r>
              <a:rPr lang="en-US" sz="2800" b="0" i="0" dirty="0">
                <a:solidFill>
                  <a:srgbClr val="A52A2A"/>
                </a:solidFill>
                <a:effectLst/>
                <a:latin typeface="Consolas" panose="020B0609020204030204" pitchFamily="49" charset="0"/>
              </a:rPr>
              <a:t>"Good evening"</a:t>
            </a:r>
            <a:r>
              <a:rPr lang="en-US" sz="2800" b="0" i="0" dirty="0">
                <a:solidFill>
                  <a:srgbClr val="000000"/>
                </a:solidFill>
                <a:effectLst/>
                <a:latin typeface="Consolas" panose="020B0609020204030204" pitchFamily="49" charset="0"/>
              </a:rPr>
              <a:t>;</a:t>
            </a:r>
            <a:br>
              <a:rPr lang="en-US" sz="2800" dirty="0"/>
            </a:br>
            <a:r>
              <a:rPr lang="en-US" sz="2800" b="0" i="0" dirty="0">
                <a:solidFill>
                  <a:srgbClr val="000000"/>
                </a:solidFill>
                <a:effectLst/>
                <a:latin typeface="Consolas" panose="020B0609020204030204" pitchFamily="49" charset="0"/>
              </a:rPr>
              <a:t>}</a:t>
            </a:r>
            <a:endParaRPr lang="pt-BR" sz="2800" dirty="0"/>
          </a:p>
        </p:txBody>
      </p:sp>
    </p:spTree>
    <p:extLst>
      <p:ext uri="{BB962C8B-B14F-4D97-AF65-F5344CB8AC3E}">
        <p14:creationId xmlns:p14="http://schemas.microsoft.com/office/powerpoint/2010/main" val="28985474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1353800" cy="1325563"/>
          </a:xfrm>
          <a:solidFill>
            <a:srgbClr val="EDDB4F"/>
          </a:solidFill>
        </p:spPr>
        <p:txBody>
          <a:bodyPr>
            <a:normAutofit/>
          </a:bodyPr>
          <a:lstStyle/>
          <a:p>
            <a:r>
              <a:rPr lang="pt-BR" sz="5400" b="1" dirty="0">
                <a:solidFill>
                  <a:schemeClr val="tx1">
                    <a:lumMod val="85000"/>
                    <a:lumOff val="15000"/>
                  </a:schemeClr>
                </a:solidFill>
                <a:latin typeface="Century Gothic" panose="020B0502020202020204" pitchFamily="34" charset="0"/>
                <a:cs typeface="Aharoni" panose="02010803020104030203" pitchFamily="2" charset="-79"/>
              </a:rPr>
              <a:t>The </a:t>
            </a:r>
            <a:r>
              <a:rPr lang="pt-BR" sz="5400" b="1" dirty="0" err="1">
                <a:solidFill>
                  <a:schemeClr val="tx1">
                    <a:lumMod val="85000"/>
                    <a:lumOff val="15000"/>
                  </a:schemeClr>
                </a:solidFill>
                <a:latin typeface="Century Gothic" panose="020B0502020202020204" pitchFamily="34" charset="0"/>
                <a:cs typeface="Aharoni" panose="02010803020104030203" pitchFamily="2" charset="-79"/>
              </a:rPr>
              <a:t>else</a:t>
            </a:r>
            <a:r>
              <a:rPr lang="pt-BR" sz="5400" b="1" dirty="0">
                <a:solidFill>
                  <a:schemeClr val="tx1">
                    <a:lumMod val="85000"/>
                    <a:lumOff val="15000"/>
                  </a:schemeClr>
                </a:solidFill>
                <a:latin typeface="Century Gothic" panose="020B0502020202020204" pitchFamily="34" charset="0"/>
                <a:cs typeface="Aharoni" panose="02010803020104030203" pitchFamily="2" charset="-79"/>
              </a:rPr>
              <a:t> </a:t>
            </a:r>
            <a:r>
              <a:rPr lang="pt-BR" sz="5400" b="1" dirty="0" err="1">
                <a:solidFill>
                  <a:schemeClr val="tx1">
                    <a:lumMod val="85000"/>
                    <a:lumOff val="15000"/>
                  </a:schemeClr>
                </a:solidFill>
                <a:latin typeface="Century Gothic" panose="020B0502020202020204" pitchFamily="34" charset="0"/>
                <a:cs typeface="Aharoni" panose="02010803020104030203" pitchFamily="2" charset="-79"/>
              </a:rPr>
              <a:t>if</a:t>
            </a:r>
            <a:r>
              <a:rPr lang="pt-BR" sz="5400" b="1" dirty="0">
                <a:solidFill>
                  <a:schemeClr val="tx1">
                    <a:lumMod val="85000"/>
                    <a:lumOff val="15000"/>
                  </a:schemeClr>
                </a:solidFill>
                <a:latin typeface="Century Gothic" panose="020B0502020202020204" pitchFamily="34" charset="0"/>
                <a:cs typeface="Aharoni" panose="02010803020104030203" pitchFamily="2" charset="-79"/>
              </a:rPr>
              <a:t> </a:t>
            </a:r>
            <a:r>
              <a:rPr lang="pt-BR" sz="5400" b="1" dirty="0" err="1">
                <a:solidFill>
                  <a:schemeClr val="tx1">
                    <a:lumMod val="85000"/>
                    <a:lumOff val="15000"/>
                  </a:schemeClr>
                </a:solidFill>
                <a:latin typeface="Century Gothic" panose="020B0502020202020204" pitchFamily="34" charset="0"/>
                <a:cs typeface="Aharoni" panose="02010803020104030203" pitchFamily="2" charset="-79"/>
              </a:rPr>
              <a:t>Statement</a:t>
            </a:r>
            <a:endParaRPr lang="pt-BR" sz="5400" b="1" dirty="0">
              <a:solidFill>
                <a:schemeClr val="tx1">
                  <a:lumMod val="85000"/>
                  <a:lumOff val="15000"/>
                </a:schemeClr>
              </a:solidFill>
              <a:latin typeface="Century Gothic" panose="020B0502020202020204" pitchFamily="34" charset="0"/>
              <a:cs typeface="Aharoni" panose="02010803020104030203" pitchFamily="2" charset="-79"/>
            </a:endParaRPr>
          </a:p>
        </p:txBody>
      </p:sp>
      <p:sp>
        <p:nvSpPr>
          <p:cNvPr id="3" name="Espaço Reservado para Conteúdo 2"/>
          <p:cNvSpPr>
            <a:spLocks noGrp="1"/>
          </p:cNvSpPr>
          <p:nvPr>
            <p:ph idx="1"/>
          </p:nvPr>
        </p:nvSpPr>
        <p:spPr>
          <a:xfrm>
            <a:off x="838200" y="1976785"/>
            <a:ext cx="11114532" cy="555625"/>
          </a:xfrm>
        </p:spPr>
        <p:txBody>
          <a:bodyPr vert="horz" lIns="91440" tIns="45720" rIns="91440" bIns="45720" rtlCol="0">
            <a:noAutofit/>
          </a:bodyPr>
          <a:lstStyle/>
          <a:p>
            <a:r>
              <a:rPr lang="en-US" dirty="0">
                <a:latin typeface="Century Gothic" panose="020B0502020202020204" pitchFamily="34" charset="0"/>
              </a:rPr>
              <a:t>Use the </a:t>
            </a:r>
            <a:r>
              <a:rPr lang="en-US" b="1" dirty="0">
                <a:latin typeface="Century Gothic" panose="020B0502020202020204" pitchFamily="34" charset="0"/>
              </a:rPr>
              <a:t>else if</a:t>
            </a:r>
            <a:r>
              <a:rPr lang="en-US" dirty="0">
                <a:latin typeface="Century Gothic" panose="020B0502020202020204" pitchFamily="34" charset="0"/>
              </a:rPr>
              <a:t> statement to specify a new condition if the first condition is false.</a:t>
            </a:r>
            <a:endParaRPr lang="pt-BR" dirty="0">
              <a:latin typeface="Century Gothic" panose="020B0502020202020204" pitchFamily="34" charset="0"/>
              <a:cs typeface="David" panose="020E0502060401010101" pitchFamily="34" charset="-79"/>
            </a:endParaRPr>
          </a:p>
        </p:txBody>
      </p:sp>
      <p:pic>
        <p:nvPicPr>
          <p:cNvPr id="4" name="Picture 6" descr="Resultado de imagem para javascript"/>
          <p:cNvPicPr>
            <a:picLocks noChangeAspect="1" noChangeArrowheads="1"/>
          </p:cNvPicPr>
          <p:nvPr/>
        </p:nvPicPr>
        <p:blipFill rotWithShape="1">
          <a:blip r:embed="rId2">
            <a:extLst>
              <a:ext uri="{28A0092B-C50C-407E-A947-70E740481C1C}">
                <a14:useLocalDpi xmlns:a14="http://schemas.microsoft.com/office/drawing/2010/main" val="0"/>
              </a:ext>
            </a:extLst>
          </a:blip>
          <a:srcRect l="23304" t="24009" r="23564" b="24095"/>
          <a:stretch/>
        </p:blipFill>
        <p:spPr bwMode="auto">
          <a:xfrm>
            <a:off x="11297412" y="5991860"/>
            <a:ext cx="655320" cy="640080"/>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p:cNvSpPr/>
          <p:nvPr/>
        </p:nvSpPr>
        <p:spPr>
          <a:xfrm>
            <a:off x="3026735" y="3154065"/>
            <a:ext cx="6096000" cy="3477875"/>
          </a:xfrm>
          <a:prstGeom prst="rect">
            <a:avLst/>
          </a:prstGeom>
        </p:spPr>
        <p:txBody>
          <a:bodyPr>
            <a:spAutoFit/>
          </a:bodyPr>
          <a:lstStyle/>
          <a:p>
            <a:r>
              <a:rPr lang="en-US" sz="2000" b="1" i="0" dirty="0">
                <a:solidFill>
                  <a:schemeClr val="accent5"/>
                </a:solidFill>
                <a:effectLst/>
                <a:latin typeface="Consolas" panose="020B0609020204030204" pitchFamily="49" charset="0"/>
              </a:rPr>
              <a:t>if</a:t>
            </a:r>
            <a:r>
              <a:rPr lang="en-US" sz="2000" b="0" i="0" dirty="0">
                <a:solidFill>
                  <a:srgbClr val="000000"/>
                </a:solidFill>
                <a:effectLst/>
                <a:latin typeface="Consolas" panose="020B0609020204030204" pitchFamily="49" charset="0"/>
              </a:rPr>
              <a:t> (</a:t>
            </a:r>
            <a:r>
              <a:rPr lang="en-US" sz="2000" b="0" i="1" dirty="0">
                <a:solidFill>
                  <a:schemeClr val="accent2"/>
                </a:solidFill>
                <a:effectLst/>
                <a:latin typeface="Consolas" panose="020B0609020204030204" pitchFamily="49" charset="0"/>
              </a:rPr>
              <a:t>condition1</a:t>
            </a:r>
            <a:r>
              <a:rPr lang="en-US" sz="2000" b="0" i="0" dirty="0">
                <a:solidFill>
                  <a:srgbClr val="000000"/>
                </a:solidFill>
                <a:effectLst/>
                <a:latin typeface="Consolas" panose="020B0609020204030204" pitchFamily="49" charset="0"/>
              </a:rPr>
              <a:t>) {</a:t>
            </a:r>
            <a:br>
              <a:rPr lang="en-US" sz="2000" dirty="0"/>
            </a:br>
            <a:r>
              <a:rPr lang="en-US" sz="2000" b="0" i="1" dirty="0">
                <a:solidFill>
                  <a:srgbClr val="000000"/>
                </a:solidFill>
                <a:effectLst/>
                <a:latin typeface="Consolas" panose="020B0609020204030204" pitchFamily="49" charset="0"/>
              </a:rPr>
              <a:t>    block of code to be executed if condition1 is true</a:t>
            </a:r>
            <a:br>
              <a:rPr lang="en-US" sz="2000" b="0" i="1" dirty="0">
                <a:solidFill>
                  <a:srgbClr val="000000"/>
                </a:solidFill>
                <a:effectLst/>
                <a:latin typeface="Consolas" panose="020B0609020204030204" pitchFamily="49" charset="0"/>
              </a:rPr>
            </a:br>
            <a:r>
              <a:rPr lang="en-US" sz="2000" b="0" i="0" dirty="0">
                <a:solidFill>
                  <a:srgbClr val="000000"/>
                </a:solidFill>
                <a:effectLst/>
                <a:latin typeface="Consolas" panose="020B0609020204030204" pitchFamily="49" charset="0"/>
              </a:rPr>
              <a:t>} </a:t>
            </a:r>
            <a:r>
              <a:rPr lang="en-US" sz="2000" b="1" dirty="0">
                <a:solidFill>
                  <a:schemeClr val="accent5"/>
                </a:solidFill>
                <a:latin typeface="Consolas" panose="020B0609020204030204" pitchFamily="49" charset="0"/>
              </a:rPr>
              <a:t>else if </a:t>
            </a:r>
            <a:r>
              <a:rPr lang="en-US" sz="2000" b="0" i="0" dirty="0">
                <a:solidFill>
                  <a:srgbClr val="000000"/>
                </a:solidFill>
                <a:effectLst/>
                <a:latin typeface="Consolas" panose="020B0609020204030204" pitchFamily="49" charset="0"/>
              </a:rPr>
              <a:t>(</a:t>
            </a:r>
            <a:r>
              <a:rPr lang="en-US" sz="2000" b="0" i="1" dirty="0">
                <a:solidFill>
                  <a:schemeClr val="accent6"/>
                </a:solidFill>
                <a:effectLst/>
                <a:latin typeface="Consolas" panose="020B0609020204030204" pitchFamily="49" charset="0"/>
              </a:rPr>
              <a:t>condition2</a:t>
            </a:r>
            <a:r>
              <a:rPr lang="en-US" sz="2000" b="0" i="0" dirty="0">
                <a:solidFill>
                  <a:srgbClr val="000000"/>
                </a:solidFill>
                <a:effectLst/>
                <a:latin typeface="Consolas" panose="020B0609020204030204" pitchFamily="49" charset="0"/>
              </a:rPr>
              <a:t>) {</a:t>
            </a:r>
            <a:br>
              <a:rPr lang="en-US" sz="2000" dirty="0"/>
            </a:br>
            <a:r>
              <a:rPr lang="en-US" sz="2000" b="0" i="1" dirty="0">
                <a:solidFill>
                  <a:srgbClr val="000000"/>
                </a:solidFill>
                <a:effectLst/>
                <a:latin typeface="Consolas" panose="020B0609020204030204" pitchFamily="49" charset="0"/>
              </a:rPr>
              <a:t>    block of code to be executed if the condition1 is false and condition2 is true</a:t>
            </a:r>
            <a:br>
              <a:rPr lang="en-US" sz="2000" dirty="0"/>
            </a:br>
            <a:r>
              <a:rPr lang="en-US" sz="2000" b="0" i="0" dirty="0">
                <a:solidFill>
                  <a:srgbClr val="000000"/>
                </a:solidFill>
                <a:effectLst/>
                <a:latin typeface="Consolas" panose="020B0609020204030204" pitchFamily="49" charset="0"/>
              </a:rPr>
              <a:t>} </a:t>
            </a:r>
            <a:r>
              <a:rPr lang="en-US" sz="2000" b="1" dirty="0">
                <a:solidFill>
                  <a:schemeClr val="accent5"/>
                </a:solidFill>
                <a:latin typeface="Consolas" panose="020B0609020204030204" pitchFamily="49" charset="0"/>
              </a:rPr>
              <a:t>else</a:t>
            </a:r>
            <a:r>
              <a:rPr lang="en-US" sz="2000" b="0" i="0" dirty="0">
                <a:solidFill>
                  <a:srgbClr val="000000"/>
                </a:solidFill>
                <a:effectLst/>
                <a:latin typeface="Consolas" panose="020B0609020204030204" pitchFamily="49" charset="0"/>
              </a:rPr>
              <a:t> {</a:t>
            </a:r>
            <a:br>
              <a:rPr lang="en-US" sz="2000" dirty="0"/>
            </a:br>
            <a:r>
              <a:rPr lang="en-US" sz="2000" b="0" i="1" dirty="0">
                <a:solidFill>
                  <a:srgbClr val="000000"/>
                </a:solidFill>
                <a:effectLst/>
                <a:latin typeface="Consolas" panose="020B0609020204030204" pitchFamily="49" charset="0"/>
              </a:rPr>
              <a:t>    block of code to be executed if the condition1 is false and condition2 is false</a:t>
            </a:r>
            <a:br>
              <a:rPr lang="en-US" sz="2000" b="0" i="1" dirty="0">
                <a:solidFill>
                  <a:srgbClr val="000000"/>
                </a:solidFill>
                <a:effectLst/>
                <a:latin typeface="Consolas" panose="020B0609020204030204" pitchFamily="49" charset="0"/>
              </a:rPr>
            </a:br>
            <a:r>
              <a:rPr lang="en-US" sz="2000" b="0" i="0" dirty="0">
                <a:solidFill>
                  <a:srgbClr val="000000"/>
                </a:solidFill>
                <a:effectLst/>
                <a:latin typeface="Consolas" panose="020B0609020204030204" pitchFamily="49" charset="0"/>
              </a:rPr>
              <a:t>}</a:t>
            </a:r>
            <a:endParaRPr lang="pt-BR" sz="2000" dirty="0"/>
          </a:p>
        </p:txBody>
      </p:sp>
    </p:spTree>
    <p:extLst>
      <p:ext uri="{BB962C8B-B14F-4D97-AF65-F5344CB8AC3E}">
        <p14:creationId xmlns:p14="http://schemas.microsoft.com/office/powerpoint/2010/main" val="279355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266700" y="-170121"/>
            <a:ext cx="12953999" cy="7549116"/>
          </a:xfrm>
          <a:prstGeom prst="rect">
            <a:avLst/>
          </a:prstGeom>
          <a:solidFill>
            <a:srgbClr val="F0DB4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 name="Título 1"/>
          <p:cNvSpPr>
            <a:spLocks noGrp="1"/>
          </p:cNvSpPr>
          <p:nvPr>
            <p:ph type="title"/>
          </p:nvPr>
        </p:nvSpPr>
        <p:spPr>
          <a:xfrm>
            <a:off x="-266699" y="365125"/>
            <a:ext cx="12953998" cy="1325563"/>
          </a:xfrm>
          <a:solidFill>
            <a:srgbClr val="323330"/>
          </a:solidFill>
        </p:spPr>
        <p:txBody>
          <a:bodyPr/>
          <a:lstStyle/>
          <a:p>
            <a:pPr algn="ctr"/>
            <a:r>
              <a:rPr lang="pt-BR" b="1" dirty="0" err="1">
                <a:solidFill>
                  <a:srgbClr val="F0DB4F"/>
                </a:solidFill>
                <a:latin typeface="Century Gothic" panose="020B0502020202020204" pitchFamily="34" charset="0"/>
                <a:cs typeface="Aharoni" panose="02010803020104030203" pitchFamily="2" charset="-79"/>
              </a:rPr>
              <a:t>Functions</a:t>
            </a:r>
            <a:endParaRPr lang="pt-BR" dirty="0">
              <a:solidFill>
                <a:srgbClr val="F0DB4F"/>
              </a:solidFill>
            </a:endParaRPr>
          </a:p>
        </p:txBody>
      </p:sp>
      <p:pic>
        <p:nvPicPr>
          <p:cNvPr id="14338" name="Picture 2" descr="Resultado de imagem para func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6206" y="2045094"/>
            <a:ext cx="4868610" cy="4812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22199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266700" y="-170121"/>
            <a:ext cx="12953999" cy="7549116"/>
          </a:xfrm>
          <a:prstGeom prst="rect">
            <a:avLst/>
          </a:prstGeom>
          <a:solidFill>
            <a:srgbClr val="F0DB4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 name="Título 1"/>
          <p:cNvSpPr>
            <a:spLocks noGrp="1"/>
          </p:cNvSpPr>
          <p:nvPr>
            <p:ph type="title"/>
          </p:nvPr>
        </p:nvSpPr>
        <p:spPr>
          <a:xfrm>
            <a:off x="-266699" y="365125"/>
            <a:ext cx="12953998" cy="1325563"/>
          </a:xfrm>
          <a:solidFill>
            <a:srgbClr val="323330"/>
          </a:solidFill>
        </p:spPr>
        <p:txBody>
          <a:bodyPr/>
          <a:lstStyle/>
          <a:p>
            <a:pPr algn="ctr"/>
            <a:r>
              <a:rPr lang="pt-BR" b="1" dirty="0">
                <a:solidFill>
                  <a:srgbClr val="F0DB4F"/>
                </a:solidFill>
                <a:latin typeface="Century Gothic" panose="020B0502020202020204" pitchFamily="34" charset="0"/>
                <a:cs typeface="Aharoni" panose="02010803020104030203" pitchFamily="2" charset="-79"/>
              </a:rPr>
              <a:t>Loops</a:t>
            </a:r>
            <a:endParaRPr lang="pt-BR" dirty="0">
              <a:solidFill>
                <a:srgbClr val="F0DB4F"/>
              </a:solidFill>
            </a:endParaRPr>
          </a:p>
        </p:txBody>
      </p:sp>
      <p:pic>
        <p:nvPicPr>
          <p:cNvPr id="2050" name="Picture 2" descr="Resultado de imagem para lo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6839" y="1956159"/>
            <a:ext cx="6866920" cy="4552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19320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1353800" cy="1325563"/>
          </a:xfrm>
          <a:solidFill>
            <a:srgbClr val="EDDB4F"/>
          </a:solidFill>
        </p:spPr>
        <p:txBody>
          <a:bodyPr>
            <a:normAutofit/>
          </a:bodyPr>
          <a:lstStyle/>
          <a:p>
            <a:r>
              <a:rPr lang="pt-BR" sz="5400" b="1" dirty="0" err="1">
                <a:solidFill>
                  <a:schemeClr val="tx1">
                    <a:lumMod val="85000"/>
                    <a:lumOff val="15000"/>
                  </a:schemeClr>
                </a:solidFill>
                <a:latin typeface="Century Gothic" panose="020B0502020202020204" pitchFamily="34" charset="0"/>
                <a:cs typeface="Aharoni" panose="02010803020104030203" pitchFamily="2" charset="-79"/>
              </a:rPr>
              <a:t>Functions</a:t>
            </a:r>
            <a:endParaRPr lang="pt-BR" sz="5400" b="1" dirty="0">
              <a:solidFill>
                <a:schemeClr val="tx1">
                  <a:lumMod val="85000"/>
                  <a:lumOff val="15000"/>
                </a:schemeClr>
              </a:solidFill>
              <a:latin typeface="Century Gothic" panose="020B0502020202020204" pitchFamily="34" charset="0"/>
              <a:cs typeface="Aharoni" panose="02010803020104030203" pitchFamily="2" charset="-79"/>
            </a:endParaRPr>
          </a:p>
        </p:txBody>
      </p:sp>
      <p:sp>
        <p:nvSpPr>
          <p:cNvPr id="3" name="Espaço Reservado para Conteúdo 2"/>
          <p:cNvSpPr>
            <a:spLocks noGrp="1"/>
          </p:cNvSpPr>
          <p:nvPr>
            <p:ph idx="1"/>
          </p:nvPr>
        </p:nvSpPr>
        <p:spPr>
          <a:xfrm>
            <a:off x="838200" y="1976785"/>
            <a:ext cx="11114532" cy="555625"/>
          </a:xfrm>
        </p:spPr>
        <p:txBody>
          <a:bodyPr vert="horz" lIns="91440" tIns="45720" rIns="91440" bIns="45720" rtlCol="0">
            <a:noAutofit/>
          </a:bodyPr>
          <a:lstStyle/>
          <a:p>
            <a:r>
              <a:rPr lang="en-US" dirty="0">
                <a:latin typeface="Century Gothic" panose="020B0502020202020204" pitchFamily="34" charset="0"/>
              </a:rPr>
              <a:t>A JavaScript function is a block of code designed to perform a particular task.</a:t>
            </a:r>
          </a:p>
          <a:p>
            <a:r>
              <a:rPr lang="en-US" dirty="0">
                <a:latin typeface="Century Gothic" panose="020B0502020202020204" pitchFamily="34" charset="0"/>
              </a:rPr>
              <a:t>A JavaScript function is executed when "something" invokes it (calls it).</a:t>
            </a:r>
          </a:p>
        </p:txBody>
      </p:sp>
      <p:pic>
        <p:nvPicPr>
          <p:cNvPr id="4" name="Picture 6" descr="Resultado de imagem para javascript"/>
          <p:cNvPicPr>
            <a:picLocks noChangeAspect="1" noChangeArrowheads="1"/>
          </p:cNvPicPr>
          <p:nvPr/>
        </p:nvPicPr>
        <p:blipFill rotWithShape="1">
          <a:blip r:embed="rId2">
            <a:extLst>
              <a:ext uri="{28A0092B-C50C-407E-A947-70E740481C1C}">
                <a14:useLocalDpi xmlns:a14="http://schemas.microsoft.com/office/drawing/2010/main" val="0"/>
              </a:ext>
            </a:extLst>
          </a:blip>
          <a:srcRect l="23304" t="24009" r="23564" b="24095"/>
          <a:stretch/>
        </p:blipFill>
        <p:spPr bwMode="auto">
          <a:xfrm>
            <a:off x="11297412" y="5991860"/>
            <a:ext cx="655320" cy="640080"/>
          </a:xfrm>
          <a:prstGeom prst="rect">
            <a:avLst/>
          </a:prstGeom>
          <a:noFill/>
          <a:extLst>
            <a:ext uri="{909E8E84-426E-40DD-AFC4-6F175D3DCCD1}">
              <a14:hiddenFill xmlns:a14="http://schemas.microsoft.com/office/drawing/2010/main">
                <a:solidFill>
                  <a:srgbClr val="FFFFFF"/>
                </a:solidFill>
              </a14:hiddenFill>
            </a:ext>
          </a:extLst>
        </p:spPr>
      </p:pic>
      <p:sp>
        <p:nvSpPr>
          <p:cNvPr id="6" name="Retângulo 5"/>
          <p:cNvSpPr/>
          <p:nvPr/>
        </p:nvSpPr>
        <p:spPr>
          <a:xfrm>
            <a:off x="937579" y="4688473"/>
            <a:ext cx="10687493" cy="923330"/>
          </a:xfrm>
          <a:prstGeom prst="rect">
            <a:avLst/>
          </a:prstGeom>
        </p:spPr>
        <p:txBody>
          <a:bodyPr wrap="square">
            <a:spAutoFit/>
          </a:bodyPr>
          <a:lstStyle/>
          <a:p>
            <a:r>
              <a:rPr lang="en-US" b="0" i="0" dirty="0">
                <a:solidFill>
                  <a:srgbClr val="0000CD"/>
                </a:solidFill>
                <a:effectLst/>
                <a:latin typeface="Consolas" panose="020B0609020204030204" pitchFamily="49" charset="0"/>
              </a:rPr>
              <a:t>function</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myFunction</a:t>
            </a:r>
            <a:r>
              <a:rPr lang="en-US" b="0" i="0" dirty="0">
                <a:solidFill>
                  <a:srgbClr val="000000"/>
                </a:solidFill>
                <a:effectLst/>
                <a:latin typeface="Consolas" panose="020B0609020204030204" pitchFamily="49" charset="0"/>
              </a:rPr>
              <a:t> (p1, p2)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return</a:t>
            </a:r>
            <a:r>
              <a:rPr lang="en-US" b="0" i="0" dirty="0">
                <a:solidFill>
                  <a:srgbClr val="000000"/>
                </a:solidFill>
                <a:effectLst/>
                <a:latin typeface="Consolas" panose="020B0609020204030204" pitchFamily="49" charset="0"/>
              </a:rPr>
              <a:t> p1 * p2;             </a:t>
            </a:r>
            <a:r>
              <a:rPr lang="en-US" b="0" i="0" dirty="0">
                <a:solidFill>
                  <a:srgbClr val="FF0000"/>
                </a:solidFill>
                <a:effectLst/>
                <a:latin typeface="Consolas" panose="020B0609020204030204" pitchFamily="49" charset="0"/>
              </a:rPr>
              <a:t> </a:t>
            </a:r>
            <a:r>
              <a:rPr lang="en-US" b="0" i="0" dirty="0">
                <a:solidFill>
                  <a:srgbClr val="008000"/>
                </a:solidFill>
                <a:effectLst/>
                <a:latin typeface="Consolas" panose="020B0609020204030204" pitchFamily="49" charset="0"/>
              </a:rPr>
              <a:t>// The function returns the product of p1 and p2</a:t>
            </a:r>
            <a:br>
              <a:rPr lang="en-US" b="0" i="0" dirty="0">
                <a:solidFill>
                  <a:srgbClr val="008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pt-BR" dirty="0"/>
          </a:p>
        </p:txBody>
      </p:sp>
    </p:spTree>
    <p:extLst>
      <p:ext uri="{BB962C8B-B14F-4D97-AF65-F5344CB8AC3E}">
        <p14:creationId xmlns:p14="http://schemas.microsoft.com/office/powerpoint/2010/main" val="36851728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1353800" cy="1325563"/>
          </a:xfrm>
          <a:solidFill>
            <a:srgbClr val="EDDB4F"/>
          </a:solidFill>
        </p:spPr>
        <p:txBody>
          <a:bodyPr>
            <a:normAutofit/>
          </a:bodyPr>
          <a:lstStyle/>
          <a:p>
            <a:r>
              <a:rPr lang="pt-BR" sz="5400" b="1" dirty="0" err="1">
                <a:solidFill>
                  <a:schemeClr val="tx1">
                    <a:lumMod val="85000"/>
                    <a:lumOff val="15000"/>
                  </a:schemeClr>
                </a:solidFill>
                <a:latin typeface="Century Gothic" panose="020B0502020202020204" pitchFamily="34" charset="0"/>
                <a:cs typeface="Aharoni" panose="02010803020104030203" pitchFamily="2" charset="-79"/>
              </a:rPr>
              <a:t>Functions</a:t>
            </a:r>
            <a:endParaRPr lang="pt-BR" sz="5400" b="1" dirty="0">
              <a:solidFill>
                <a:schemeClr val="tx1">
                  <a:lumMod val="85000"/>
                  <a:lumOff val="15000"/>
                </a:schemeClr>
              </a:solidFill>
              <a:latin typeface="Century Gothic" panose="020B0502020202020204" pitchFamily="34" charset="0"/>
              <a:cs typeface="Aharoni" panose="02010803020104030203" pitchFamily="2" charset="-79"/>
            </a:endParaRPr>
          </a:p>
        </p:txBody>
      </p:sp>
      <p:graphicFrame>
        <p:nvGraphicFramePr>
          <p:cNvPr id="7" name="Espaço Reservado para Conteúdo 6"/>
          <p:cNvGraphicFramePr>
            <a:graphicFrameLocks noGrp="1"/>
          </p:cNvGraphicFramePr>
          <p:nvPr>
            <p:ph idx="1"/>
            <p:extLst>
              <p:ext uri="{D42A27DB-BD31-4B8C-83A1-F6EECF244321}">
                <p14:modId xmlns:p14="http://schemas.microsoft.com/office/powerpoint/2010/main" val="2245711375"/>
              </p:ext>
            </p:extLst>
          </p:nvPr>
        </p:nvGraphicFramePr>
        <p:xfrm>
          <a:off x="233916" y="711485"/>
          <a:ext cx="11718816" cy="62668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6" descr="Resultado de imagem para javascript"/>
          <p:cNvPicPr>
            <a:picLocks noChangeAspect="1" noChangeArrowheads="1"/>
          </p:cNvPicPr>
          <p:nvPr/>
        </p:nvPicPr>
        <p:blipFill rotWithShape="1">
          <a:blip r:embed="rId7">
            <a:extLst>
              <a:ext uri="{28A0092B-C50C-407E-A947-70E740481C1C}">
                <a14:useLocalDpi xmlns:a14="http://schemas.microsoft.com/office/drawing/2010/main" val="0"/>
              </a:ext>
            </a:extLst>
          </a:blip>
          <a:srcRect l="23304" t="24009" r="23564" b="24095"/>
          <a:stretch/>
        </p:blipFill>
        <p:spPr bwMode="auto">
          <a:xfrm>
            <a:off x="11297412" y="5991860"/>
            <a:ext cx="655320" cy="640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91401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1353800" cy="1325563"/>
          </a:xfrm>
          <a:solidFill>
            <a:srgbClr val="EDDB4F"/>
          </a:solidFill>
        </p:spPr>
        <p:txBody>
          <a:bodyPr>
            <a:normAutofit/>
          </a:bodyPr>
          <a:lstStyle/>
          <a:p>
            <a:r>
              <a:rPr lang="pt-BR" sz="5400" b="1" dirty="0" err="1">
                <a:solidFill>
                  <a:schemeClr val="tx1">
                    <a:lumMod val="85000"/>
                    <a:lumOff val="15000"/>
                  </a:schemeClr>
                </a:solidFill>
                <a:latin typeface="Century Gothic" panose="020B0502020202020204" pitchFamily="34" charset="0"/>
                <a:cs typeface="Aharoni" panose="02010803020104030203" pitchFamily="2" charset="-79"/>
              </a:rPr>
              <a:t>Function</a:t>
            </a:r>
            <a:r>
              <a:rPr lang="pt-BR" sz="5400" b="1" dirty="0">
                <a:solidFill>
                  <a:schemeClr val="tx1">
                    <a:lumMod val="85000"/>
                    <a:lumOff val="15000"/>
                  </a:schemeClr>
                </a:solidFill>
                <a:latin typeface="Century Gothic" panose="020B0502020202020204" pitchFamily="34" charset="0"/>
                <a:cs typeface="Aharoni" panose="02010803020104030203" pitchFamily="2" charset="-79"/>
              </a:rPr>
              <a:t> </a:t>
            </a:r>
            <a:r>
              <a:rPr lang="pt-BR" sz="5400" b="1" dirty="0" err="1">
                <a:solidFill>
                  <a:schemeClr val="tx1">
                    <a:lumMod val="85000"/>
                    <a:lumOff val="15000"/>
                  </a:schemeClr>
                </a:solidFill>
                <a:latin typeface="Century Gothic" panose="020B0502020202020204" pitchFamily="34" charset="0"/>
                <a:cs typeface="Aharoni" panose="02010803020104030203" pitchFamily="2" charset="-79"/>
              </a:rPr>
              <a:t>Invocation</a:t>
            </a:r>
            <a:endParaRPr lang="pt-BR" sz="5400" b="1" dirty="0">
              <a:solidFill>
                <a:schemeClr val="tx1">
                  <a:lumMod val="85000"/>
                  <a:lumOff val="15000"/>
                </a:schemeClr>
              </a:solidFill>
              <a:latin typeface="Century Gothic" panose="020B0502020202020204" pitchFamily="34" charset="0"/>
              <a:cs typeface="Aharoni" panose="02010803020104030203" pitchFamily="2" charset="-79"/>
            </a:endParaRPr>
          </a:p>
        </p:txBody>
      </p:sp>
      <p:sp>
        <p:nvSpPr>
          <p:cNvPr id="3" name="Espaço Reservado para Conteúdo 2"/>
          <p:cNvSpPr>
            <a:spLocks noGrp="1"/>
          </p:cNvSpPr>
          <p:nvPr>
            <p:ph idx="1"/>
          </p:nvPr>
        </p:nvSpPr>
        <p:spPr>
          <a:xfrm>
            <a:off x="838200" y="1976785"/>
            <a:ext cx="11114532" cy="555625"/>
          </a:xfrm>
        </p:spPr>
        <p:txBody>
          <a:bodyPr vert="horz" lIns="91440" tIns="45720" rIns="91440" bIns="45720" rtlCol="0">
            <a:noAutofit/>
          </a:bodyPr>
          <a:lstStyle/>
          <a:p>
            <a:r>
              <a:rPr lang="en-US" dirty="0">
                <a:latin typeface="Century Gothic" panose="020B0502020202020204" pitchFamily="34" charset="0"/>
              </a:rPr>
              <a:t>The code inside the function will execute when "something" </a:t>
            </a:r>
            <a:r>
              <a:rPr lang="en-US" b="1" dirty="0">
                <a:latin typeface="Century Gothic" panose="020B0502020202020204" pitchFamily="34" charset="0"/>
              </a:rPr>
              <a:t>invokes</a:t>
            </a:r>
            <a:r>
              <a:rPr lang="en-US" dirty="0">
                <a:latin typeface="Century Gothic" panose="020B0502020202020204" pitchFamily="34" charset="0"/>
              </a:rPr>
              <a:t> (calls) the function:</a:t>
            </a:r>
          </a:p>
          <a:p>
            <a:r>
              <a:rPr lang="en-US" dirty="0">
                <a:latin typeface="Century Gothic" panose="020B0502020202020204" pitchFamily="34" charset="0"/>
              </a:rPr>
              <a:t>When an event occurs (when a user clicks a button)</a:t>
            </a:r>
          </a:p>
          <a:p>
            <a:r>
              <a:rPr lang="en-US" dirty="0">
                <a:latin typeface="Century Gothic" panose="020B0502020202020204" pitchFamily="34" charset="0"/>
              </a:rPr>
              <a:t>When it is invoked (called) from JavaScript code</a:t>
            </a:r>
          </a:p>
          <a:p>
            <a:r>
              <a:rPr lang="en-US" dirty="0">
                <a:latin typeface="Century Gothic" panose="020B0502020202020204" pitchFamily="34" charset="0"/>
              </a:rPr>
              <a:t>Automatically (self invoked)</a:t>
            </a:r>
          </a:p>
        </p:txBody>
      </p:sp>
      <p:pic>
        <p:nvPicPr>
          <p:cNvPr id="4" name="Picture 6" descr="Resultado de imagem para javascript"/>
          <p:cNvPicPr>
            <a:picLocks noChangeAspect="1" noChangeArrowheads="1"/>
          </p:cNvPicPr>
          <p:nvPr/>
        </p:nvPicPr>
        <p:blipFill rotWithShape="1">
          <a:blip r:embed="rId2">
            <a:extLst>
              <a:ext uri="{28A0092B-C50C-407E-A947-70E740481C1C}">
                <a14:useLocalDpi xmlns:a14="http://schemas.microsoft.com/office/drawing/2010/main" val="0"/>
              </a:ext>
            </a:extLst>
          </a:blip>
          <a:srcRect l="23304" t="24009" r="23564" b="24095"/>
          <a:stretch/>
        </p:blipFill>
        <p:spPr bwMode="auto">
          <a:xfrm>
            <a:off x="11297412" y="5991860"/>
            <a:ext cx="655320" cy="640080"/>
          </a:xfrm>
          <a:prstGeom prst="rect">
            <a:avLst/>
          </a:prstGeom>
          <a:noFill/>
          <a:extLst>
            <a:ext uri="{909E8E84-426E-40DD-AFC4-6F175D3DCCD1}">
              <a14:hiddenFill xmlns:a14="http://schemas.microsoft.com/office/drawing/2010/main">
                <a:solidFill>
                  <a:srgbClr val="FFFFFF"/>
                </a:solidFill>
              </a14:hiddenFill>
            </a:ext>
          </a:extLst>
        </p:spPr>
      </p:pic>
      <p:sp>
        <p:nvSpPr>
          <p:cNvPr id="6" name="Retângulo 5"/>
          <p:cNvSpPr/>
          <p:nvPr/>
        </p:nvSpPr>
        <p:spPr>
          <a:xfrm>
            <a:off x="937579" y="4688473"/>
            <a:ext cx="10687493" cy="1477328"/>
          </a:xfrm>
          <a:prstGeom prst="rect">
            <a:avLst/>
          </a:prstGeom>
        </p:spPr>
        <p:txBody>
          <a:bodyPr wrap="square">
            <a:spAutoFit/>
          </a:bodyPr>
          <a:lstStyle/>
          <a:p>
            <a:r>
              <a:rPr lang="en-US" b="0" i="0" dirty="0">
                <a:solidFill>
                  <a:srgbClr val="0000CD"/>
                </a:solidFill>
                <a:effectLst/>
                <a:latin typeface="Consolas" panose="020B0609020204030204" pitchFamily="49" charset="0"/>
              </a:rPr>
              <a:t>function</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myFunction</a:t>
            </a:r>
            <a:r>
              <a:rPr lang="en-US" b="0" i="0" dirty="0">
                <a:solidFill>
                  <a:srgbClr val="000000"/>
                </a:solidFill>
                <a:effectLst/>
                <a:latin typeface="Consolas" panose="020B0609020204030204" pitchFamily="49" charset="0"/>
              </a:rPr>
              <a:t> (p1, p2)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return</a:t>
            </a:r>
            <a:r>
              <a:rPr lang="en-US" b="0" i="0" dirty="0">
                <a:solidFill>
                  <a:srgbClr val="000000"/>
                </a:solidFill>
                <a:effectLst/>
                <a:latin typeface="Consolas" panose="020B0609020204030204" pitchFamily="49" charset="0"/>
              </a:rPr>
              <a:t> p1 * p2;             </a:t>
            </a:r>
            <a:r>
              <a:rPr lang="en-US" b="0" i="0" dirty="0">
                <a:solidFill>
                  <a:srgbClr val="FF0000"/>
                </a:solidFill>
                <a:effectLst/>
                <a:latin typeface="Consolas" panose="020B0609020204030204" pitchFamily="49" charset="0"/>
              </a:rPr>
              <a:t> </a:t>
            </a:r>
            <a:r>
              <a:rPr lang="en-US" b="0" i="0" dirty="0">
                <a:solidFill>
                  <a:srgbClr val="008000"/>
                </a:solidFill>
                <a:effectLst/>
                <a:latin typeface="Consolas" panose="020B0609020204030204" pitchFamily="49" charset="0"/>
              </a:rPr>
              <a:t>// The function returns the product of p1 and p2</a:t>
            </a:r>
            <a:br>
              <a:rPr lang="en-US" b="0" i="0" dirty="0">
                <a:solidFill>
                  <a:srgbClr val="008000"/>
                </a:solidFill>
                <a:effectLst/>
                <a:latin typeface="Consolas" panose="020B0609020204030204" pitchFamily="49" charset="0"/>
              </a:rPr>
            </a:br>
            <a:r>
              <a:rPr lang="en-US" b="0" i="0" dirty="0">
                <a:solidFill>
                  <a:srgbClr val="000000"/>
                </a:solidFill>
                <a:effectLst/>
                <a:latin typeface="Consolas" panose="020B0609020204030204" pitchFamily="49" charset="0"/>
              </a:rPr>
              <a:t>}</a:t>
            </a:r>
          </a:p>
          <a:p>
            <a:endParaRPr lang="en-US" dirty="0">
              <a:solidFill>
                <a:srgbClr val="000000"/>
              </a:solidFill>
              <a:latin typeface="Consolas" panose="020B0609020204030204" pitchFamily="49" charset="0"/>
            </a:endParaRPr>
          </a:p>
          <a:p>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value = </a:t>
            </a:r>
            <a:r>
              <a:rPr lang="en-US" dirty="0" err="1">
                <a:solidFill>
                  <a:srgbClr val="000000"/>
                </a:solidFill>
                <a:latin typeface="Consolas" panose="020B0609020204030204" pitchFamily="49" charset="0"/>
              </a:rPr>
              <a:t>myFunction</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1, 5</a:t>
            </a:r>
            <a:r>
              <a:rPr lang="en-US" dirty="0">
                <a:solidFill>
                  <a:srgbClr val="000000"/>
                </a:solidFill>
                <a:latin typeface="Consolas" panose="020B0609020204030204" pitchFamily="49" charset="0"/>
              </a:rPr>
              <a:t>);</a:t>
            </a:r>
            <a:endParaRPr lang="pt-BR" dirty="0"/>
          </a:p>
        </p:txBody>
      </p:sp>
      <p:sp>
        <p:nvSpPr>
          <p:cNvPr id="5" name="Seta para a Direita 4"/>
          <p:cNvSpPr/>
          <p:nvPr/>
        </p:nvSpPr>
        <p:spPr>
          <a:xfrm rot="10800000">
            <a:off x="4869711" y="5758790"/>
            <a:ext cx="2190307" cy="4661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1" name="Imagem 10"/>
          <p:cNvPicPr>
            <a:picLocks noChangeAspect="1"/>
          </p:cNvPicPr>
          <p:nvPr/>
        </p:nvPicPr>
        <p:blipFill>
          <a:blip r:embed="rId3"/>
          <a:stretch>
            <a:fillRect/>
          </a:stretch>
        </p:blipFill>
        <p:spPr>
          <a:xfrm>
            <a:off x="7554023" y="5506085"/>
            <a:ext cx="971550" cy="971550"/>
          </a:xfrm>
          <a:prstGeom prst="rect">
            <a:avLst/>
          </a:prstGeom>
        </p:spPr>
      </p:pic>
    </p:spTree>
    <p:extLst>
      <p:ext uri="{BB962C8B-B14F-4D97-AF65-F5344CB8AC3E}">
        <p14:creationId xmlns:p14="http://schemas.microsoft.com/office/powerpoint/2010/main" val="36458629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1353800" cy="1325563"/>
          </a:xfrm>
          <a:solidFill>
            <a:srgbClr val="EDDB4F"/>
          </a:solidFill>
        </p:spPr>
        <p:txBody>
          <a:bodyPr>
            <a:normAutofit/>
          </a:bodyPr>
          <a:lstStyle/>
          <a:p>
            <a:r>
              <a:rPr lang="pt-BR" sz="5400" b="1" dirty="0" err="1">
                <a:solidFill>
                  <a:schemeClr val="tx1">
                    <a:lumMod val="85000"/>
                    <a:lumOff val="15000"/>
                  </a:schemeClr>
                </a:solidFill>
                <a:latin typeface="Century Gothic" panose="020B0502020202020204" pitchFamily="34" charset="0"/>
                <a:cs typeface="Aharoni" panose="02010803020104030203" pitchFamily="2" charset="-79"/>
              </a:rPr>
              <a:t>Function</a:t>
            </a:r>
            <a:r>
              <a:rPr lang="pt-BR" sz="5400" b="1" dirty="0">
                <a:solidFill>
                  <a:schemeClr val="tx1">
                    <a:lumMod val="85000"/>
                    <a:lumOff val="15000"/>
                  </a:schemeClr>
                </a:solidFill>
                <a:latin typeface="Century Gothic" panose="020B0502020202020204" pitchFamily="34" charset="0"/>
                <a:cs typeface="Aharoni" panose="02010803020104030203" pitchFamily="2" charset="-79"/>
              </a:rPr>
              <a:t> </a:t>
            </a:r>
            <a:r>
              <a:rPr lang="pt-BR" sz="5400" b="1" dirty="0" err="1">
                <a:solidFill>
                  <a:schemeClr val="tx1">
                    <a:lumMod val="85000"/>
                    <a:lumOff val="15000"/>
                  </a:schemeClr>
                </a:solidFill>
                <a:latin typeface="Century Gothic" panose="020B0502020202020204" pitchFamily="34" charset="0"/>
                <a:cs typeface="Aharoni" panose="02010803020104030203" pitchFamily="2" charset="-79"/>
              </a:rPr>
              <a:t>Return</a:t>
            </a:r>
            <a:endParaRPr lang="pt-BR" sz="5400" b="1" dirty="0">
              <a:solidFill>
                <a:schemeClr val="tx1">
                  <a:lumMod val="85000"/>
                  <a:lumOff val="15000"/>
                </a:schemeClr>
              </a:solidFill>
              <a:latin typeface="Century Gothic" panose="020B0502020202020204" pitchFamily="34" charset="0"/>
              <a:cs typeface="Aharoni" panose="02010803020104030203" pitchFamily="2" charset="-79"/>
            </a:endParaRPr>
          </a:p>
        </p:txBody>
      </p:sp>
      <p:sp>
        <p:nvSpPr>
          <p:cNvPr id="3" name="Espaço Reservado para Conteúdo 2"/>
          <p:cNvSpPr>
            <a:spLocks noGrp="1"/>
          </p:cNvSpPr>
          <p:nvPr>
            <p:ph idx="1"/>
          </p:nvPr>
        </p:nvSpPr>
        <p:spPr>
          <a:xfrm>
            <a:off x="838200" y="1976785"/>
            <a:ext cx="11114532" cy="555625"/>
          </a:xfrm>
        </p:spPr>
        <p:txBody>
          <a:bodyPr vert="horz" lIns="91440" tIns="45720" rIns="91440" bIns="45720" rtlCol="0">
            <a:noAutofit/>
          </a:bodyPr>
          <a:lstStyle/>
          <a:p>
            <a:r>
              <a:rPr lang="en-US" dirty="0">
                <a:latin typeface="Century Gothic" panose="020B0502020202020204" pitchFamily="34" charset="0"/>
              </a:rPr>
              <a:t>When JavaScript reaches a </a:t>
            </a:r>
            <a:r>
              <a:rPr lang="en-US" b="1" dirty="0">
                <a:latin typeface="Century Gothic" panose="020B0502020202020204" pitchFamily="34" charset="0"/>
              </a:rPr>
              <a:t>return statement</a:t>
            </a:r>
            <a:r>
              <a:rPr lang="en-US" dirty="0">
                <a:latin typeface="Century Gothic" panose="020B0502020202020204" pitchFamily="34" charset="0"/>
              </a:rPr>
              <a:t>, the function will stop executing.</a:t>
            </a:r>
          </a:p>
          <a:p>
            <a:r>
              <a:rPr lang="en-US" dirty="0">
                <a:latin typeface="Century Gothic" panose="020B0502020202020204" pitchFamily="34" charset="0"/>
              </a:rPr>
              <a:t>If the function was invoked from a statement, JavaScript will "return" to execute the code after the invoking statement.</a:t>
            </a:r>
          </a:p>
          <a:p>
            <a:r>
              <a:rPr lang="en-US" dirty="0">
                <a:latin typeface="Century Gothic" panose="020B0502020202020204" pitchFamily="34" charset="0"/>
              </a:rPr>
              <a:t>Functions often compute a </a:t>
            </a:r>
            <a:r>
              <a:rPr lang="en-US" b="1" dirty="0">
                <a:latin typeface="Century Gothic" panose="020B0502020202020204" pitchFamily="34" charset="0"/>
              </a:rPr>
              <a:t>return value</a:t>
            </a:r>
            <a:r>
              <a:rPr lang="en-US" dirty="0">
                <a:latin typeface="Century Gothic" panose="020B0502020202020204" pitchFamily="34" charset="0"/>
              </a:rPr>
              <a:t>. The return value is "returned" back to the "caller"</a:t>
            </a:r>
          </a:p>
        </p:txBody>
      </p:sp>
      <p:pic>
        <p:nvPicPr>
          <p:cNvPr id="4" name="Picture 6" descr="Resultado de imagem para javascript"/>
          <p:cNvPicPr>
            <a:picLocks noChangeAspect="1" noChangeArrowheads="1"/>
          </p:cNvPicPr>
          <p:nvPr/>
        </p:nvPicPr>
        <p:blipFill rotWithShape="1">
          <a:blip r:embed="rId2">
            <a:extLst>
              <a:ext uri="{28A0092B-C50C-407E-A947-70E740481C1C}">
                <a14:useLocalDpi xmlns:a14="http://schemas.microsoft.com/office/drawing/2010/main" val="0"/>
              </a:ext>
            </a:extLst>
          </a:blip>
          <a:srcRect l="23304" t="24009" r="23564" b="24095"/>
          <a:stretch/>
        </p:blipFill>
        <p:spPr bwMode="auto">
          <a:xfrm>
            <a:off x="11297412" y="5991860"/>
            <a:ext cx="655320" cy="640080"/>
          </a:xfrm>
          <a:prstGeom prst="rect">
            <a:avLst/>
          </a:prstGeom>
          <a:noFill/>
          <a:extLst>
            <a:ext uri="{909E8E84-426E-40DD-AFC4-6F175D3DCCD1}">
              <a14:hiddenFill xmlns:a14="http://schemas.microsoft.com/office/drawing/2010/main">
                <a:solidFill>
                  <a:srgbClr val="FFFFFF"/>
                </a:solidFill>
              </a14:hiddenFill>
            </a:ext>
          </a:extLst>
        </p:spPr>
      </p:pic>
      <p:sp>
        <p:nvSpPr>
          <p:cNvPr id="7" name="Retângulo 6"/>
          <p:cNvSpPr/>
          <p:nvPr/>
        </p:nvSpPr>
        <p:spPr>
          <a:xfrm>
            <a:off x="3106993" y="4773283"/>
            <a:ext cx="6096000" cy="2031325"/>
          </a:xfrm>
          <a:prstGeom prst="rect">
            <a:avLst/>
          </a:prstGeom>
        </p:spPr>
        <p:txBody>
          <a:bodyPr>
            <a:spAutoFit/>
          </a:bodyPr>
          <a:lstStyle/>
          <a:p>
            <a:r>
              <a:rPr lang="en-US" b="0" i="0" dirty="0" err="1">
                <a:solidFill>
                  <a:srgbClr val="0000CD"/>
                </a:solidFill>
                <a:effectLst/>
                <a:latin typeface="Consolas" panose="020B0609020204030204" pitchFamily="49" charset="0"/>
              </a:rPr>
              <a:t>var</a:t>
            </a:r>
            <a:r>
              <a:rPr lang="en-US" b="0" i="0" dirty="0">
                <a:solidFill>
                  <a:srgbClr val="000000"/>
                </a:solidFill>
                <a:effectLst/>
                <a:latin typeface="Consolas" panose="020B0609020204030204" pitchFamily="49" charset="0"/>
              </a:rPr>
              <a:t> x = </a:t>
            </a:r>
            <a:r>
              <a:rPr lang="en-US" b="0" i="0" dirty="0" err="1">
                <a:solidFill>
                  <a:srgbClr val="000000"/>
                </a:solidFill>
                <a:effectLst/>
                <a:latin typeface="Consolas" panose="020B0609020204030204" pitchFamily="49" charset="0"/>
              </a:rPr>
              <a:t>myFunction</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4</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3</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 </a:t>
            </a:r>
            <a:r>
              <a:rPr lang="en-US" b="0" i="0" dirty="0">
                <a:solidFill>
                  <a:srgbClr val="008000"/>
                </a:solidFill>
                <a:effectLst/>
                <a:latin typeface="Consolas" panose="020B0609020204030204" pitchFamily="49" charset="0"/>
              </a:rPr>
              <a:t>// Function is called, return value will end up in x</a:t>
            </a:r>
            <a:br>
              <a:rPr lang="en-US" b="0" i="0" dirty="0">
                <a:solidFill>
                  <a:srgbClr val="008000"/>
                </a:solidFill>
                <a:effectLst/>
                <a:latin typeface="Consolas" panose="020B0609020204030204" pitchFamily="49" charset="0"/>
              </a:rPr>
            </a:br>
            <a:br>
              <a:rPr lang="en-US" dirty="0"/>
            </a:br>
            <a:r>
              <a:rPr lang="en-US" b="0" i="0" dirty="0">
                <a:solidFill>
                  <a:srgbClr val="0000CD"/>
                </a:solidFill>
                <a:effectLst/>
                <a:latin typeface="Consolas" panose="020B0609020204030204" pitchFamily="49" charset="0"/>
              </a:rPr>
              <a:t>function</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myFunction</a:t>
            </a:r>
            <a:r>
              <a:rPr lang="en-US" b="0" i="0" dirty="0">
                <a:solidFill>
                  <a:srgbClr val="000000"/>
                </a:solidFill>
                <a:effectLst/>
                <a:latin typeface="Consolas" panose="020B0609020204030204" pitchFamily="49" charset="0"/>
              </a:rPr>
              <a:t>(a, b)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return</a:t>
            </a:r>
            <a:r>
              <a:rPr lang="en-US" b="0" i="0" dirty="0">
                <a:solidFill>
                  <a:srgbClr val="000000"/>
                </a:solidFill>
                <a:effectLst/>
                <a:latin typeface="Consolas" panose="020B0609020204030204" pitchFamily="49" charset="0"/>
              </a:rPr>
              <a:t> a * b;               </a:t>
            </a:r>
            <a:r>
              <a:rPr lang="en-US" b="0" i="0" dirty="0">
                <a:solidFill>
                  <a:srgbClr val="FF0000"/>
                </a:solidFill>
                <a:effectLst/>
                <a:latin typeface="Consolas" panose="020B0609020204030204" pitchFamily="49" charset="0"/>
              </a:rPr>
              <a:t> </a:t>
            </a:r>
            <a:r>
              <a:rPr lang="en-US" b="0" i="0" dirty="0">
                <a:solidFill>
                  <a:srgbClr val="008000"/>
                </a:solidFill>
                <a:effectLst/>
                <a:latin typeface="Consolas" panose="020B0609020204030204" pitchFamily="49" charset="0"/>
              </a:rPr>
              <a:t>// Function returns the product of a and b</a:t>
            </a:r>
            <a:br>
              <a:rPr lang="en-US" b="0" i="0" dirty="0">
                <a:solidFill>
                  <a:srgbClr val="008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pt-BR" dirty="0"/>
          </a:p>
        </p:txBody>
      </p:sp>
      <p:sp>
        <p:nvSpPr>
          <p:cNvPr id="8" name="CaixaDeTexto 7"/>
          <p:cNvSpPr txBox="1"/>
          <p:nvPr/>
        </p:nvSpPr>
        <p:spPr>
          <a:xfrm>
            <a:off x="2688289" y="4773283"/>
            <a:ext cx="418704" cy="369332"/>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pt-BR" dirty="0"/>
              <a:t>12</a:t>
            </a:r>
          </a:p>
        </p:txBody>
      </p:sp>
    </p:spTree>
    <p:extLst>
      <p:ext uri="{BB962C8B-B14F-4D97-AF65-F5344CB8AC3E}">
        <p14:creationId xmlns:p14="http://schemas.microsoft.com/office/powerpoint/2010/main" val="29483637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1353800" cy="1325563"/>
          </a:xfrm>
          <a:solidFill>
            <a:srgbClr val="EDDB4F"/>
          </a:solidFill>
        </p:spPr>
        <p:txBody>
          <a:bodyPr>
            <a:normAutofit/>
          </a:bodyPr>
          <a:lstStyle/>
          <a:p>
            <a:r>
              <a:rPr lang="pt-BR" sz="5400" b="1" dirty="0" err="1">
                <a:solidFill>
                  <a:schemeClr val="tx1">
                    <a:lumMod val="85000"/>
                    <a:lumOff val="15000"/>
                  </a:schemeClr>
                </a:solidFill>
                <a:latin typeface="Century Gothic" panose="020B0502020202020204" pitchFamily="34" charset="0"/>
                <a:cs typeface="Aharoni" panose="02010803020104030203" pitchFamily="2" charset="-79"/>
              </a:rPr>
              <a:t>Why</a:t>
            </a:r>
            <a:r>
              <a:rPr lang="pt-BR" sz="5400" b="1" dirty="0">
                <a:solidFill>
                  <a:schemeClr val="tx1">
                    <a:lumMod val="85000"/>
                    <a:lumOff val="15000"/>
                  </a:schemeClr>
                </a:solidFill>
                <a:latin typeface="Century Gothic" panose="020B0502020202020204" pitchFamily="34" charset="0"/>
                <a:cs typeface="Aharoni" panose="02010803020104030203" pitchFamily="2" charset="-79"/>
              </a:rPr>
              <a:t> </a:t>
            </a:r>
            <a:r>
              <a:rPr lang="pt-BR" sz="5400" b="1" dirty="0" err="1">
                <a:solidFill>
                  <a:schemeClr val="tx1">
                    <a:lumMod val="85000"/>
                    <a:lumOff val="15000"/>
                  </a:schemeClr>
                </a:solidFill>
                <a:latin typeface="Century Gothic" panose="020B0502020202020204" pitchFamily="34" charset="0"/>
                <a:cs typeface="Aharoni" panose="02010803020104030203" pitchFamily="2" charset="-79"/>
              </a:rPr>
              <a:t>functions</a:t>
            </a:r>
            <a:r>
              <a:rPr lang="pt-BR" sz="5400" b="1" dirty="0">
                <a:solidFill>
                  <a:schemeClr val="tx1">
                    <a:lumMod val="85000"/>
                    <a:lumOff val="15000"/>
                  </a:schemeClr>
                </a:solidFill>
                <a:latin typeface="Century Gothic" panose="020B0502020202020204" pitchFamily="34" charset="0"/>
                <a:cs typeface="Aharoni" panose="02010803020104030203" pitchFamily="2" charset="-79"/>
              </a:rPr>
              <a:t>?</a:t>
            </a:r>
          </a:p>
        </p:txBody>
      </p:sp>
      <p:sp>
        <p:nvSpPr>
          <p:cNvPr id="3" name="Espaço Reservado para Conteúdo 2"/>
          <p:cNvSpPr>
            <a:spLocks noGrp="1"/>
          </p:cNvSpPr>
          <p:nvPr>
            <p:ph idx="1"/>
          </p:nvPr>
        </p:nvSpPr>
        <p:spPr>
          <a:xfrm>
            <a:off x="3861816" y="2586671"/>
            <a:ext cx="8090916" cy="555625"/>
          </a:xfrm>
        </p:spPr>
        <p:txBody>
          <a:bodyPr vert="horz" lIns="91440" tIns="45720" rIns="91440" bIns="45720" rtlCol="0">
            <a:noAutofit/>
          </a:bodyPr>
          <a:lstStyle/>
          <a:p>
            <a:r>
              <a:rPr lang="en-US" dirty="0">
                <a:latin typeface="Century Gothic" panose="020B0502020202020204" pitchFamily="34" charset="0"/>
              </a:rPr>
              <a:t>You can reuse code: Define the code once, and use it many times.</a:t>
            </a:r>
          </a:p>
          <a:p>
            <a:r>
              <a:rPr lang="en-US" dirty="0">
                <a:latin typeface="Century Gothic" panose="020B0502020202020204" pitchFamily="34" charset="0"/>
              </a:rPr>
              <a:t>You can use the same code many times with different arguments, to produce different results.</a:t>
            </a:r>
          </a:p>
        </p:txBody>
      </p:sp>
      <p:pic>
        <p:nvPicPr>
          <p:cNvPr id="4" name="Picture 6" descr="Resultado de imagem para javascript"/>
          <p:cNvPicPr>
            <a:picLocks noChangeAspect="1" noChangeArrowheads="1"/>
          </p:cNvPicPr>
          <p:nvPr/>
        </p:nvPicPr>
        <p:blipFill rotWithShape="1">
          <a:blip r:embed="rId2">
            <a:extLst>
              <a:ext uri="{28A0092B-C50C-407E-A947-70E740481C1C}">
                <a14:useLocalDpi xmlns:a14="http://schemas.microsoft.com/office/drawing/2010/main" val="0"/>
              </a:ext>
            </a:extLst>
          </a:blip>
          <a:srcRect l="23304" t="24009" r="23564" b="24095"/>
          <a:stretch/>
        </p:blipFill>
        <p:spPr bwMode="auto">
          <a:xfrm>
            <a:off x="11297412" y="5991860"/>
            <a:ext cx="655320" cy="640080"/>
          </a:xfrm>
          <a:prstGeom prst="rect">
            <a:avLst/>
          </a:prstGeom>
          <a:noFill/>
          <a:extLst>
            <a:ext uri="{909E8E84-426E-40DD-AFC4-6F175D3DCCD1}">
              <a14:hiddenFill xmlns:a14="http://schemas.microsoft.com/office/drawing/2010/main">
                <a:solidFill>
                  <a:srgbClr val="FFFFFF"/>
                </a:solidFill>
              </a14:hiddenFill>
            </a:ext>
          </a:extLst>
        </p:spPr>
      </p:pic>
      <p:pic>
        <p:nvPicPr>
          <p:cNvPr id="23554" name="Picture 2" descr="Resultado de imagem para reusable"/>
          <p:cNvPicPr>
            <a:picLocks noChangeAspect="1" noChangeArrowheads="1"/>
          </p:cNvPicPr>
          <p:nvPr/>
        </p:nvPicPr>
        <p:blipFill>
          <a:blip r:embed="rId3">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1295400" y="2586671"/>
            <a:ext cx="2152650" cy="2152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83908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202097" y="-372095"/>
            <a:ext cx="12953999" cy="7549116"/>
          </a:xfrm>
          <a:prstGeom prst="rect">
            <a:avLst/>
          </a:prstGeom>
          <a:solidFill>
            <a:srgbClr val="F0DB4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 name="Título 1"/>
          <p:cNvSpPr>
            <a:spLocks noGrp="1"/>
          </p:cNvSpPr>
          <p:nvPr>
            <p:ph type="title"/>
          </p:nvPr>
        </p:nvSpPr>
        <p:spPr>
          <a:xfrm>
            <a:off x="-266699" y="365125"/>
            <a:ext cx="12953998" cy="1325563"/>
          </a:xfrm>
          <a:solidFill>
            <a:srgbClr val="323330"/>
          </a:solidFill>
        </p:spPr>
        <p:txBody>
          <a:bodyPr/>
          <a:lstStyle/>
          <a:p>
            <a:pPr algn="ctr"/>
            <a:r>
              <a:rPr lang="pt-BR" b="1" dirty="0">
                <a:solidFill>
                  <a:srgbClr val="F0DB4F"/>
                </a:solidFill>
                <a:latin typeface="Century Gothic" panose="020B0502020202020204" pitchFamily="34" charset="0"/>
                <a:cs typeface="Aharoni" panose="02010803020104030203" pitchFamily="2" charset="-79"/>
              </a:rPr>
              <a:t>Variables</a:t>
            </a:r>
            <a:endParaRPr lang="pt-BR" dirty="0">
              <a:solidFill>
                <a:srgbClr val="F0DB4F"/>
              </a:solidFill>
            </a:endParaRPr>
          </a:p>
        </p:txBody>
      </p:sp>
      <p:pic>
        <p:nvPicPr>
          <p:cNvPr id="1032" name="Picture 8"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5850" y="2427908"/>
            <a:ext cx="1398104" cy="4238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52215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1353800" cy="1325563"/>
          </a:xfrm>
          <a:solidFill>
            <a:srgbClr val="EDDB4F"/>
          </a:solidFill>
        </p:spPr>
        <p:txBody>
          <a:bodyPr>
            <a:normAutofit/>
          </a:bodyPr>
          <a:lstStyle/>
          <a:p>
            <a:r>
              <a:rPr lang="pt-BR" sz="5400" b="1" dirty="0" err="1">
                <a:solidFill>
                  <a:schemeClr val="tx1">
                    <a:lumMod val="85000"/>
                    <a:lumOff val="15000"/>
                  </a:schemeClr>
                </a:solidFill>
                <a:latin typeface="Century Gothic" panose="020B0502020202020204" pitchFamily="34" charset="0"/>
                <a:cs typeface="Aharoni" panose="02010803020104030203" pitchFamily="2" charset="-79"/>
              </a:rPr>
              <a:t>Variables</a:t>
            </a:r>
            <a:endParaRPr lang="pt-BR" sz="5400" b="1" dirty="0">
              <a:solidFill>
                <a:schemeClr val="tx1">
                  <a:lumMod val="85000"/>
                  <a:lumOff val="15000"/>
                </a:schemeClr>
              </a:solidFill>
              <a:latin typeface="Century Gothic" panose="020B0502020202020204" pitchFamily="34" charset="0"/>
              <a:cs typeface="Aharoni" panose="02010803020104030203" pitchFamily="2" charset="-79"/>
            </a:endParaRPr>
          </a:p>
        </p:txBody>
      </p:sp>
      <p:pic>
        <p:nvPicPr>
          <p:cNvPr id="4" name="Picture 6" descr="Resultado de imagem para javascript"/>
          <p:cNvPicPr>
            <a:picLocks noChangeAspect="1" noChangeArrowheads="1"/>
          </p:cNvPicPr>
          <p:nvPr/>
        </p:nvPicPr>
        <p:blipFill rotWithShape="1">
          <a:blip r:embed="rId2">
            <a:extLst>
              <a:ext uri="{28A0092B-C50C-407E-A947-70E740481C1C}">
                <a14:useLocalDpi xmlns:a14="http://schemas.microsoft.com/office/drawing/2010/main" val="0"/>
              </a:ext>
            </a:extLst>
          </a:blip>
          <a:srcRect l="23304" t="24009" r="23564" b="24095"/>
          <a:stretch/>
        </p:blipFill>
        <p:spPr bwMode="auto">
          <a:xfrm>
            <a:off x="11297412" y="5991860"/>
            <a:ext cx="655320" cy="640080"/>
          </a:xfrm>
          <a:prstGeom prst="rect">
            <a:avLst/>
          </a:prstGeom>
          <a:noFill/>
          <a:extLst>
            <a:ext uri="{909E8E84-426E-40DD-AFC4-6F175D3DCCD1}">
              <a14:hiddenFill xmlns:a14="http://schemas.microsoft.com/office/drawing/2010/main">
                <a:solidFill>
                  <a:srgbClr val="FFFFFF"/>
                </a:solidFill>
              </a14:hiddenFill>
            </a:ext>
          </a:extLst>
        </p:spPr>
      </p:pic>
      <p:sp>
        <p:nvSpPr>
          <p:cNvPr id="5" name="Espaço Reservado para Conteúdo 4"/>
          <p:cNvSpPr>
            <a:spLocks noGrp="1"/>
          </p:cNvSpPr>
          <p:nvPr>
            <p:ph idx="1"/>
          </p:nvPr>
        </p:nvSpPr>
        <p:spPr>
          <a:xfrm>
            <a:off x="838200" y="1825625"/>
            <a:ext cx="10515600" cy="1948933"/>
          </a:xfrm>
        </p:spPr>
        <p:txBody>
          <a:bodyPr/>
          <a:lstStyle/>
          <a:p>
            <a:r>
              <a:rPr lang="en-US" dirty="0">
                <a:latin typeface="Century Gothic" panose="020B0502020202020204" pitchFamily="34" charset="0"/>
              </a:rPr>
              <a:t>JavaScript variables are containers for storing data values.</a:t>
            </a:r>
            <a:endParaRPr lang="pt-BR" dirty="0">
              <a:latin typeface="Century Gothic" panose="020B0502020202020204" pitchFamily="34" charset="0"/>
            </a:endParaRPr>
          </a:p>
        </p:txBody>
      </p:sp>
      <p:sp>
        <p:nvSpPr>
          <p:cNvPr id="6" name="Retângulo 5"/>
          <p:cNvSpPr/>
          <p:nvPr/>
        </p:nvSpPr>
        <p:spPr>
          <a:xfrm>
            <a:off x="3048000" y="2584563"/>
            <a:ext cx="6096000" cy="923330"/>
          </a:xfrm>
          <a:prstGeom prst="rect">
            <a:avLst/>
          </a:prstGeom>
        </p:spPr>
        <p:txBody>
          <a:bodyPr>
            <a:spAutoFit/>
          </a:bodyPr>
          <a:lstStyle/>
          <a:p>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price1 = </a:t>
            </a:r>
            <a:r>
              <a:rPr lang="en-US" dirty="0">
                <a:solidFill>
                  <a:srgbClr val="FF0000"/>
                </a:solidFill>
                <a:latin typeface="Consolas" panose="020B0609020204030204" pitchFamily="49" charset="0"/>
              </a:rPr>
              <a:t>5</a:t>
            </a:r>
            <a:r>
              <a:rPr lang="en-US" dirty="0">
                <a:solidFill>
                  <a:srgbClr val="000000"/>
                </a:solidFill>
                <a:latin typeface="Consolas" panose="020B0609020204030204" pitchFamily="49" charset="0"/>
              </a:rPr>
              <a:t>;</a:t>
            </a:r>
            <a:br>
              <a:rPr lang="en-US" dirty="0"/>
            </a:br>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price2 = </a:t>
            </a:r>
            <a:r>
              <a:rPr lang="en-US" dirty="0">
                <a:solidFill>
                  <a:srgbClr val="FF0000"/>
                </a:solidFill>
                <a:latin typeface="Consolas" panose="020B0609020204030204" pitchFamily="49" charset="0"/>
              </a:rPr>
              <a:t>6</a:t>
            </a:r>
            <a:r>
              <a:rPr lang="en-US" dirty="0">
                <a:solidFill>
                  <a:srgbClr val="000000"/>
                </a:solidFill>
                <a:latin typeface="Consolas" panose="020B0609020204030204" pitchFamily="49" charset="0"/>
              </a:rPr>
              <a:t>;</a:t>
            </a:r>
            <a:br>
              <a:rPr lang="en-US" dirty="0"/>
            </a:br>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total = price1 + price2;</a:t>
            </a:r>
            <a:endParaRPr lang="pt-BR" dirty="0"/>
          </a:p>
        </p:txBody>
      </p:sp>
      <p:sp>
        <p:nvSpPr>
          <p:cNvPr id="7" name="Retângulo 6"/>
          <p:cNvSpPr/>
          <p:nvPr/>
        </p:nvSpPr>
        <p:spPr>
          <a:xfrm>
            <a:off x="2739656" y="4057686"/>
            <a:ext cx="6096000" cy="2254214"/>
          </a:xfrm>
          <a:prstGeom prst="rect">
            <a:avLst/>
          </a:prstGeom>
          <a:solidFill>
            <a:srgbClr val="323330"/>
          </a:solidFill>
        </p:spPr>
        <p:txBody>
          <a:bodyPr vert="horz" lIns="91440" tIns="45720" rIns="91440" bIns="45720" rtlCol="0" anchor="ctr">
            <a:normAutofit/>
          </a:bodyPr>
          <a:lstStyle/>
          <a:p>
            <a:pPr marL="285750" indent="-285750">
              <a:lnSpc>
                <a:spcPct val="90000"/>
              </a:lnSpc>
              <a:spcBef>
                <a:spcPct val="0"/>
              </a:spcBef>
              <a:buFont typeface="Wingdings" panose="05000000000000000000" pitchFamily="2" charset="2"/>
              <a:buChar char="ü"/>
            </a:pPr>
            <a:r>
              <a:rPr lang="en-US" b="1" dirty="0">
                <a:solidFill>
                  <a:srgbClr val="F0DB4F"/>
                </a:solidFill>
                <a:latin typeface="Century Gothic" panose="020B0502020202020204" pitchFamily="34" charset="0"/>
                <a:ea typeface="+mj-ea"/>
                <a:cs typeface="Aharoni" panose="02010803020104030203" pitchFamily="2" charset="-79"/>
              </a:rPr>
              <a:t>Names can contain letters, digits, underscores, and dollar signs.</a:t>
            </a:r>
          </a:p>
          <a:p>
            <a:pPr marL="285750" indent="-285750">
              <a:lnSpc>
                <a:spcPct val="90000"/>
              </a:lnSpc>
              <a:spcBef>
                <a:spcPct val="0"/>
              </a:spcBef>
              <a:buFont typeface="Wingdings" panose="05000000000000000000" pitchFamily="2" charset="2"/>
              <a:buChar char="ü"/>
            </a:pPr>
            <a:r>
              <a:rPr lang="en-US" b="1" dirty="0">
                <a:solidFill>
                  <a:srgbClr val="F0DB4F"/>
                </a:solidFill>
                <a:latin typeface="Century Gothic" panose="020B0502020202020204" pitchFamily="34" charset="0"/>
                <a:ea typeface="+mj-ea"/>
                <a:cs typeface="Aharoni" panose="02010803020104030203" pitchFamily="2" charset="-79"/>
              </a:rPr>
              <a:t>Names must begin with a letter</a:t>
            </a:r>
          </a:p>
          <a:p>
            <a:pPr marL="285750" indent="-285750">
              <a:lnSpc>
                <a:spcPct val="90000"/>
              </a:lnSpc>
              <a:spcBef>
                <a:spcPct val="0"/>
              </a:spcBef>
              <a:buFont typeface="Wingdings" panose="05000000000000000000" pitchFamily="2" charset="2"/>
              <a:buChar char="ü"/>
            </a:pPr>
            <a:r>
              <a:rPr lang="en-US" b="1" dirty="0">
                <a:solidFill>
                  <a:srgbClr val="F0DB4F"/>
                </a:solidFill>
                <a:latin typeface="Century Gothic" panose="020B0502020202020204" pitchFamily="34" charset="0"/>
                <a:ea typeface="+mj-ea"/>
                <a:cs typeface="Aharoni" panose="02010803020104030203" pitchFamily="2" charset="-79"/>
              </a:rPr>
              <a:t>Names can also begin with $ and _</a:t>
            </a:r>
          </a:p>
          <a:p>
            <a:pPr marL="285750" indent="-285750">
              <a:lnSpc>
                <a:spcPct val="90000"/>
              </a:lnSpc>
              <a:spcBef>
                <a:spcPct val="0"/>
              </a:spcBef>
              <a:buFont typeface="Wingdings" panose="05000000000000000000" pitchFamily="2" charset="2"/>
              <a:buChar char="ü"/>
            </a:pPr>
            <a:r>
              <a:rPr lang="en-US" b="1" dirty="0">
                <a:solidFill>
                  <a:srgbClr val="F0DB4F"/>
                </a:solidFill>
                <a:latin typeface="Century Gothic" panose="020B0502020202020204" pitchFamily="34" charset="0"/>
                <a:ea typeface="+mj-ea"/>
                <a:cs typeface="Aharoni" panose="02010803020104030203" pitchFamily="2" charset="-79"/>
              </a:rPr>
              <a:t>Names are case sensitive (y and Y are different variables)</a:t>
            </a:r>
          </a:p>
          <a:p>
            <a:pPr marL="285750" indent="-285750">
              <a:lnSpc>
                <a:spcPct val="90000"/>
              </a:lnSpc>
              <a:spcBef>
                <a:spcPct val="0"/>
              </a:spcBef>
              <a:buFont typeface="Wingdings" panose="05000000000000000000" pitchFamily="2" charset="2"/>
              <a:buChar char="ü"/>
            </a:pPr>
            <a:r>
              <a:rPr lang="en-US" b="1" dirty="0">
                <a:solidFill>
                  <a:srgbClr val="F0DB4F"/>
                </a:solidFill>
                <a:latin typeface="Century Gothic" panose="020B0502020202020204" pitchFamily="34" charset="0"/>
                <a:ea typeface="+mj-ea"/>
                <a:cs typeface="Aharoni" panose="02010803020104030203" pitchFamily="2" charset="-79"/>
              </a:rPr>
              <a:t>Reserved words (like JavaScript keywords) cannot be used as names</a:t>
            </a:r>
          </a:p>
        </p:txBody>
      </p:sp>
    </p:spTree>
    <p:extLst>
      <p:ext uri="{BB962C8B-B14F-4D97-AF65-F5344CB8AC3E}">
        <p14:creationId xmlns:p14="http://schemas.microsoft.com/office/powerpoint/2010/main" val="21475775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1353800" cy="1325563"/>
          </a:xfrm>
          <a:solidFill>
            <a:srgbClr val="323330"/>
          </a:solidFill>
        </p:spPr>
        <p:txBody>
          <a:bodyPr>
            <a:normAutofit/>
          </a:bodyPr>
          <a:lstStyle/>
          <a:p>
            <a:r>
              <a:rPr lang="pt-BR" sz="5400" b="1" dirty="0" err="1">
                <a:solidFill>
                  <a:srgbClr val="F0DB4F"/>
                </a:solidFill>
                <a:latin typeface="Century Gothic" panose="020B0502020202020204" pitchFamily="34" charset="0"/>
                <a:cs typeface="Aharoni" panose="02010803020104030203" pitchFamily="2" charset="-79"/>
              </a:rPr>
              <a:t>Keywords</a:t>
            </a:r>
            <a:r>
              <a:rPr lang="pt-BR" sz="5400" b="1" dirty="0">
                <a:solidFill>
                  <a:srgbClr val="F0DB4F"/>
                </a:solidFill>
                <a:latin typeface="Century Gothic" panose="020B0502020202020204" pitchFamily="34" charset="0"/>
                <a:cs typeface="Aharoni" panose="02010803020104030203" pitchFamily="2" charset="-79"/>
              </a:rPr>
              <a:t> </a:t>
            </a:r>
            <a:r>
              <a:rPr lang="pt-BR" sz="5400" b="1" dirty="0" err="1">
                <a:solidFill>
                  <a:srgbClr val="F0DB4F"/>
                </a:solidFill>
                <a:latin typeface="Century Gothic" panose="020B0502020202020204" pitchFamily="34" charset="0"/>
                <a:cs typeface="Aharoni" panose="02010803020104030203" pitchFamily="2" charset="-79"/>
              </a:rPr>
              <a:t>Let</a:t>
            </a:r>
            <a:r>
              <a:rPr lang="pt-BR" sz="5400" b="1" dirty="0">
                <a:solidFill>
                  <a:srgbClr val="F0DB4F"/>
                </a:solidFill>
                <a:latin typeface="Century Gothic" panose="020B0502020202020204" pitchFamily="34" charset="0"/>
                <a:cs typeface="Aharoni" panose="02010803020104030203" pitchFamily="2" charset="-79"/>
              </a:rPr>
              <a:t> </a:t>
            </a:r>
            <a:r>
              <a:rPr lang="pt-BR" sz="5400" b="1" dirty="0" err="1">
                <a:solidFill>
                  <a:srgbClr val="F0DB4F"/>
                </a:solidFill>
                <a:latin typeface="Century Gothic" panose="020B0502020202020204" pitchFamily="34" charset="0"/>
                <a:cs typeface="Aharoni" panose="02010803020104030203" pitchFamily="2" charset="-79"/>
              </a:rPr>
              <a:t>and</a:t>
            </a:r>
            <a:r>
              <a:rPr lang="pt-BR" sz="5400" b="1" dirty="0">
                <a:solidFill>
                  <a:srgbClr val="F0DB4F"/>
                </a:solidFill>
                <a:latin typeface="Century Gothic" panose="020B0502020202020204" pitchFamily="34" charset="0"/>
                <a:cs typeface="Aharoni" panose="02010803020104030203" pitchFamily="2" charset="-79"/>
              </a:rPr>
              <a:t> </a:t>
            </a:r>
            <a:r>
              <a:rPr lang="pt-BR" sz="5400" b="1" dirty="0" err="1">
                <a:solidFill>
                  <a:srgbClr val="F0DB4F"/>
                </a:solidFill>
                <a:latin typeface="Century Gothic" panose="020B0502020202020204" pitchFamily="34" charset="0"/>
                <a:cs typeface="Aharoni" panose="02010803020104030203" pitchFamily="2" charset="-79"/>
              </a:rPr>
              <a:t>Const</a:t>
            </a:r>
            <a:endParaRPr lang="pt-BR" sz="5400" b="1" dirty="0">
              <a:solidFill>
                <a:srgbClr val="F0DB4F"/>
              </a:solidFill>
              <a:latin typeface="Century Gothic" panose="020B0502020202020204" pitchFamily="34" charset="0"/>
              <a:cs typeface="Aharoni" panose="02010803020104030203" pitchFamily="2" charset="-79"/>
            </a:endParaRPr>
          </a:p>
        </p:txBody>
      </p:sp>
      <p:pic>
        <p:nvPicPr>
          <p:cNvPr id="4" name="Picture 6" descr="Resultado de imagem para javascript"/>
          <p:cNvPicPr>
            <a:picLocks noChangeAspect="1" noChangeArrowheads="1"/>
          </p:cNvPicPr>
          <p:nvPr/>
        </p:nvPicPr>
        <p:blipFill rotWithShape="1">
          <a:blip r:embed="rId2">
            <a:extLst>
              <a:ext uri="{28A0092B-C50C-407E-A947-70E740481C1C}">
                <a14:useLocalDpi xmlns:a14="http://schemas.microsoft.com/office/drawing/2010/main" val="0"/>
              </a:ext>
            </a:extLst>
          </a:blip>
          <a:srcRect l="23304" t="24009" r="23564" b="24095"/>
          <a:stretch/>
        </p:blipFill>
        <p:spPr bwMode="auto">
          <a:xfrm>
            <a:off x="11297412" y="5991860"/>
            <a:ext cx="655320" cy="640080"/>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p:cNvSpPr/>
          <p:nvPr/>
        </p:nvSpPr>
        <p:spPr>
          <a:xfrm>
            <a:off x="711330" y="3967808"/>
            <a:ext cx="5423656" cy="1938992"/>
          </a:xfrm>
          <a:prstGeom prst="rect">
            <a:avLst/>
          </a:prstGeom>
        </p:spPr>
        <p:txBody>
          <a:bodyPr wrap="square">
            <a:spAutoFit/>
          </a:bodyPr>
          <a:lstStyle/>
          <a:p>
            <a:r>
              <a:rPr lang="en-US" sz="2400" dirty="0">
                <a:solidFill>
                  <a:srgbClr val="0000CD"/>
                </a:solidFill>
                <a:latin typeface="Consolas" panose="020B0609020204030204" pitchFamily="49" charset="0"/>
              </a:rPr>
              <a:t>for</a:t>
            </a:r>
            <a:r>
              <a:rPr lang="en-US" sz="2400" dirty="0">
                <a:solidFill>
                  <a:srgbClr val="000000"/>
                </a:solidFill>
                <a:latin typeface="Consolas" panose="020B0609020204030204" pitchFamily="49" charset="0"/>
              </a:rPr>
              <a:t> (</a:t>
            </a:r>
            <a:r>
              <a:rPr lang="en-US" sz="2400" dirty="0" err="1">
                <a:solidFill>
                  <a:srgbClr val="0000CD"/>
                </a:solidFill>
                <a:latin typeface="Consolas" panose="020B0609020204030204" pitchFamily="49" charset="0"/>
              </a:rPr>
              <a:t>var</a:t>
            </a:r>
            <a:r>
              <a:rPr lang="en-US" sz="2400" dirty="0">
                <a:solidFill>
                  <a:srgbClr val="0000CD"/>
                </a:solidFill>
                <a:latin typeface="Consolas" panose="020B0609020204030204" pitchFamily="49" charset="0"/>
              </a:rPr>
              <a:t> </a:t>
            </a:r>
            <a:r>
              <a:rPr lang="en-US" sz="2400" dirty="0" err="1">
                <a:solidFill>
                  <a:srgbClr val="000000"/>
                </a:solidFill>
                <a:latin typeface="Consolas" panose="020B0609020204030204" pitchFamily="49" charset="0"/>
              </a:rPr>
              <a:t>i</a:t>
            </a:r>
            <a:r>
              <a:rPr lang="en-US" sz="2400" dirty="0">
                <a:solidFill>
                  <a:srgbClr val="000000"/>
                </a:solidFill>
                <a:latin typeface="Consolas" panose="020B0609020204030204" pitchFamily="49" charset="0"/>
              </a:rPr>
              <a:t>=</a:t>
            </a:r>
            <a:r>
              <a:rPr lang="en-US" sz="2400" dirty="0">
                <a:solidFill>
                  <a:srgbClr val="FF0000"/>
                </a:solidFill>
                <a:latin typeface="Consolas" panose="020B0609020204030204" pitchFamily="49" charset="0"/>
              </a:rPr>
              <a:t>0</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i</a:t>
            </a:r>
            <a:r>
              <a:rPr lang="en-US" sz="2400" dirty="0">
                <a:solidFill>
                  <a:srgbClr val="000000"/>
                </a:solidFill>
                <a:latin typeface="Consolas" panose="020B0609020204030204" pitchFamily="49" charset="0"/>
              </a:rPr>
              <a:t>&lt;</a:t>
            </a:r>
            <a:r>
              <a:rPr lang="en-US" sz="2400" dirty="0">
                <a:solidFill>
                  <a:srgbClr val="FF0000"/>
                </a:solidFill>
                <a:latin typeface="Consolas" panose="020B0609020204030204" pitchFamily="49" charset="0"/>
              </a:rPr>
              <a:t>5</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i</a:t>
            </a:r>
            <a:r>
              <a:rPr lang="en-US" sz="2400" dirty="0">
                <a:solidFill>
                  <a:srgbClr val="000000"/>
                </a:solidFill>
                <a:latin typeface="Consolas" panose="020B0609020204030204" pitchFamily="49" charset="0"/>
              </a:rPr>
              <a:t>++)</a:t>
            </a:r>
            <a:r>
              <a:rPr lang="en-US" sz="2400" b="0" i="0" dirty="0">
                <a:solidFill>
                  <a:srgbClr val="000000"/>
                </a:solidFill>
                <a:effectLst/>
                <a:latin typeface="Consolas" panose="020B0609020204030204" pitchFamily="49" charset="0"/>
              </a:rPr>
              <a:t>{</a:t>
            </a:r>
            <a:br>
              <a:rPr lang="en-US" sz="2400" dirty="0"/>
            </a:br>
            <a:r>
              <a:rPr lang="en-US" sz="2400" b="0" i="0" dirty="0">
                <a:solidFill>
                  <a:srgbClr val="000000"/>
                </a:solidFill>
                <a:effectLst/>
                <a:latin typeface="Consolas" panose="020B0609020204030204" pitchFamily="49" charset="0"/>
              </a:rPr>
              <a:t>    text += </a:t>
            </a:r>
            <a:r>
              <a:rPr lang="en-US" sz="2400" b="0" i="0" dirty="0">
                <a:solidFill>
                  <a:srgbClr val="A52A2A"/>
                </a:solidFill>
                <a:effectLst/>
                <a:latin typeface="Consolas" panose="020B0609020204030204" pitchFamily="49" charset="0"/>
              </a:rPr>
              <a:t>"The number is "</a:t>
            </a:r>
            <a:r>
              <a:rPr lang="en-US" sz="2400" b="0" i="0" dirty="0">
                <a:solidFill>
                  <a:srgbClr val="000000"/>
                </a:solidFill>
                <a:effectLst/>
                <a:latin typeface="Consolas" panose="020B0609020204030204" pitchFamily="49" charset="0"/>
              </a:rPr>
              <a:t> + </a:t>
            </a:r>
            <a:r>
              <a:rPr lang="en-US" sz="2400" b="0" i="0" dirty="0" err="1">
                <a:solidFill>
                  <a:srgbClr val="000000"/>
                </a:solidFill>
                <a:effectLst/>
                <a:latin typeface="Consolas" panose="020B0609020204030204" pitchFamily="49" charset="0"/>
              </a:rPr>
              <a:t>i</a:t>
            </a:r>
            <a:r>
              <a:rPr lang="en-US" sz="2400" b="0" i="0" dirty="0">
                <a:solidFill>
                  <a:srgbClr val="000000"/>
                </a:solidFill>
                <a:effectLst/>
                <a:latin typeface="Consolas" panose="020B0609020204030204" pitchFamily="49" charset="0"/>
              </a:rPr>
              <a:t>;</a:t>
            </a:r>
            <a:br>
              <a:rPr lang="en-US" sz="2400" dirty="0"/>
            </a:br>
            <a:r>
              <a:rPr lang="en-US" sz="2400" b="0" i="0" dirty="0">
                <a:solidFill>
                  <a:srgbClr val="000000"/>
                </a:solidFill>
                <a:effectLst/>
                <a:latin typeface="Consolas" panose="020B0609020204030204" pitchFamily="49" charset="0"/>
              </a:rPr>
              <a:t>}</a:t>
            </a:r>
            <a:br>
              <a:rPr lang="en-US" sz="2400" dirty="0"/>
            </a:br>
            <a:r>
              <a:rPr lang="en-US" sz="2400" dirty="0"/>
              <a:t>console.log(</a:t>
            </a:r>
            <a:r>
              <a:rPr lang="en-US" sz="2400" dirty="0" err="1"/>
              <a:t>i</a:t>
            </a:r>
            <a:r>
              <a:rPr lang="en-US" sz="2400" dirty="0"/>
              <a:t>); </a:t>
            </a:r>
            <a:r>
              <a:rPr lang="en-US" sz="2400" dirty="0">
                <a:solidFill>
                  <a:schemeClr val="accent3"/>
                </a:solidFill>
              </a:rPr>
              <a:t>// 6</a:t>
            </a:r>
            <a:endParaRPr lang="pt-BR" sz="2400" dirty="0">
              <a:solidFill>
                <a:schemeClr val="accent3"/>
              </a:solidFill>
              <a:latin typeface="Consolas" panose="020B0609020204030204" pitchFamily="49" charset="0"/>
            </a:endParaRPr>
          </a:p>
        </p:txBody>
      </p:sp>
      <p:sp>
        <p:nvSpPr>
          <p:cNvPr id="5" name="Espaço Reservado para Conteúdo 4"/>
          <p:cNvSpPr>
            <a:spLocks noGrp="1"/>
          </p:cNvSpPr>
          <p:nvPr>
            <p:ph idx="1"/>
          </p:nvPr>
        </p:nvSpPr>
        <p:spPr>
          <a:xfrm>
            <a:off x="838200" y="1825625"/>
            <a:ext cx="10515600" cy="1555528"/>
          </a:xfrm>
        </p:spPr>
        <p:txBody>
          <a:bodyPr/>
          <a:lstStyle/>
          <a:p>
            <a:r>
              <a:rPr lang="pt-BR" dirty="0">
                <a:latin typeface="Century Gothic" panose="020B0502020202020204" pitchFamily="34" charset="0"/>
              </a:rPr>
              <a:t>ES6</a:t>
            </a:r>
          </a:p>
          <a:p>
            <a:r>
              <a:rPr lang="en-US" b="1" i="1" dirty="0">
                <a:latin typeface="Century Gothic" panose="020B0502020202020204" pitchFamily="34" charset="0"/>
              </a:rPr>
              <a:t>`</a:t>
            </a:r>
            <a:r>
              <a:rPr lang="en-US" b="1" i="1" dirty="0" err="1">
                <a:solidFill>
                  <a:schemeClr val="accent5"/>
                </a:solidFill>
                <a:latin typeface="Century Gothic" panose="020B0502020202020204" pitchFamily="34" charset="0"/>
              </a:rPr>
              <a:t>const</a:t>
            </a:r>
            <a:r>
              <a:rPr lang="en-US" b="1" i="1" dirty="0">
                <a:latin typeface="Century Gothic" panose="020B0502020202020204" pitchFamily="34" charset="0"/>
              </a:rPr>
              <a:t>`</a:t>
            </a:r>
            <a:r>
              <a:rPr lang="en-US" dirty="0">
                <a:latin typeface="Century Gothic" panose="020B0502020202020204" pitchFamily="34" charset="0"/>
              </a:rPr>
              <a:t> is a signal that </a:t>
            </a:r>
            <a:r>
              <a:rPr lang="en-US" b="1" dirty="0">
                <a:latin typeface="Century Gothic" panose="020B0502020202020204" pitchFamily="34" charset="0"/>
              </a:rPr>
              <a:t>the identifier won’t be reassigned.</a:t>
            </a:r>
          </a:p>
          <a:p>
            <a:r>
              <a:rPr lang="en-US" b="1" i="1" dirty="0">
                <a:latin typeface="Century Gothic" panose="020B0502020202020204" pitchFamily="34" charset="0"/>
              </a:rPr>
              <a:t>`</a:t>
            </a:r>
            <a:r>
              <a:rPr lang="en-US" b="1" i="1" dirty="0">
                <a:solidFill>
                  <a:schemeClr val="accent5"/>
                </a:solidFill>
                <a:latin typeface="Century Gothic" panose="020B0502020202020204" pitchFamily="34" charset="0"/>
              </a:rPr>
              <a:t>let</a:t>
            </a:r>
            <a:r>
              <a:rPr lang="en-US" b="1" i="1" dirty="0">
                <a:latin typeface="Century Gothic" panose="020B0502020202020204" pitchFamily="34" charset="0"/>
              </a:rPr>
              <a:t>`,</a:t>
            </a:r>
            <a:r>
              <a:rPr lang="en-US" dirty="0">
                <a:latin typeface="Century Gothic" panose="020B0502020202020204" pitchFamily="34" charset="0"/>
              </a:rPr>
              <a:t> is a signal that </a:t>
            </a:r>
            <a:r>
              <a:rPr lang="en-US" b="1" dirty="0">
                <a:latin typeface="Century Gothic" panose="020B0502020202020204" pitchFamily="34" charset="0"/>
              </a:rPr>
              <a:t>the variable may be reassigned</a:t>
            </a:r>
            <a:endParaRPr lang="pt-BR" dirty="0">
              <a:latin typeface="Century Gothic" panose="020B0502020202020204" pitchFamily="34" charset="0"/>
            </a:endParaRPr>
          </a:p>
        </p:txBody>
      </p:sp>
      <p:sp>
        <p:nvSpPr>
          <p:cNvPr id="9" name="Retângulo 8"/>
          <p:cNvSpPr/>
          <p:nvPr/>
        </p:nvSpPr>
        <p:spPr>
          <a:xfrm>
            <a:off x="6515100" y="3967808"/>
            <a:ext cx="5340202" cy="1938992"/>
          </a:xfrm>
          <a:prstGeom prst="rect">
            <a:avLst/>
          </a:prstGeom>
        </p:spPr>
        <p:txBody>
          <a:bodyPr wrap="square">
            <a:spAutoFit/>
          </a:bodyPr>
          <a:lstStyle/>
          <a:p>
            <a:r>
              <a:rPr lang="en-US" sz="2400" dirty="0">
                <a:solidFill>
                  <a:srgbClr val="0000CD"/>
                </a:solidFill>
                <a:latin typeface="Consolas" panose="020B0609020204030204" pitchFamily="49" charset="0"/>
              </a:rPr>
              <a:t>for</a:t>
            </a:r>
            <a:r>
              <a:rPr lang="en-US" sz="2400" dirty="0">
                <a:solidFill>
                  <a:srgbClr val="000000"/>
                </a:solidFill>
                <a:latin typeface="Consolas" panose="020B0609020204030204" pitchFamily="49" charset="0"/>
              </a:rPr>
              <a:t> (</a:t>
            </a:r>
            <a:r>
              <a:rPr lang="en-US" sz="2400" dirty="0">
                <a:solidFill>
                  <a:srgbClr val="0000CD"/>
                </a:solidFill>
                <a:latin typeface="Consolas" panose="020B0609020204030204" pitchFamily="49" charset="0"/>
              </a:rPr>
              <a:t>let </a:t>
            </a:r>
            <a:r>
              <a:rPr lang="en-US" sz="2400" dirty="0" err="1">
                <a:solidFill>
                  <a:srgbClr val="000000"/>
                </a:solidFill>
                <a:latin typeface="Consolas" panose="020B0609020204030204" pitchFamily="49" charset="0"/>
              </a:rPr>
              <a:t>i</a:t>
            </a:r>
            <a:r>
              <a:rPr lang="en-US" sz="2400" dirty="0">
                <a:solidFill>
                  <a:srgbClr val="000000"/>
                </a:solidFill>
                <a:latin typeface="Consolas" panose="020B0609020204030204" pitchFamily="49" charset="0"/>
              </a:rPr>
              <a:t>= </a:t>
            </a:r>
            <a:r>
              <a:rPr lang="en-US" sz="2400" dirty="0">
                <a:solidFill>
                  <a:srgbClr val="FF0000"/>
                </a:solidFill>
                <a:latin typeface="Consolas" panose="020B0609020204030204" pitchFamily="49" charset="0"/>
              </a:rPr>
              <a:t>0</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i</a:t>
            </a:r>
            <a:r>
              <a:rPr lang="en-US" sz="2400" dirty="0">
                <a:solidFill>
                  <a:srgbClr val="000000"/>
                </a:solidFill>
                <a:latin typeface="Consolas" panose="020B0609020204030204" pitchFamily="49" charset="0"/>
              </a:rPr>
              <a:t>&lt;</a:t>
            </a:r>
            <a:r>
              <a:rPr lang="en-US" sz="2400" dirty="0">
                <a:solidFill>
                  <a:srgbClr val="FF0000"/>
                </a:solidFill>
                <a:latin typeface="Consolas" panose="020B0609020204030204" pitchFamily="49" charset="0"/>
              </a:rPr>
              <a:t>5</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i</a:t>
            </a:r>
            <a:r>
              <a:rPr lang="en-US" sz="2400" dirty="0">
                <a:solidFill>
                  <a:srgbClr val="000000"/>
                </a:solidFill>
                <a:latin typeface="Consolas" panose="020B0609020204030204" pitchFamily="49" charset="0"/>
              </a:rPr>
              <a:t>++)</a:t>
            </a:r>
            <a:r>
              <a:rPr lang="en-US" sz="2400" b="0" i="0" dirty="0">
                <a:solidFill>
                  <a:srgbClr val="000000"/>
                </a:solidFill>
                <a:effectLst/>
                <a:latin typeface="Consolas" panose="020B0609020204030204" pitchFamily="49" charset="0"/>
              </a:rPr>
              <a:t>{</a:t>
            </a:r>
            <a:br>
              <a:rPr lang="en-US" sz="2400" dirty="0"/>
            </a:br>
            <a:r>
              <a:rPr lang="en-US" sz="2400" b="0" i="0" dirty="0">
                <a:solidFill>
                  <a:srgbClr val="000000"/>
                </a:solidFill>
                <a:effectLst/>
                <a:latin typeface="Consolas" panose="020B0609020204030204" pitchFamily="49" charset="0"/>
              </a:rPr>
              <a:t>    text += </a:t>
            </a:r>
            <a:r>
              <a:rPr lang="en-US" sz="2400" b="0" i="0" dirty="0">
                <a:solidFill>
                  <a:srgbClr val="A52A2A"/>
                </a:solidFill>
                <a:effectLst/>
                <a:latin typeface="Consolas" panose="020B0609020204030204" pitchFamily="49" charset="0"/>
              </a:rPr>
              <a:t>"The number is "</a:t>
            </a:r>
            <a:r>
              <a:rPr lang="en-US" sz="2400" b="0" i="0" dirty="0">
                <a:solidFill>
                  <a:srgbClr val="000000"/>
                </a:solidFill>
                <a:effectLst/>
                <a:latin typeface="Consolas" panose="020B0609020204030204" pitchFamily="49" charset="0"/>
              </a:rPr>
              <a:t> + </a:t>
            </a:r>
            <a:r>
              <a:rPr lang="en-US" sz="2400" b="0" i="0" dirty="0" err="1">
                <a:solidFill>
                  <a:srgbClr val="000000"/>
                </a:solidFill>
                <a:effectLst/>
                <a:latin typeface="Consolas" panose="020B0609020204030204" pitchFamily="49" charset="0"/>
              </a:rPr>
              <a:t>i</a:t>
            </a:r>
            <a:r>
              <a:rPr lang="en-US" sz="2400" b="0" i="0" dirty="0">
                <a:solidFill>
                  <a:srgbClr val="000000"/>
                </a:solidFill>
                <a:effectLst/>
                <a:latin typeface="Consolas" panose="020B0609020204030204" pitchFamily="49" charset="0"/>
              </a:rPr>
              <a:t>;</a:t>
            </a:r>
            <a:br>
              <a:rPr lang="en-US" sz="2400" dirty="0"/>
            </a:br>
            <a:r>
              <a:rPr lang="en-US" sz="2400" b="0" i="0" dirty="0">
                <a:solidFill>
                  <a:srgbClr val="000000"/>
                </a:solidFill>
                <a:effectLst/>
                <a:latin typeface="Consolas" panose="020B0609020204030204" pitchFamily="49" charset="0"/>
              </a:rPr>
              <a:t>}</a:t>
            </a:r>
            <a:br>
              <a:rPr lang="en-US" sz="2400" dirty="0"/>
            </a:br>
            <a:r>
              <a:rPr lang="en-US" sz="2400" dirty="0"/>
              <a:t>console.log(</a:t>
            </a:r>
            <a:r>
              <a:rPr lang="en-US" sz="2400" dirty="0" err="1"/>
              <a:t>i</a:t>
            </a:r>
            <a:r>
              <a:rPr lang="en-US" sz="2400" dirty="0"/>
              <a:t>); </a:t>
            </a:r>
            <a:r>
              <a:rPr lang="en-US" sz="2400" dirty="0">
                <a:solidFill>
                  <a:schemeClr val="accent3"/>
                </a:solidFill>
              </a:rPr>
              <a:t>// undefined</a:t>
            </a:r>
            <a:endParaRPr lang="pt-BR" sz="2400" dirty="0">
              <a:solidFill>
                <a:schemeClr val="accent3"/>
              </a:solidFill>
              <a:latin typeface="Consolas" panose="020B0609020204030204" pitchFamily="49" charset="0"/>
            </a:endParaRPr>
          </a:p>
        </p:txBody>
      </p:sp>
    </p:spTree>
    <p:extLst>
      <p:ext uri="{BB962C8B-B14F-4D97-AF65-F5344CB8AC3E}">
        <p14:creationId xmlns:p14="http://schemas.microsoft.com/office/powerpoint/2010/main" val="26969550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202097" y="-372095"/>
            <a:ext cx="12953999" cy="7549116"/>
          </a:xfrm>
          <a:prstGeom prst="rect">
            <a:avLst/>
          </a:prstGeom>
          <a:solidFill>
            <a:srgbClr val="F0DB4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 name="Título 1"/>
          <p:cNvSpPr>
            <a:spLocks noGrp="1"/>
          </p:cNvSpPr>
          <p:nvPr>
            <p:ph type="title"/>
          </p:nvPr>
        </p:nvSpPr>
        <p:spPr>
          <a:xfrm>
            <a:off x="-266699" y="365125"/>
            <a:ext cx="12953998" cy="1325563"/>
          </a:xfrm>
          <a:solidFill>
            <a:srgbClr val="323330"/>
          </a:solidFill>
        </p:spPr>
        <p:txBody>
          <a:bodyPr/>
          <a:lstStyle/>
          <a:p>
            <a:pPr algn="ctr"/>
            <a:r>
              <a:rPr lang="pt-BR" b="1" dirty="0">
                <a:solidFill>
                  <a:srgbClr val="F0DB4F"/>
                </a:solidFill>
                <a:latin typeface="Century Gothic" panose="020B0502020202020204" pitchFamily="34" charset="0"/>
                <a:cs typeface="Aharoni" panose="02010803020104030203" pitchFamily="2" charset="-79"/>
              </a:rPr>
              <a:t>Parameters</a:t>
            </a:r>
            <a:endParaRPr lang="pt-BR" dirty="0">
              <a:solidFill>
                <a:srgbClr val="F0DB4F"/>
              </a:solidFill>
            </a:endParaRPr>
          </a:p>
        </p:txBody>
      </p:sp>
      <p:pic>
        <p:nvPicPr>
          <p:cNvPr id="2052" name="Picture 4" descr="Image result for paramet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2414554"/>
            <a:ext cx="4038600"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94905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1353800" cy="1325563"/>
          </a:xfrm>
          <a:solidFill>
            <a:srgbClr val="EDDB4F"/>
          </a:solidFill>
        </p:spPr>
        <p:txBody>
          <a:bodyPr>
            <a:normAutofit/>
          </a:bodyPr>
          <a:lstStyle/>
          <a:p>
            <a:r>
              <a:rPr lang="pt-BR" sz="5400" b="1" dirty="0" err="1">
                <a:solidFill>
                  <a:schemeClr val="tx1">
                    <a:lumMod val="85000"/>
                    <a:lumOff val="15000"/>
                  </a:schemeClr>
                </a:solidFill>
                <a:latin typeface="Century Gothic" panose="020B0502020202020204" pitchFamily="34" charset="0"/>
                <a:cs typeface="Aharoni" panose="02010803020104030203" pitchFamily="2" charset="-79"/>
              </a:rPr>
              <a:t>Parameters</a:t>
            </a:r>
            <a:endParaRPr lang="pt-BR" sz="5400" b="1" dirty="0">
              <a:solidFill>
                <a:schemeClr val="tx1">
                  <a:lumMod val="85000"/>
                  <a:lumOff val="15000"/>
                </a:schemeClr>
              </a:solidFill>
              <a:latin typeface="Century Gothic" panose="020B0502020202020204" pitchFamily="34" charset="0"/>
              <a:cs typeface="Aharoni" panose="02010803020104030203" pitchFamily="2" charset="-79"/>
            </a:endParaRPr>
          </a:p>
        </p:txBody>
      </p:sp>
      <p:pic>
        <p:nvPicPr>
          <p:cNvPr id="4" name="Picture 6" descr="Resultado de imagem para javascript"/>
          <p:cNvPicPr>
            <a:picLocks noChangeAspect="1" noChangeArrowheads="1"/>
          </p:cNvPicPr>
          <p:nvPr/>
        </p:nvPicPr>
        <p:blipFill rotWithShape="1">
          <a:blip r:embed="rId2">
            <a:extLst>
              <a:ext uri="{28A0092B-C50C-407E-A947-70E740481C1C}">
                <a14:useLocalDpi xmlns:a14="http://schemas.microsoft.com/office/drawing/2010/main" val="0"/>
              </a:ext>
            </a:extLst>
          </a:blip>
          <a:srcRect l="23304" t="24009" r="23564" b="24095"/>
          <a:stretch/>
        </p:blipFill>
        <p:spPr bwMode="auto">
          <a:xfrm>
            <a:off x="11297412" y="5991860"/>
            <a:ext cx="655320" cy="640080"/>
          </a:xfrm>
          <a:prstGeom prst="rect">
            <a:avLst/>
          </a:prstGeom>
          <a:noFill/>
          <a:extLst>
            <a:ext uri="{909E8E84-426E-40DD-AFC4-6F175D3DCCD1}">
              <a14:hiddenFill xmlns:a14="http://schemas.microsoft.com/office/drawing/2010/main">
                <a:solidFill>
                  <a:srgbClr val="FFFFFF"/>
                </a:solidFill>
              </a14:hiddenFill>
            </a:ext>
          </a:extLst>
        </p:spPr>
      </p:pic>
      <p:sp>
        <p:nvSpPr>
          <p:cNvPr id="5" name="Espaço Reservado para Conteúdo 4"/>
          <p:cNvSpPr>
            <a:spLocks noGrp="1"/>
          </p:cNvSpPr>
          <p:nvPr>
            <p:ph idx="1"/>
          </p:nvPr>
        </p:nvSpPr>
        <p:spPr>
          <a:xfrm>
            <a:off x="838200" y="1825625"/>
            <a:ext cx="10515600" cy="1948933"/>
          </a:xfrm>
        </p:spPr>
        <p:txBody>
          <a:bodyPr/>
          <a:lstStyle/>
          <a:p>
            <a:r>
              <a:rPr lang="en-US" dirty="0">
                <a:latin typeface="Century Gothic" panose="020B0502020202020204" pitchFamily="34" charset="0"/>
              </a:rPr>
              <a:t>Earlier in this tutorial, you learned that functions can have </a:t>
            </a:r>
            <a:r>
              <a:rPr lang="en-US" b="1" dirty="0">
                <a:latin typeface="Century Gothic" panose="020B0502020202020204" pitchFamily="34" charset="0"/>
              </a:rPr>
              <a:t>parameters</a:t>
            </a:r>
            <a:r>
              <a:rPr lang="en-US" dirty="0">
                <a:latin typeface="Century Gothic" panose="020B0502020202020204" pitchFamily="34" charset="0"/>
              </a:rPr>
              <a:t>:</a:t>
            </a:r>
            <a:endParaRPr lang="pt-BR" dirty="0">
              <a:latin typeface="Century Gothic" panose="020B0502020202020204" pitchFamily="34" charset="0"/>
            </a:endParaRPr>
          </a:p>
        </p:txBody>
      </p:sp>
      <p:sp>
        <p:nvSpPr>
          <p:cNvPr id="3" name="Retângulo 2"/>
          <p:cNvSpPr/>
          <p:nvPr/>
        </p:nvSpPr>
        <p:spPr>
          <a:xfrm>
            <a:off x="3186223" y="2998957"/>
            <a:ext cx="6096000" cy="1200329"/>
          </a:xfrm>
          <a:prstGeom prst="rect">
            <a:avLst/>
          </a:prstGeom>
        </p:spPr>
        <p:txBody>
          <a:bodyPr>
            <a:spAutoFit/>
          </a:bodyPr>
          <a:lstStyle/>
          <a:p>
            <a:r>
              <a:rPr lang="en-US" i="1" dirty="0" err="1">
                <a:solidFill>
                  <a:srgbClr val="000000"/>
                </a:solidFill>
                <a:latin typeface="Consolas" panose="020B0609020204030204" pitchFamily="49" charset="0"/>
              </a:rPr>
              <a:t>functionName</a:t>
            </a:r>
            <a:r>
              <a:rPr lang="en-US" dirty="0">
                <a:solidFill>
                  <a:srgbClr val="000000"/>
                </a:solidFill>
                <a:latin typeface="Consolas" panose="020B0609020204030204" pitchFamily="49" charset="0"/>
              </a:rPr>
              <a:t>(</a:t>
            </a:r>
            <a:r>
              <a:rPr lang="en-US" i="1" dirty="0">
                <a:solidFill>
                  <a:schemeClr val="accent5"/>
                </a:solidFill>
                <a:latin typeface="Consolas" panose="020B0609020204030204" pitchFamily="49" charset="0"/>
              </a:rPr>
              <a:t>parameter1</a:t>
            </a:r>
            <a:r>
              <a:rPr lang="en-US" i="1" dirty="0">
                <a:solidFill>
                  <a:srgbClr val="000000"/>
                </a:solidFill>
                <a:latin typeface="Consolas" panose="020B0609020204030204" pitchFamily="49" charset="0"/>
              </a:rPr>
              <a:t>, </a:t>
            </a:r>
            <a:r>
              <a:rPr lang="en-US" i="1" dirty="0">
                <a:solidFill>
                  <a:schemeClr val="accent6"/>
                </a:solidFill>
                <a:latin typeface="Consolas" panose="020B0609020204030204" pitchFamily="49" charset="0"/>
              </a:rPr>
              <a:t>parameter2</a:t>
            </a:r>
            <a:r>
              <a:rPr lang="en-US" i="1" dirty="0">
                <a:solidFill>
                  <a:srgbClr val="000000"/>
                </a:solidFill>
                <a:latin typeface="Consolas" panose="020B0609020204030204" pitchFamily="49" charset="0"/>
              </a:rPr>
              <a:t>, </a:t>
            </a:r>
            <a:r>
              <a:rPr lang="en-US" i="1" dirty="0">
                <a:solidFill>
                  <a:schemeClr val="accent2"/>
                </a:solidFill>
                <a:latin typeface="Consolas" panose="020B0609020204030204" pitchFamily="49" charset="0"/>
              </a:rPr>
              <a:t>parameter3</a:t>
            </a:r>
            <a:r>
              <a:rPr lang="en-US" dirty="0">
                <a:solidFill>
                  <a:srgbClr val="000000"/>
                </a:solidFill>
                <a:latin typeface="Consolas" panose="020B0609020204030204" pitchFamily="49" charset="0"/>
              </a:rPr>
              <a:t>) {</a:t>
            </a:r>
            <a:br>
              <a:rPr lang="en-US" dirty="0"/>
            </a:b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code to be executed</a:t>
            </a:r>
            <a:br>
              <a:rPr lang="en-US" dirty="0"/>
            </a:br>
            <a:r>
              <a:rPr lang="en-US" dirty="0">
                <a:solidFill>
                  <a:srgbClr val="000000"/>
                </a:solidFill>
                <a:latin typeface="Consolas" panose="020B0609020204030204" pitchFamily="49" charset="0"/>
              </a:rPr>
              <a:t>}</a:t>
            </a:r>
            <a:endParaRPr lang="pt-BR" dirty="0"/>
          </a:p>
        </p:txBody>
      </p:sp>
      <p:sp>
        <p:nvSpPr>
          <p:cNvPr id="8" name="Retângulo 7"/>
          <p:cNvSpPr/>
          <p:nvPr/>
        </p:nvSpPr>
        <p:spPr>
          <a:xfrm>
            <a:off x="3186223" y="5154612"/>
            <a:ext cx="6096000" cy="1477328"/>
          </a:xfrm>
          <a:prstGeom prst="rect">
            <a:avLst/>
          </a:prstGeom>
        </p:spPr>
        <p:txBody>
          <a:bodyPr>
            <a:spAutoFit/>
          </a:bodyPr>
          <a:lstStyle/>
          <a:p>
            <a:r>
              <a:rPr lang="en-US" dirty="0">
                <a:solidFill>
                  <a:srgbClr val="0000CD"/>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myFunction</a:t>
            </a:r>
            <a:r>
              <a:rPr lang="en-US" dirty="0">
                <a:solidFill>
                  <a:srgbClr val="000000"/>
                </a:solidFill>
                <a:latin typeface="Consolas" panose="020B0609020204030204" pitchFamily="49" charset="0"/>
              </a:rPr>
              <a:t>(x, y)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if</a:t>
            </a:r>
            <a:r>
              <a:rPr lang="en-US" dirty="0">
                <a:solidFill>
                  <a:srgbClr val="000000"/>
                </a:solidFill>
                <a:latin typeface="Consolas" panose="020B0609020204030204" pitchFamily="49" charset="0"/>
              </a:rPr>
              <a:t> (y === undefined) {</a:t>
            </a:r>
            <a:br>
              <a:rPr lang="en-US" dirty="0"/>
            </a:br>
            <a:r>
              <a:rPr lang="en-US" dirty="0">
                <a:solidFill>
                  <a:srgbClr val="000000"/>
                </a:solidFill>
                <a:latin typeface="Consolas" panose="020B0609020204030204" pitchFamily="49" charset="0"/>
              </a:rPr>
              <a:t>          y = </a:t>
            </a:r>
            <a:r>
              <a:rPr lang="en-US" dirty="0">
                <a:solidFill>
                  <a:srgbClr val="FF0000"/>
                </a:solidFill>
                <a:latin typeface="Consolas" panose="020B0609020204030204" pitchFamily="49" charset="0"/>
              </a:rPr>
              <a:t>0</a:t>
            </a:r>
            <a:r>
              <a:rPr lang="en-US" dirty="0">
                <a:solidFill>
                  <a:srgbClr val="000000"/>
                </a:solidFill>
                <a:latin typeface="Consolas" panose="020B0609020204030204" pitchFamily="49" charset="0"/>
              </a:rPr>
              <a:t>;</a:t>
            </a:r>
            <a:br>
              <a:rPr lang="en-US" dirty="0"/>
            </a:b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 </a:t>
            </a:r>
            <a:br>
              <a:rPr lang="en-US" dirty="0"/>
            </a:br>
            <a:r>
              <a:rPr lang="en-US" dirty="0">
                <a:solidFill>
                  <a:srgbClr val="000000"/>
                </a:solidFill>
                <a:latin typeface="Consolas" panose="020B0609020204030204" pitchFamily="49" charset="0"/>
              </a:rPr>
              <a:t>}</a:t>
            </a:r>
            <a:endParaRPr lang="pt-BR" dirty="0"/>
          </a:p>
        </p:txBody>
      </p:sp>
      <p:sp>
        <p:nvSpPr>
          <p:cNvPr id="9" name="Retângulo 8"/>
          <p:cNvSpPr/>
          <p:nvPr/>
        </p:nvSpPr>
        <p:spPr>
          <a:xfrm>
            <a:off x="838200" y="4443911"/>
            <a:ext cx="10166498" cy="646331"/>
          </a:xfrm>
          <a:prstGeom prst="rect">
            <a:avLst/>
          </a:prstGeom>
        </p:spPr>
        <p:txBody>
          <a:bodyPr wrap="square">
            <a:spAutoFit/>
          </a:bodyPr>
          <a:lstStyle/>
          <a:p>
            <a:r>
              <a:rPr lang="en-US" dirty="0">
                <a:solidFill>
                  <a:srgbClr val="000000"/>
                </a:solidFill>
                <a:latin typeface="Century Gothic" panose="020B0502020202020204" pitchFamily="34" charset="0"/>
              </a:rPr>
              <a:t>If a function is called with </a:t>
            </a:r>
            <a:r>
              <a:rPr lang="en-US" b="1" dirty="0">
                <a:solidFill>
                  <a:srgbClr val="000000"/>
                </a:solidFill>
                <a:latin typeface="Century Gothic" panose="020B0502020202020204" pitchFamily="34" charset="0"/>
              </a:rPr>
              <a:t>missing arguments</a:t>
            </a:r>
            <a:r>
              <a:rPr lang="en-US" dirty="0">
                <a:solidFill>
                  <a:srgbClr val="000000"/>
                </a:solidFill>
                <a:latin typeface="Century Gothic" panose="020B0502020202020204" pitchFamily="34" charset="0"/>
              </a:rPr>
              <a:t> (less than declared), the missing values are set to: </a:t>
            </a:r>
            <a:r>
              <a:rPr lang="en-US" b="1" dirty="0">
                <a:solidFill>
                  <a:srgbClr val="000000"/>
                </a:solidFill>
                <a:latin typeface="Century Gothic" panose="020B0502020202020204" pitchFamily="34" charset="0"/>
              </a:rPr>
              <a:t>undefined</a:t>
            </a:r>
            <a:endParaRPr lang="pt-BR" dirty="0">
              <a:latin typeface="Century Gothic" panose="020B0502020202020204" pitchFamily="34" charset="0"/>
            </a:endParaRPr>
          </a:p>
        </p:txBody>
      </p:sp>
    </p:spTree>
    <p:extLst>
      <p:ext uri="{BB962C8B-B14F-4D97-AF65-F5344CB8AC3E}">
        <p14:creationId xmlns:p14="http://schemas.microsoft.com/office/powerpoint/2010/main" val="9569991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1353800" cy="1325563"/>
          </a:xfrm>
          <a:solidFill>
            <a:srgbClr val="EDDB4F"/>
          </a:solidFill>
        </p:spPr>
        <p:txBody>
          <a:bodyPr>
            <a:normAutofit/>
          </a:bodyPr>
          <a:lstStyle/>
          <a:p>
            <a:r>
              <a:rPr lang="pt-BR" sz="5400" b="1" dirty="0">
                <a:solidFill>
                  <a:schemeClr val="tx1">
                    <a:lumMod val="85000"/>
                    <a:lumOff val="15000"/>
                  </a:schemeClr>
                </a:solidFill>
                <a:latin typeface="Century Gothic" panose="020B0502020202020204" pitchFamily="34" charset="0"/>
                <a:cs typeface="Aharoni" panose="02010803020104030203" pitchFamily="2" charset="-79"/>
              </a:rPr>
              <a:t>Loops</a:t>
            </a:r>
          </a:p>
        </p:txBody>
      </p:sp>
      <p:sp>
        <p:nvSpPr>
          <p:cNvPr id="3" name="Espaço Reservado para Conteúdo 2"/>
          <p:cNvSpPr>
            <a:spLocks noGrp="1"/>
          </p:cNvSpPr>
          <p:nvPr>
            <p:ph idx="1"/>
          </p:nvPr>
        </p:nvSpPr>
        <p:spPr>
          <a:xfrm>
            <a:off x="838200" y="1825625"/>
            <a:ext cx="10515600" cy="555625"/>
          </a:xfrm>
        </p:spPr>
        <p:txBody>
          <a:bodyPr/>
          <a:lstStyle/>
          <a:p>
            <a:r>
              <a:rPr lang="en-US" dirty="0">
                <a:latin typeface="Century Gothic" panose="020B0502020202020204" pitchFamily="34" charset="0"/>
                <a:cs typeface="David" panose="020E0502060401010101" pitchFamily="34" charset="-79"/>
              </a:rPr>
              <a:t>Loops can execute a block of code a number of times.</a:t>
            </a:r>
            <a:endParaRPr lang="pt-BR" dirty="0">
              <a:latin typeface="Century Gothic" panose="020B0502020202020204" pitchFamily="34" charset="0"/>
              <a:cs typeface="David" panose="020E0502060401010101" pitchFamily="34" charset="-79"/>
            </a:endParaRPr>
          </a:p>
        </p:txBody>
      </p:sp>
      <p:pic>
        <p:nvPicPr>
          <p:cNvPr id="4" name="Picture 6" descr="Resultado de imagem para javascript"/>
          <p:cNvPicPr>
            <a:picLocks noChangeAspect="1" noChangeArrowheads="1"/>
          </p:cNvPicPr>
          <p:nvPr/>
        </p:nvPicPr>
        <p:blipFill rotWithShape="1">
          <a:blip r:embed="rId2">
            <a:extLst>
              <a:ext uri="{28A0092B-C50C-407E-A947-70E740481C1C}">
                <a14:useLocalDpi xmlns:a14="http://schemas.microsoft.com/office/drawing/2010/main" val="0"/>
              </a:ext>
            </a:extLst>
          </a:blip>
          <a:srcRect l="23304" t="24009" r="23564" b="24095"/>
          <a:stretch/>
        </p:blipFill>
        <p:spPr bwMode="auto">
          <a:xfrm>
            <a:off x="11297412" y="5991860"/>
            <a:ext cx="655320" cy="640080"/>
          </a:xfrm>
          <a:prstGeom prst="rect">
            <a:avLst/>
          </a:prstGeom>
          <a:noFill/>
          <a:extLst>
            <a:ext uri="{909E8E84-426E-40DD-AFC4-6F175D3DCCD1}">
              <a14:hiddenFill xmlns:a14="http://schemas.microsoft.com/office/drawing/2010/main">
                <a:solidFill>
                  <a:srgbClr val="FFFFFF"/>
                </a:solidFill>
              </a14:hiddenFill>
            </a:ext>
          </a:extLst>
        </p:spPr>
      </p:pic>
      <p:sp>
        <p:nvSpPr>
          <p:cNvPr id="5" name="CaixaDeTexto 4"/>
          <p:cNvSpPr txBox="1"/>
          <p:nvPr/>
        </p:nvSpPr>
        <p:spPr>
          <a:xfrm>
            <a:off x="838200" y="2914650"/>
            <a:ext cx="3677610" cy="2800767"/>
          </a:xfrm>
          <a:prstGeom prst="rect">
            <a:avLst/>
          </a:prstGeom>
          <a:noFill/>
        </p:spPr>
        <p:txBody>
          <a:bodyPr wrap="none" rtlCol="0">
            <a:spAutoFit/>
          </a:bodyPr>
          <a:lstStyle/>
          <a:p>
            <a:r>
              <a:rPr lang="pt-BR" sz="3200" b="1" dirty="0" err="1">
                <a:latin typeface="Century Gothic" panose="020B0502020202020204" pitchFamily="34" charset="0"/>
              </a:rPr>
              <a:t>Instead</a:t>
            </a:r>
            <a:r>
              <a:rPr lang="pt-BR" sz="3200" b="1" dirty="0">
                <a:latin typeface="Century Gothic" panose="020B0502020202020204" pitchFamily="34" charset="0"/>
              </a:rPr>
              <a:t> </a:t>
            </a:r>
            <a:r>
              <a:rPr lang="pt-BR" sz="3200" b="1" dirty="0" err="1">
                <a:latin typeface="Century Gothic" panose="020B0502020202020204" pitchFamily="34" charset="0"/>
              </a:rPr>
              <a:t>of</a:t>
            </a:r>
            <a:r>
              <a:rPr lang="pt-BR" sz="3200" b="1" dirty="0">
                <a:latin typeface="Century Gothic" panose="020B0502020202020204" pitchFamily="34" charset="0"/>
              </a:rPr>
              <a:t> </a:t>
            </a:r>
            <a:r>
              <a:rPr lang="pt-BR" sz="3200" b="1" dirty="0" err="1">
                <a:latin typeface="Century Gothic" panose="020B0502020202020204" pitchFamily="34" charset="0"/>
              </a:rPr>
              <a:t>writing</a:t>
            </a:r>
            <a:r>
              <a:rPr lang="pt-BR" sz="3200" b="1" dirty="0">
                <a:latin typeface="Century Gothic" panose="020B0502020202020204" pitchFamily="34" charset="0"/>
              </a:rPr>
              <a:t>:</a:t>
            </a:r>
          </a:p>
          <a:p>
            <a:endParaRPr lang="pt-BR" dirty="0"/>
          </a:p>
          <a:p>
            <a:endParaRPr lang="pt-BR" dirty="0"/>
          </a:p>
          <a:p>
            <a:r>
              <a:rPr lang="en-US" b="0" i="0" dirty="0">
                <a:solidFill>
                  <a:srgbClr val="000000"/>
                </a:solidFill>
                <a:effectLst/>
                <a:latin typeface="Consolas" panose="020B0609020204030204" pitchFamily="49" charset="0"/>
              </a:rPr>
              <a:t>text += cars[</a:t>
            </a:r>
            <a:r>
              <a:rPr lang="en-US" b="0" i="0" dirty="0">
                <a:solidFill>
                  <a:srgbClr val="FF0000"/>
                </a:solidFill>
                <a:effectLst/>
                <a:latin typeface="Consolas" panose="020B0609020204030204" pitchFamily="49" charset="0"/>
              </a:rPr>
              <a:t>0</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br</a:t>
            </a:r>
            <a:r>
              <a:rPr lang="en-US" b="0" i="0" dirty="0">
                <a:solidFill>
                  <a:srgbClr val="A52A2A"/>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br>
              <a:rPr lang="en-US" dirty="0"/>
            </a:br>
            <a:r>
              <a:rPr lang="en-US" b="0" i="0" dirty="0">
                <a:solidFill>
                  <a:srgbClr val="000000"/>
                </a:solidFill>
                <a:effectLst/>
                <a:latin typeface="Consolas" panose="020B0609020204030204" pitchFamily="49" charset="0"/>
              </a:rPr>
              <a:t>text += cars[</a:t>
            </a:r>
            <a:r>
              <a:rPr lang="en-US" b="0" i="0" dirty="0">
                <a:solidFill>
                  <a:srgbClr val="FF0000"/>
                </a:solidFill>
                <a:effectLst/>
                <a:latin typeface="Consolas" panose="020B0609020204030204" pitchFamily="49" charset="0"/>
              </a:rPr>
              <a:t>1</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br</a:t>
            </a:r>
            <a:r>
              <a:rPr lang="en-US" b="0" i="0" dirty="0">
                <a:solidFill>
                  <a:srgbClr val="A52A2A"/>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br>
              <a:rPr lang="en-US" dirty="0"/>
            </a:br>
            <a:r>
              <a:rPr lang="en-US" b="0" i="0" dirty="0">
                <a:solidFill>
                  <a:srgbClr val="000000"/>
                </a:solidFill>
                <a:effectLst/>
                <a:latin typeface="Consolas" panose="020B0609020204030204" pitchFamily="49" charset="0"/>
              </a:rPr>
              <a:t>text += cars[</a:t>
            </a:r>
            <a:r>
              <a:rPr lang="en-US" b="0" i="0" dirty="0">
                <a:solidFill>
                  <a:srgbClr val="FF0000"/>
                </a:solidFill>
                <a:effectLst/>
                <a:latin typeface="Consolas" panose="020B0609020204030204" pitchFamily="49" charset="0"/>
              </a:rPr>
              <a:t>2</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br</a:t>
            </a:r>
            <a:r>
              <a:rPr lang="en-US" b="0" i="0" dirty="0">
                <a:solidFill>
                  <a:srgbClr val="A52A2A"/>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br>
              <a:rPr lang="en-US" dirty="0"/>
            </a:br>
            <a:r>
              <a:rPr lang="en-US" b="0" i="0" dirty="0">
                <a:solidFill>
                  <a:srgbClr val="000000"/>
                </a:solidFill>
                <a:effectLst/>
                <a:latin typeface="Consolas" panose="020B0609020204030204" pitchFamily="49" charset="0"/>
              </a:rPr>
              <a:t>text += cars[</a:t>
            </a:r>
            <a:r>
              <a:rPr lang="en-US" b="0" i="0" dirty="0">
                <a:solidFill>
                  <a:srgbClr val="FF0000"/>
                </a:solidFill>
                <a:effectLst/>
                <a:latin typeface="Consolas" panose="020B0609020204030204" pitchFamily="49" charset="0"/>
              </a:rPr>
              <a:t>3</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br</a:t>
            </a:r>
            <a:r>
              <a:rPr lang="en-US" b="0" i="0" dirty="0">
                <a:solidFill>
                  <a:srgbClr val="A52A2A"/>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br>
              <a:rPr lang="en-US" dirty="0"/>
            </a:br>
            <a:r>
              <a:rPr lang="en-US" b="0" i="0" dirty="0">
                <a:solidFill>
                  <a:srgbClr val="000000"/>
                </a:solidFill>
                <a:effectLst/>
                <a:latin typeface="Consolas" panose="020B0609020204030204" pitchFamily="49" charset="0"/>
              </a:rPr>
              <a:t>text += cars[</a:t>
            </a:r>
            <a:r>
              <a:rPr lang="en-US" b="0" i="0" dirty="0">
                <a:solidFill>
                  <a:srgbClr val="FF0000"/>
                </a:solidFill>
                <a:effectLst/>
                <a:latin typeface="Consolas" panose="020B0609020204030204" pitchFamily="49" charset="0"/>
              </a:rPr>
              <a:t>4</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br</a:t>
            </a:r>
            <a:r>
              <a:rPr lang="en-US" b="0" i="0" dirty="0">
                <a:solidFill>
                  <a:srgbClr val="A52A2A"/>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br>
              <a:rPr lang="en-US" dirty="0"/>
            </a:br>
            <a:r>
              <a:rPr lang="en-US" b="0" i="0" dirty="0">
                <a:solidFill>
                  <a:srgbClr val="000000"/>
                </a:solidFill>
                <a:effectLst/>
                <a:latin typeface="Consolas" panose="020B0609020204030204" pitchFamily="49" charset="0"/>
              </a:rPr>
              <a:t>text += cars[</a:t>
            </a:r>
            <a:r>
              <a:rPr lang="en-US" b="0" i="0" dirty="0">
                <a:solidFill>
                  <a:srgbClr val="FF0000"/>
                </a:solidFill>
                <a:effectLst/>
                <a:latin typeface="Consolas" panose="020B0609020204030204" pitchFamily="49" charset="0"/>
              </a:rPr>
              <a:t>5</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br</a:t>
            </a:r>
            <a:r>
              <a:rPr lang="en-US" b="0" i="0" dirty="0">
                <a:solidFill>
                  <a:srgbClr val="A52A2A"/>
                </a:solidFill>
                <a:effectLst/>
                <a:latin typeface="Consolas" panose="020B0609020204030204" pitchFamily="49" charset="0"/>
              </a:rPr>
              <a:t>&gt;"</a:t>
            </a:r>
            <a:r>
              <a:rPr lang="en-US" b="0" i="0" dirty="0">
                <a:solidFill>
                  <a:srgbClr val="000000"/>
                </a:solidFill>
                <a:effectLst/>
                <a:latin typeface="Consolas" panose="020B0609020204030204" pitchFamily="49" charset="0"/>
              </a:rPr>
              <a:t>;</a:t>
            </a:r>
            <a:endParaRPr lang="pt-BR" dirty="0"/>
          </a:p>
        </p:txBody>
      </p:sp>
      <p:sp>
        <p:nvSpPr>
          <p:cNvPr id="6" name="CaixaDeTexto 5"/>
          <p:cNvSpPr txBox="1"/>
          <p:nvPr/>
        </p:nvSpPr>
        <p:spPr>
          <a:xfrm>
            <a:off x="5314950" y="2914650"/>
            <a:ext cx="4743606" cy="1969770"/>
          </a:xfrm>
          <a:prstGeom prst="rect">
            <a:avLst/>
          </a:prstGeom>
          <a:noFill/>
        </p:spPr>
        <p:txBody>
          <a:bodyPr wrap="none" rtlCol="0">
            <a:spAutoFit/>
          </a:bodyPr>
          <a:lstStyle/>
          <a:p>
            <a:r>
              <a:rPr lang="pt-BR" sz="3200" b="1" dirty="0" err="1">
                <a:latin typeface="Century Gothic" panose="020B0502020202020204" pitchFamily="34" charset="0"/>
              </a:rPr>
              <a:t>You</a:t>
            </a:r>
            <a:r>
              <a:rPr lang="pt-BR" sz="3200" b="1" dirty="0">
                <a:latin typeface="Century Gothic" panose="020B0502020202020204" pitchFamily="34" charset="0"/>
              </a:rPr>
              <a:t> </a:t>
            </a:r>
            <a:r>
              <a:rPr lang="pt-BR" sz="3200" b="1" dirty="0" err="1">
                <a:latin typeface="Century Gothic" panose="020B0502020202020204" pitchFamily="34" charset="0"/>
              </a:rPr>
              <a:t>can</a:t>
            </a:r>
            <a:r>
              <a:rPr lang="pt-BR" sz="3200" b="1" dirty="0">
                <a:latin typeface="Century Gothic" panose="020B0502020202020204" pitchFamily="34" charset="0"/>
              </a:rPr>
              <a:t> </a:t>
            </a:r>
            <a:r>
              <a:rPr lang="pt-BR" sz="3200" b="1" dirty="0" err="1">
                <a:latin typeface="Century Gothic" panose="020B0502020202020204" pitchFamily="34" charset="0"/>
              </a:rPr>
              <a:t>write</a:t>
            </a:r>
            <a:r>
              <a:rPr lang="pt-BR" sz="3200" b="1" dirty="0">
                <a:latin typeface="Century Gothic" panose="020B0502020202020204" pitchFamily="34" charset="0"/>
              </a:rPr>
              <a:t>:</a:t>
            </a:r>
          </a:p>
          <a:p>
            <a:endParaRPr lang="pt-BR" dirty="0"/>
          </a:p>
          <a:p>
            <a:endParaRPr lang="pt-BR" dirty="0"/>
          </a:p>
          <a:p>
            <a:r>
              <a:rPr lang="pt-BR" b="0" i="0" dirty="0">
                <a:solidFill>
                  <a:srgbClr val="0000CD"/>
                </a:solidFill>
                <a:effectLst/>
                <a:latin typeface="Consolas" panose="020B0609020204030204" pitchFamily="49" charset="0"/>
              </a:rPr>
              <a:t>for</a:t>
            </a:r>
            <a:r>
              <a:rPr lang="pt-BR" b="0" i="0" dirty="0">
                <a:solidFill>
                  <a:srgbClr val="000000"/>
                </a:solidFill>
                <a:effectLst/>
                <a:latin typeface="Consolas" panose="020B0609020204030204" pitchFamily="49" charset="0"/>
              </a:rPr>
              <a:t> (i = </a:t>
            </a:r>
            <a:r>
              <a:rPr lang="pt-BR" b="0" i="0" dirty="0">
                <a:solidFill>
                  <a:srgbClr val="FF0000"/>
                </a:solidFill>
                <a:effectLst/>
                <a:latin typeface="Consolas" panose="020B0609020204030204" pitchFamily="49" charset="0"/>
              </a:rPr>
              <a:t>0</a:t>
            </a:r>
            <a:r>
              <a:rPr lang="pt-BR" b="0" i="0" dirty="0">
                <a:solidFill>
                  <a:srgbClr val="000000"/>
                </a:solidFill>
                <a:effectLst/>
                <a:latin typeface="Consolas" panose="020B0609020204030204" pitchFamily="49" charset="0"/>
              </a:rPr>
              <a:t>; i &lt; </a:t>
            </a:r>
            <a:r>
              <a:rPr lang="pt-BR" b="0" i="0" dirty="0" err="1">
                <a:solidFill>
                  <a:srgbClr val="000000"/>
                </a:solidFill>
                <a:effectLst/>
                <a:latin typeface="Consolas" panose="020B0609020204030204" pitchFamily="49" charset="0"/>
              </a:rPr>
              <a:t>cars.length</a:t>
            </a:r>
            <a:r>
              <a:rPr lang="pt-BR" b="0" i="0" dirty="0">
                <a:solidFill>
                  <a:srgbClr val="000000"/>
                </a:solidFill>
                <a:effectLst/>
                <a:latin typeface="Consolas" panose="020B0609020204030204" pitchFamily="49" charset="0"/>
              </a:rPr>
              <a:t>; i++) { </a:t>
            </a:r>
            <a:br>
              <a:rPr lang="pt-BR" dirty="0"/>
            </a:br>
            <a:r>
              <a:rPr lang="pt-BR" b="0" i="0" dirty="0">
                <a:solidFill>
                  <a:srgbClr val="000000"/>
                </a:solidFill>
                <a:effectLst/>
                <a:latin typeface="Consolas" panose="020B0609020204030204" pitchFamily="49" charset="0"/>
              </a:rPr>
              <a:t>    </a:t>
            </a:r>
            <a:r>
              <a:rPr lang="pt-BR" b="0" i="0" dirty="0" err="1">
                <a:solidFill>
                  <a:srgbClr val="000000"/>
                </a:solidFill>
                <a:effectLst/>
                <a:latin typeface="Consolas" panose="020B0609020204030204" pitchFamily="49" charset="0"/>
              </a:rPr>
              <a:t>text</a:t>
            </a:r>
            <a:r>
              <a:rPr lang="pt-BR" b="0" i="0" dirty="0">
                <a:solidFill>
                  <a:srgbClr val="000000"/>
                </a:solidFill>
                <a:effectLst/>
                <a:latin typeface="Consolas" panose="020B0609020204030204" pitchFamily="49" charset="0"/>
              </a:rPr>
              <a:t> += </a:t>
            </a:r>
            <a:r>
              <a:rPr lang="pt-BR" b="0" i="0" dirty="0" err="1">
                <a:solidFill>
                  <a:srgbClr val="000000"/>
                </a:solidFill>
                <a:effectLst/>
                <a:latin typeface="Consolas" panose="020B0609020204030204" pitchFamily="49" charset="0"/>
              </a:rPr>
              <a:t>cars</a:t>
            </a:r>
            <a:r>
              <a:rPr lang="pt-BR" b="0" i="0" dirty="0">
                <a:solidFill>
                  <a:srgbClr val="000000"/>
                </a:solidFill>
                <a:effectLst/>
                <a:latin typeface="Consolas" panose="020B0609020204030204" pitchFamily="49" charset="0"/>
              </a:rPr>
              <a:t>[i] + </a:t>
            </a:r>
            <a:r>
              <a:rPr lang="pt-BR" b="0" i="0" dirty="0">
                <a:solidFill>
                  <a:srgbClr val="A52A2A"/>
                </a:solidFill>
                <a:effectLst/>
                <a:latin typeface="Consolas" panose="020B0609020204030204" pitchFamily="49" charset="0"/>
              </a:rPr>
              <a:t>"&lt;</a:t>
            </a:r>
            <a:r>
              <a:rPr lang="pt-BR" b="0" i="0" dirty="0" err="1">
                <a:solidFill>
                  <a:srgbClr val="A52A2A"/>
                </a:solidFill>
                <a:effectLst/>
                <a:latin typeface="Consolas" panose="020B0609020204030204" pitchFamily="49" charset="0"/>
              </a:rPr>
              <a:t>br</a:t>
            </a:r>
            <a:r>
              <a:rPr lang="pt-BR" b="0" i="0" dirty="0">
                <a:solidFill>
                  <a:srgbClr val="A52A2A"/>
                </a:solidFill>
                <a:effectLst/>
                <a:latin typeface="Consolas" panose="020B0609020204030204" pitchFamily="49" charset="0"/>
              </a:rPr>
              <a:t>&gt;"</a:t>
            </a:r>
            <a:r>
              <a:rPr lang="pt-BR" b="0" i="0" dirty="0">
                <a:solidFill>
                  <a:srgbClr val="000000"/>
                </a:solidFill>
                <a:effectLst/>
                <a:latin typeface="Consolas" panose="020B0609020204030204" pitchFamily="49" charset="0"/>
              </a:rPr>
              <a:t>;</a:t>
            </a:r>
            <a:br>
              <a:rPr lang="pt-BR" dirty="0"/>
            </a:br>
            <a:r>
              <a:rPr lang="pt-BR" b="0" i="0" dirty="0">
                <a:solidFill>
                  <a:srgbClr val="000000"/>
                </a:solidFill>
                <a:effectLst/>
                <a:latin typeface="Consolas" panose="020B0609020204030204" pitchFamily="49" charset="0"/>
              </a:rPr>
              <a:t>}</a:t>
            </a:r>
            <a:endParaRPr lang="pt-BR" dirty="0"/>
          </a:p>
        </p:txBody>
      </p:sp>
    </p:spTree>
    <p:extLst>
      <p:ext uri="{BB962C8B-B14F-4D97-AF65-F5344CB8AC3E}">
        <p14:creationId xmlns:p14="http://schemas.microsoft.com/office/powerpoint/2010/main" val="39238538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1353800" cy="1325563"/>
          </a:xfrm>
          <a:solidFill>
            <a:srgbClr val="EDDB4F"/>
          </a:solidFill>
        </p:spPr>
        <p:txBody>
          <a:bodyPr>
            <a:normAutofit/>
          </a:bodyPr>
          <a:lstStyle/>
          <a:p>
            <a:r>
              <a:rPr lang="pt-BR" sz="5400" b="1" dirty="0" err="1">
                <a:solidFill>
                  <a:schemeClr val="tx1">
                    <a:lumMod val="85000"/>
                    <a:lumOff val="15000"/>
                  </a:schemeClr>
                </a:solidFill>
                <a:latin typeface="Century Gothic" panose="020B0502020202020204" pitchFamily="34" charset="0"/>
                <a:cs typeface="Aharoni" panose="02010803020104030203" pitchFamily="2" charset="-79"/>
              </a:rPr>
              <a:t>Parameters</a:t>
            </a:r>
            <a:endParaRPr lang="pt-BR" sz="5400" b="1" dirty="0">
              <a:solidFill>
                <a:schemeClr val="tx1">
                  <a:lumMod val="85000"/>
                  <a:lumOff val="15000"/>
                </a:schemeClr>
              </a:solidFill>
              <a:latin typeface="Century Gothic" panose="020B0502020202020204" pitchFamily="34" charset="0"/>
              <a:cs typeface="Aharoni" panose="02010803020104030203" pitchFamily="2" charset="-79"/>
            </a:endParaRPr>
          </a:p>
        </p:txBody>
      </p:sp>
      <p:pic>
        <p:nvPicPr>
          <p:cNvPr id="4" name="Picture 6" descr="Resultado de imagem para javascript"/>
          <p:cNvPicPr>
            <a:picLocks noChangeAspect="1" noChangeArrowheads="1"/>
          </p:cNvPicPr>
          <p:nvPr/>
        </p:nvPicPr>
        <p:blipFill rotWithShape="1">
          <a:blip r:embed="rId2">
            <a:extLst>
              <a:ext uri="{28A0092B-C50C-407E-A947-70E740481C1C}">
                <a14:useLocalDpi xmlns:a14="http://schemas.microsoft.com/office/drawing/2010/main" val="0"/>
              </a:ext>
            </a:extLst>
          </a:blip>
          <a:srcRect l="23304" t="24009" r="23564" b="24095"/>
          <a:stretch/>
        </p:blipFill>
        <p:spPr bwMode="auto">
          <a:xfrm>
            <a:off x="11297412" y="5991860"/>
            <a:ext cx="655320" cy="64008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4"/>
          <p:cNvSpPr>
            <a:spLocks noChangeArrowheads="1"/>
          </p:cNvSpPr>
          <p:nvPr/>
        </p:nvSpPr>
        <p:spPr bwMode="auto">
          <a:xfrm>
            <a:off x="838200" y="1960784"/>
            <a:ext cx="9167037" cy="22774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2352" rIns="0" bIns="15235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3200" b="0" i="0" u="none" strike="noStrike" cap="none" normalizeH="0" baseline="0" dirty="0" err="1">
                <a:ln>
                  <a:noFill/>
                </a:ln>
                <a:solidFill>
                  <a:srgbClr val="000000"/>
                </a:solidFill>
                <a:effectLst/>
                <a:latin typeface="Century Gothic" panose="020B0502020202020204" pitchFamily="34" charset="0"/>
                <a:cs typeface="Segoe UI" panose="020B0502040204020203" pitchFamily="34" charset="0"/>
              </a:rPr>
              <a:t>Arguments</a:t>
            </a:r>
            <a:r>
              <a:rPr kumimoji="0" lang="pt-BR" altLang="pt-BR" sz="3200" b="0" i="0" u="none" strike="noStrike" cap="none" normalizeH="0" baseline="0" dirty="0">
                <a:ln>
                  <a:noFill/>
                </a:ln>
                <a:solidFill>
                  <a:srgbClr val="000000"/>
                </a:solidFill>
                <a:effectLst/>
                <a:latin typeface="Century Gothic" panose="020B0502020202020204" pitchFamily="34" charset="0"/>
                <a:cs typeface="Segoe UI" panose="020B0502040204020203" pitchFamily="34" charset="0"/>
              </a:rPr>
              <a:t> are </a:t>
            </a:r>
            <a:r>
              <a:rPr kumimoji="0" lang="pt-BR" altLang="pt-BR" sz="3200" b="0" i="0" u="none" strike="noStrike" cap="none" normalizeH="0" baseline="0" dirty="0" err="1">
                <a:ln>
                  <a:noFill/>
                </a:ln>
                <a:solidFill>
                  <a:srgbClr val="000000"/>
                </a:solidFill>
                <a:effectLst/>
                <a:latin typeface="Century Gothic" panose="020B0502020202020204" pitchFamily="34" charset="0"/>
                <a:cs typeface="Segoe UI" panose="020B0502040204020203" pitchFamily="34" charset="0"/>
              </a:rPr>
              <a:t>Passed</a:t>
            </a:r>
            <a:r>
              <a:rPr kumimoji="0" lang="pt-BR" altLang="pt-BR" sz="3200" b="0" i="0" u="none" strike="noStrike" cap="none" normalizeH="0" baseline="0" dirty="0">
                <a:ln>
                  <a:noFill/>
                </a:ln>
                <a:solidFill>
                  <a:srgbClr val="000000"/>
                </a:solidFill>
                <a:effectLst/>
                <a:latin typeface="Century Gothic" panose="020B0502020202020204" pitchFamily="34" charset="0"/>
                <a:cs typeface="Segoe UI" panose="020B0502040204020203" pitchFamily="34" charset="0"/>
              </a:rPr>
              <a:t> </a:t>
            </a:r>
            <a:r>
              <a:rPr kumimoji="0" lang="pt-BR" altLang="pt-BR" sz="3200" b="0" i="0" u="none" strike="noStrike" cap="none" normalizeH="0" baseline="0" dirty="0" err="1">
                <a:ln>
                  <a:noFill/>
                </a:ln>
                <a:solidFill>
                  <a:srgbClr val="000000"/>
                </a:solidFill>
                <a:effectLst/>
                <a:latin typeface="Century Gothic" panose="020B0502020202020204" pitchFamily="34" charset="0"/>
                <a:cs typeface="Segoe UI" panose="020B0502040204020203" pitchFamily="34" charset="0"/>
              </a:rPr>
              <a:t>by</a:t>
            </a:r>
            <a:r>
              <a:rPr kumimoji="0" lang="pt-BR" altLang="pt-BR" sz="3200" b="0" i="0" u="none" strike="noStrike" cap="none" normalizeH="0" baseline="0" dirty="0">
                <a:ln>
                  <a:noFill/>
                </a:ln>
                <a:solidFill>
                  <a:srgbClr val="000000"/>
                </a:solidFill>
                <a:effectLst/>
                <a:latin typeface="Century Gothic" panose="020B0502020202020204" pitchFamily="34" charset="0"/>
                <a:cs typeface="Segoe UI" panose="020B0502040204020203" pitchFamily="34" charset="0"/>
              </a:rPr>
              <a:t> </a:t>
            </a:r>
            <a:r>
              <a:rPr kumimoji="0" lang="pt-BR" altLang="pt-BR" sz="3200" b="0" i="0" u="none" strike="noStrike" cap="none" normalizeH="0" baseline="0" dirty="0" err="1">
                <a:ln>
                  <a:noFill/>
                </a:ln>
                <a:solidFill>
                  <a:srgbClr val="000000"/>
                </a:solidFill>
                <a:effectLst/>
                <a:latin typeface="Century Gothic" panose="020B0502020202020204" pitchFamily="34" charset="0"/>
                <a:cs typeface="Segoe UI" panose="020B0502040204020203" pitchFamily="34" charset="0"/>
              </a:rPr>
              <a:t>Value</a:t>
            </a:r>
            <a:endParaRPr kumimoji="0" lang="pt-BR" altLang="pt-BR" sz="3200" b="0" i="0" u="none" strike="noStrike" cap="none" normalizeH="0" baseline="0" dirty="0">
              <a:ln>
                <a:noFill/>
              </a:ln>
              <a:solidFill>
                <a:srgbClr val="000000"/>
              </a:solidFill>
              <a:effectLst/>
              <a:latin typeface="Century Gothic" panose="020B0502020202020204"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600" b="0" i="0" u="none" strike="noStrike" cap="none" normalizeH="0" baseline="0" dirty="0">
                <a:ln>
                  <a:noFill/>
                </a:ln>
                <a:solidFill>
                  <a:srgbClr val="000000"/>
                </a:solidFill>
                <a:effectLst/>
                <a:latin typeface="Century Gothic" panose="020B0502020202020204" pitchFamily="34" charset="0"/>
              </a:rPr>
              <a:t>The </a:t>
            </a:r>
            <a:r>
              <a:rPr kumimoji="0" lang="pt-BR" altLang="pt-BR" sz="1600" b="0" i="0" u="none" strike="noStrike" cap="none" normalizeH="0" baseline="0" dirty="0" err="1">
                <a:ln>
                  <a:noFill/>
                </a:ln>
                <a:solidFill>
                  <a:srgbClr val="000000"/>
                </a:solidFill>
                <a:effectLst/>
                <a:latin typeface="Century Gothic" panose="020B0502020202020204" pitchFamily="34" charset="0"/>
              </a:rPr>
              <a:t>parameters</a:t>
            </a:r>
            <a:r>
              <a:rPr kumimoji="0" lang="pt-BR" altLang="pt-BR" sz="1600" b="0" i="0" u="none" strike="noStrike" cap="none" normalizeH="0" baseline="0" dirty="0">
                <a:ln>
                  <a:noFill/>
                </a:ln>
                <a:solidFill>
                  <a:srgbClr val="000000"/>
                </a:solidFill>
                <a:effectLst/>
                <a:latin typeface="Century Gothic" panose="020B0502020202020204" pitchFamily="34" charset="0"/>
              </a:rPr>
              <a:t>, in a </a:t>
            </a:r>
            <a:r>
              <a:rPr kumimoji="0" lang="pt-BR" altLang="pt-BR" sz="1600" b="0" i="0" u="none" strike="noStrike" cap="none" normalizeH="0" baseline="0" dirty="0" err="1">
                <a:ln>
                  <a:noFill/>
                </a:ln>
                <a:solidFill>
                  <a:srgbClr val="000000"/>
                </a:solidFill>
                <a:effectLst/>
                <a:latin typeface="Century Gothic" panose="020B0502020202020204" pitchFamily="34" charset="0"/>
              </a:rPr>
              <a:t>function</a:t>
            </a:r>
            <a:r>
              <a:rPr kumimoji="0" lang="pt-BR" altLang="pt-BR" sz="1600" b="0" i="0" u="none" strike="noStrike" cap="none" normalizeH="0" baseline="0" dirty="0">
                <a:ln>
                  <a:noFill/>
                </a:ln>
                <a:solidFill>
                  <a:srgbClr val="000000"/>
                </a:solidFill>
                <a:effectLst/>
                <a:latin typeface="Century Gothic" panose="020B0502020202020204" pitchFamily="34" charset="0"/>
              </a:rPr>
              <a:t> </a:t>
            </a:r>
            <a:r>
              <a:rPr kumimoji="0" lang="pt-BR" altLang="pt-BR" sz="1600" b="0" i="0" u="none" strike="noStrike" cap="none" normalizeH="0" baseline="0" dirty="0" err="1">
                <a:ln>
                  <a:noFill/>
                </a:ln>
                <a:solidFill>
                  <a:srgbClr val="000000"/>
                </a:solidFill>
                <a:effectLst/>
                <a:latin typeface="Century Gothic" panose="020B0502020202020204" pitchFamily="34" charset="0"/>
              </a:rPr>
              <a:t>call</a:t>
            </a:r>
            <a:r>
              <a:rPr kumimoji="0" lang="pt-BR" altLang="pt-BR" sz="1600" b="0" i="0" u="none" strike="noStrike" cap="none" normalizeH="0" baseline="0" dirty="0">
                <a:ln>
                  <a:noFill/>
                </a:ln>
                <a:solidFill>
                  <a:srgbClr val="000000"/>
                </a:solidFill>
                <a:effectLst/>
                <a:latin typeface="Century Gothic" panose="020B0502020202020204" pitchFamily="34" charset="0"/>
              </a:rPr>
              <a:t>, are </a:t>
            </a:r>
            <a:r>
              <a:rPr kumimoji="0" lang="pt-BR" altLang="pt-BR" sz="1600" b="0" i="0" u="none" strike="noStrike" cap="none" normalizeH="0" baseline="0" dirty="0" err="1">
                <a:ln>
                  <a:noFill/>
                </a:ln>
                <a:solidFill>
                  <a:srgbClr val="000000"/>
                </a:solidFill>
                <a:effectLst/>
                <a:latin typeface="Century Gothic" panose="020B0502020202020204" pitchFamily="34" charset="0"/>
              </a:rPr>
              <a:t>the</a:t>
            </a:r>
            <a:r>
              <a:rPr kumimoji="0" lang="pt-BR" altLang="pt-BR" sz="1600" b="0" i="0" u="none" strike="noStrike" cap="none" normalizeH="0" baseline="0" dirty="0">
                <a:ln>
                  <a:noFill/>
                </a:ln>
                <a:solidFill>
                  <a:srgbClr val="000000"/>
                </a:solidFill>
                <a:effectLst/>
                <a:latin typeface="Century Gothic" panose="020B0502020202020204" pitchFamily="34" charset="0"/>
              </a:rPr>
              <a:t> </a:t>
            </a:r>
            <a:r>
              <a:rPr kumimoji="0" lang="pt-BR" altLang="pt-BR" sz="1600" b="0" i="0" u="none" strike="noStrike" cap="none" normalizeH="0" baseline="0" dirty="0" err="1">
                <a:ln>
                  <a:noFill/>
                </a:ln>
                <a:solidFill>
                  <a:srgbClr val="000000"/>
                </a:solidFill>
                <a:effectLst/>
                <a:latin typeface="Century Gothic" panose="020B0502020202020204" pitchFamily="34" charset="0"/>
              </a:rPr>
              <a:t>function's</a:t>
            </a:r>
            <a:r>
              <a:rPr kumimoji="0" lang="pt-BR" altLang="pt-BR" sz="1600" b="0" i="0" u="none" strike="noStrike" cap="none" normalizeH="0" baseline="0" dirty="0">
                <a:ln>
                  <a:noFill/>
                </a:ln>
                <a:solidFill>
                  <a:srgbClr val="000000"/>
                </a:solidFill>
                <a:effectLst/>
                <a:latin typeface="Century Gothic" panose="020B0502020202020204" pitchFamily="34" charset="0"/>
              </a:rPr>
              <a:t> </a:t>
            </a:r>
            <a:r>
              <a:rPr kumimoji="0" lang="pt-BR" altLang="pt-BR" sz="1600" b="0" i="0" u="none" strike="noStrike" cap="none" normalizeH="0" baseline="0" dirty="0" err="1">
                <a:ln>
                  <a:noFill/>
                </a:ln>
                <a:solidFill>
                  <a:srgbClr val="000000"/>
                </a:solidFill>
                <a:effectLst/>
                <a:latin typeface="Century Gothic" panose="020B0502020202020204" pitchFamily="34" charset="0"/>
              </a:rPr>
              <a:t>arguments</a:t>
            </a:r>
            <a:r>
              <a:rPr kumimoji="0" lang="pt-BR" altLang="pt-BR" sz="1600" b="0" i="0" u="none" strike="noStrike" cap="none" normalizeH="0" baseline="0" dirty="0">
                <a:ln>
                  <a:noFill/>
                </a:ln>
                <a:solidFill>
                  <a:srgbClr val="000000"/>
                </a:solidFill>
                <a:effectLst/>
                <a:latin typeface="Century Gothic" panose="020B0502020202020204" pitchFamily="34" charset="0"/>
              </a:rPr>
              <a:t>.</a:t>
            </a:r>
            <a:endParaRPr kumimoji="0" lang="pt-BR" altLang="pt-BR" sz="1100" b="0" i="0" u="none" strike="noStrike" cap="none" normalizeH="0" baseline="0" dirty="0">
              <a:ln>
                <a:noFill/>
              </a:ln>
              <a:solidFill>
                <a:schemeClr val="tx1"/>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600" b="0" i="0" u="none" strike="noStrike" cap="none" normalizeH="0" baseline="0" dirty="0" err="1">
                <a:ln>
                  <a:noFill/>
                </a:ln>
                <a:solidFill>
                  <a:srgbClr val="000000"/>
                </a:solidFill>
                <a:effectLst/>
                <a:latin typeface="Century Gothic" panose="020B0502020202020204" pitchFamily="34" charset="0"/>
              </a:rPr>
              <a:t>JavaScript</a:t>
            </a:r>
            <a:r>
              <a:rPr kumimoji="0" lang="pt-BR" altLang="pt-BR" sz="1600" b="0" i="0" u="none" strike="noStrike" cap="none" normalizeH="0" baseline="0" dirty="0">
                <a:ln>
                  <a:noFill/>
                </a:ln>
                <a:solidFill>
                  <a:srgbClr val="000000"/>
                </a:solidFill>
                <a:effectLst/>
                <a:latin typeface="Century Gothic" panose="020B0502020202020204" pitchFamily="34" charset="0"/>
              </a:rPr>
              <a:t> </a:t>
            </a:r>
            <a:r>
              <a:rPr kumimoji="0" lang="pt-BR" altLang="pt-BR" sz="1600" b="0" i="0" u="none" strike="noStrike" cap="none" normalizeH="0" baseline="0" dirty="0" err="1">
                <a:ln>
                  <a:noFill/>
                </a:ln>
                <a:solidFill>
                  <a:srgbClr val="000000"/>
                </a:solidFill>
                <a:effectLst/>
                <a:latin typeface="Century Gothic" panose="020B0502020202020204" pitchFamily="34" charset="0"/>
              </a:rPr>
              <a:t>arguments</a:t>
            </a:r>
            <a:r>
              <a:rPr kumimoji="0" lang="pt-BR" altLang="pt-BR" sz="1600" b="0" i="0" u="none" strike="noStrike" cap="none" normalizeH="0" baseline="0" dirty="0">
                <a:ln>
                  <a:noFill/>
                </a:ln>
                <a:solidFill>
                  <a:srgbClr val="000000"/>
                </a:solidFill>
                <a:effectLst/>
                <a:latin typeface="Century Gothic" panose="020B0502020202020204" pitchFamily="34" charset="0"/>
              </a:rPr>
              <a:t> are </a:t>
            </a:r>
            <a:r>
              <a:rPr kumimoji="0" lang="pt-BR" altLang="pt-BR" sz="1600" b="0" i="0" u="none" strike="noStrike" cap="none" normalizeH="0" baseline="0" dirty="0" err="1">
                <a:ln>
                  <a:noFill/>
                </a:ln>
                <a:solidFill>
                  <a:srgbClr val="000000"/>
                </a:solidFill>
                <a:effectLst/>
                <a:latin typeface="Century Gothic" panose="020B0502020202020204" pitchFamily="34" charset="0"/>
              </a:rPr>
              <a:t>passed</a:t>
            </a:r>
            <a:r>
              <a:rPr kumimoji="0" lang="pt-BR" altLang="pt-BR" sz="1600" b="0" i="0" u="none" strike="noStrike" cap="none" normalizeH="0" baseline="0" dirty="0">
                <a:ln>
                  <a:noFill/>
                </a:ln>
                <a:solidFill>
                  <a:srgbClr val="000000"/>
                </a:solidFill>
                <a:effectLst/>
                <a:latin typeface="Century Gothic" panose="020B0502020202020204" pitchFamily="34" charset="0"/>
              </a:rPr>
              <a:t> </a:t>
            </a:r>
            <a:r>
              <a:rPr kumimoji="0" lang="pt-BR" altLang="pt-BR" sz="1600" b="0" i="0" u="none" strike="noStrike" cap="none" normalizeH="0" baseline="0" dirty="0" err="1">
                <a:ln>
                  <a:noFill/>
                </a:ln>
                <a:solidFill>
                  <a:srgbClr val="000000"/>
                </a:solidFill>
                <a:effectLst/>
                <a:latin typeface="Century Gothic" panose="020B0502020202020204" pitchFamily="34" charset="0"/>
              </a:rPr>
              <a:t>by</a:t>
            </a:r>
            <a:r>
              <a:rPr kumimoji="0" lang="pt-BR" altLang="pt-BR" sz="1600" b="0" i="0" u="none" strike="noStrike" cap="none" normalizeH="0" baseline="0" dirty="0">
                <a:ln>
                  <a:noFill/>
                </a:ln>
                <a:solidFill>
                  <a:srgbClr val="000000"/>
                </a:solidFill>
                <a:effectLst/>
                <a:latin typeface="Century Gothic" panose="020B0502020202020204" pitchFamily="34" charset="0"/>
              </a:rPr>
              <a:t> </a:t>
            </a:r>
            <a:r>
              <a:rPr kumimoji="0" lang="pt-BR" altLang="pt-BR" sz="1600" b="1" i="0" u="none" strike="noStrike" cap="none" normalizeH="0" baseline="0" dirty="0" err="1">
                <a:ln>
                  <a:noFill/>
                </a:ln>
                <a:solidFill>
                  <a:srgbClr val="000000"/>
                </a:solidFill>
                <a:effectLst/>
                <a:latin typeface="Century Gothic" panose="020B0502020202020204" pitchFamily="34" charset="0"/>
              </a:rPr>
              <a:t>value</a:t>
            </a:r>
            <a:r>
              <a:rPr kumimoji="0" lang="pt-BR" altLang="pt-BR" sz="1600" b="0" i="0" u="none" strike="noStrike" cap="none" normalizeH="0" baseline="0" dirty="0">
                <a:ln>
                  <a:noFill/>
                </a:ln>
                <a:solidFill>
                  <a:srgbClr val="000000"/>
                </a:solidFill>
                <a:effectLst/>
                <a:latin typeface="Century Gothic" panose="020B0502020202020204" pitchFamily="34" charset="0"/>
              </a:rPr>
              <a:t>: The </a:t>
            </a:r>
            <a:r>
              <a:rPr kumimoji="0" lang="pt-BR" altLang="pt-BR" sz="1600" b="0" i="0" u="none" strike="noStrike" cap="none" normalizeH="0" baseline="0" dirty="0" err="1">
                <a:ln>
                  <a:noFill/>
                </a:ln>
                <a:solidFill>
                  <a:srgbClr val="000000"/>
                </a:solidFill>
                <a:effectLst/>
                <a:latin typeface="Century Gothic" panose="020B0502020202020204" pitchFamily="34" charset="0"/>
              </a:rPr>
              <a:t>function</a:t>
            </a:r>
            <a:r>
              <a:rPr kumimoji="0" lang="pt-BR" altLang="pt-BR" sz="1600" b="0" i="0" u="none" strike="noStrike" cap="none" normalizeH="0" baseline="0" dirty="0">
                <a:ln>
                  <a:noFill/>
                </a:ln>
                <a:solidFill>
                  <a:srgbClr val="000000"/>
                </a:solidFill>
                <a:effectLst/>
                <a:latin typeface="Century Gothic" panose="020B0502020202020204" pitchFamily="34" charset="0"/>
              </a:rPr>
              <a:t> </a:t>
            </a:r>
            <a:r>
              <a:rPr kumimoji="0" lang="pt-BR" altLang="pt-BR" sz="1600" b="0" i="0" u="none" strike="noStrike" cap="none" normalizeH="0" baseline="0" dirty="0" err="1">
                <a:ln>
                  <a:noFill/>
                </a:ln>
                <a:solidFill>
                  <a:srgbClr val="000000"/>
                </a:solidFill>
                <a:effectLst/>
                <a:latin typeface="Century Gothic" panose="020B0502020202020204" pitchFamily="34" charset="0"/>
              </a:rPr>
              <a:t>only</a:t>
            </a:r>
            <a:r>
              <a:rPr kumimoji="0" lang="pt-BR" altLang="pt-BR" sz="1600" b="0" i="0" u="none" strike="noStrike" cap="none" normalizeH="0" baseline="0" dirty="0">
                <a:ln>
                  <a:noFill/>
                </a:ln>
                <a:solidFill>
                  <a:srgbClr val="000000"/>
                </a:solidFill>
                <a:effectLst/>
                <a:latin typeface="Century Gothic" panose="020B0502020202020204" pitchFamily="34" charset="0"/>
              </a:rPr>
              <a:t> </a:t>
            </a:r>
            <a:r>
              <a:rPr kumimoji="0" lang="pt-BR" altLang="pt-BR" sz="1600" b="0" i="0" u="none" strike="noStrike" cap="none" normalizeH="0" baseline="0" dirty="0" err="1">
                <a:ln>
                  <a:noFill/>
                </a:ln>
                <a:solidFill>
                  <a:srgbClr val="000000"/>
                </a:solidFill>
                <a:effectLst/>
                <a:latin typeface="Century Gothic" panose="020B0502020202020204" pitchFamily="34" charset="0"/>
              </a:rPr>
              <a:t>gets</a:t>
            </a:r>
            <a:r>
              <a:rPr kumimoji="0" lang="pt-BR" altLang="pt-BR" sz="1600" b="0" i="0" u="none" strike="noStrike" cap="none" normalizeH="0" baseline="0" dirty="0">
                <a:ln>
                  <a:noFill/>
                </a:ln>
                <a:solidFill>
                  <a:srgbClr val="000000"/>
                </a:solidFill>
                <a:effectLst/>
                <a:latin typeface="Century Gothic" panose="020B0502020202020204" pitchFamily="34" charset="0"/>
              </a:rPr>
              <a:t> </a:t>
            </a:r>
            <a:r>
              <a:rPr kumimoji="0" lang="pt-BR" altLang="pt-BR" sz="1600" b="0" i="0" u="none" strike="noStrike" cap="none" normalizeH="0" baseline="0" dirty="0" err="1">
                <a:ln>
                  <a:noFill/>
                </a:ln>
                <a:solidFill>
                  <a:srgbClr val="000000"/>
                </a:solidFill>
                <a:effectLst/>
                <a:latin typeface="Century Gothic" panose="020B0502020202020204" pitchFamily="34" charset="0"/>
              </a:rPr>
              <a:t>to</a:t>
            </a:r>
            <a:r>
              <a:rPr kumimoji="0" lang="pt-BR" altLang="pt-BR" sz="1600" b="0" i="0" u="none" strike="noStrike" cap="none" normalizeH="0" baseline="0" dirty="0">
                <a:ln>
                  <a:noFill/>
                </a:ln>
                <a:solidFill>
                  <a:srgbClr val="000000"/>
                </a:solidFill>
                <a:effectLst/>
                <a:latin typeface="Century Gothic" panose="020B0502020202020204" pitchFamily="34" charset="0"/>
              </a:rPr>
              <a:t> </a:t>
            </a:r>
            <a:r>
              <a:rPr kumimoji="0" lang="pt-BR" altLang="pt-BR" sz="1600" b="0" i="0" u="none" strike="noStrike" cap="none" normalizeH="0" baseline="0" dirty="0" err="1">
                <a:ln>
                  <a:noFill/>
                </a:ln>
                <a:solidFill>
                  <a:srgbClr val="000000"/>
                </a:solidFill>
                <a:effectLst/>
                <a:latin typeface="Century Gothic" panose="020B0502020202020204" pitchFamily="34" charset="0"/>
              </a:rPr>
              <a:t>know</a:t>
            </a:r>
            <a:r>
              <a:rPr kumimoji="0" lang="pt-BR" altLang="pt-BR" sz="1600" b="0" i="0" u="none" strike="noStrike" cap="none" normalizeH="0" baseline="0" dirty="0">
                <a:ln>
                  <a:noFill/>
                </a:ln>
                <a:solidFill>
                  <a:srgbClr val="000000"/>
                </a:solidFill>
                <a:effectLst/>
                <a:latin typeface="Century Gothic" panose="020B0502020202020204" pitchFamily="34" charset="0"/>
              </a:rPr>
              <a:t> </a:t>
            </a:r>
            <a:r>
              <a:rPr kumimoji="0" lang="pt-BR" altLang="pt-BR" sz="1600" b="0" i="0" u="none" strike="noStrike" cap="none" normalizeH="0" baseline="0" dirty="0" err="1">
                <a:ln>
                  <a:noFill/>
                </a:ln>
                <a:solidFill>
                  <a:srgbClr val="000000"/>
                </a:solidFill>
                <a:effectLst/>
                <a:latin typeface="Century Gothic" panose="020B0502020202020204" pitchFamily="34" charset="0"/>
              </a:rPr>
              <a:t>the</a:t>
            </a:r>
            <a:r>
              <a:rPr kumimoji="0" lang="pt-BR" altLang="pt-BR" sz="1600" b="0" i="0" u="none" strike="noStrike" cap="none" normalizeH="0" baseline="0" dirty="0">
                <a:ln>
                  <a:noFill/>
                </a:ln>
                <a:solidFill>
                  <a:srgbClr val="000000"/>
                </a:solidFill>
                <a:effectLst/>
                <a:latin typeface="Century Gothic" panose="020B0502020202020204" pitchFamily="34" charset="0"/>
              </a:rPr>
              <a:t> </a:t>
            </a:r>
            <a:r>
              <a:rPr kumimoji="0" lang="pt-BR" altLang="pt-BR" sz="1600" b="0" i="0" u="none" strike="noStrike" cap="none" normalizeH="0" baseline="0" dirty="0" err="1">
                <a:ln>
                  <a:noFill/>
                </a:ln>
                <a:solidFill>
                  <a:srgbClr val="000000"/>
                </a:solidFill>
                <a:effectLst/>
                <a:latin typeface="Century Gothic" panose="020B0502020202020204" pitchFamily="34" charset="0"/>
              </a:rPr>
              <a:t>values</a:t>
            </a:r>
            <a:r>
              <a:rPr kumimoji="0" lang="pt-BR" altLang="pt-BR" sz="1600" b="0" i="0" u="none" strike="noStrike" cap="none" normalizeH="0" baseline="0" dirty="0">
                <a:ln>
                  <a:noFill/>
                </a:ln>
                <a:solidFill>
                  <a:srgbClr val="000000"/>
                </a:solidFill>
                <a:effectLst/>
                <a:latin typeface="Century Gothic" panose="020B0502020202020204" pitchFamily="34" charset="0"/>
              </a:rPr>
              <a:t>, </a:t>
            </a:r>
            <a:r>
              <a:rPr kumimoji="0" lang="pt-BR" altLang="pt-BR" sz="1600" b="0" i="0" u="none" strike="noStrike" cap="none" normalizeH="0" baseline="0" dirty="0" err="1">
                <a:ln>
                  <a:noFill/>
                </a:ln>
                <a:solidFill>
                  <a:srgbClr val="000000"/>
                </a:solidFill>
                <a:effectLst/>
                <a:latin typeface="Century Gothic" panose="020B0502020202020204" pitchFamily="34" charset="0"/>
              </a:rPr>
              <a:t>not</a:t>
            </a:r>
            <a:r>
              <a:rPr kumimoji="0" lang="pt-BR" altLang="pt-BR" sz="1600" b="0" i="0" u="none" strike="noStrike" cap="none" normalizeH="0" baseline="0" dirty="0">
                <a:ln>
                  <a:noFill/>
                </a:ln>
                <a:solidFill>
                  <a:srgbClr val="000000"/>
                </a:solidFill>
                <a:effectLst/>
                <a:latin typeface="Century Gothic" panose="020B0502020202020204" pitchFamily="34" charset="0"/>
              </a:rPr>
              <a:t> </a:t>
            </a:r>
            <a:r>
              <a:rPr kumimoji="0" lang="pt-BR" altLang="pt-BR" sz="1600" b="0" i="0" u="none" strike="noStrike" cap="none" normalizeH="0" baseline="0" dirty="0" err="1">
                <a:ln>
                  <a:noFill/>
                </a:ln>
                <a:solidFill>
                  <a:srgbClr val="000000"/>
                </a:solidFill>
                <a:effectLst/>
                <a:latin typeface="Century Gothic" panose="020B0502020202020204" pitchFamily="34" charset="0"/>
              </a:rPr>
              <a:t>the</a:t>
            </a:r>
            <a:r>
              <a:rPr kumimoji="0" lang="pt-BR" altLang="pt-BR" sz="1600" b="0" i="0" u="none" strike="noStrike" cap="none" normalizeH="0" baseline="0" dirty="0">
                <a:ln>
                  <a:noFill/>
                </a:ln>
                <a:solidFill>
                  <a:srgbClr val="000000"/>
                </a:solidFill>
                <a:effectLst/>
                <a:latin typeface="Century Gothic" panose="020B0502020202020204" pitchFamily="34" charset="0"/>
              </a:rPr>
              <a:t> </a:t>
            </a:r>
            <a:r>
              <a:rPr kumimoji="0" lang="pt-BR" altLang="pt-BR" sz="1600" b="0" i="0" u="none" strike="noStrike" cap="none" normalizeH="0" baseline="0" dirty="0" err="1">
                <a:ln>
                  <a:noFill/>
                </a:ln>
                <a:solidFill>
                  <a:srgbClr val="000000"/>
                </a:solidFill>
                <a:effectLst/>
                <a:latin typeface="Century Gothic" panose="020B0502020202020204" pitchFamily="34" charset="0"/>
              </a:rPr>
              <a:t>argument's</a:t>
            </a:r>
            <a:r>
              <a:rPr kumimoji="0" lang="pt-BR" altLang="pt-BR" sz="1600" b="0" i="0" u="none" strike="noStrike" cap="none" normalizeH="0" baseline="0" dirty="0">
                <a:ln>
                  <a:noFill/>
                </a:ln>
                <a:solidFill>
                  <a:srgbClr val="000000"/>
                </a:solidFill>
                <a:effectLst/>
                <a:latin typeface="Century Gothic" panose="020B0502020202020204" pitchFamily="34" charset="0"/>
              </a:rPr>
              <a:t> </a:t>
            </a:r>
            <a:r>
              <a:rPr kumimoji="0" lang="pt-BR" altLang="pt-BR" sz="1600" b="0" i="0" u="none" strike="noStrike" cap="none" normalizeH="0" baseline="0" dirty="0" err="1">
                <a:ln>
                  <a:noFill/>
                </a:ln>
                <a:solidFill>
                  <a:srgbClr val="000000"/>
                </a:solidFill>
                <a:effectLst/>
                <a:latin typeface="Century Gothic" panose="020B0502020202020204" pitchFamily="34" charset="0"/>
              </a:rPr>
              <a:t>locations</a:t>
            </a:r>
            <a:r>
              <a:rPr kumimoji="0" lang="pt-BR" altLang="pt-BR" sz="1600" b="0" i="0" u="none" strike="noStrike" cap="none" normalizeH="0" baseline="0" dirty="0">
                <a:ln>
                  <a:noFill/>
                </a:ln>
                <a:solidFill>
                  <a:srgbClr val="000000"/>
                </a:solidFill>
                <a:effectLst/>
                <a:latin typeface="Century Gothic" panose="020B0502020202020204" pitchFamily="34" charset="0"/>
              </a:rPr>
              <a:t>.</a:t>
            </a:r>
            <a:endParaRPr kumimoji="0" lang="pt-BR" altLang="pt-BR" sz="1100" b="0" i="0" u="none" strike="noStrike" cap="none" normalizeH="0" baseline="0" dirty="0">
              <a:ln>
                <a:noFill/>
              </a:ln>
              <a:solidFill>
                <a:schemeClr val="tx1"/>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600" b="0" i="0" u="none" strike="noStrike" cap="none" normalizeH="0" baseline="0" dirty="0" err="1">
                <a:ln>
                  <a:noFill/>
                </a:ln>
                <a:solidFill>
                  <a:srgbClr val="000000"/>
                </a:solidFill>
                <a:effectLst/>
                <a:latin typeface="Century Gothic" panose="020B0502020202020204" pitchFamily="34" charset="0"/>
              </a:rPr>
              <a:t>If</a:t>
            </a:r>
            <a:r>
              <a:rPr kumimoji="0" lang="pt-BR" altLang="pt-BR" sz="1600" b="0" i="0" u="none" strike="noStrike" cap="none" normalizeH="0" baseline="0" dirty="0">
                <a:ln>
                  <a:noFill/>
                </a:ln>
                <a:solidFill>
                  <a:srgbClr val="000000"/>
                </a:solidFill>
                <a:effectLst/>
                <a:latin typeface="Century Gothic" panose="020B0502020202020204" pitchFamily="34" charset="0"/>
              </a:rPr>
              <a:t> a </a:t>
            </a:r>
            <a:r>
              <a:rPr kumimoji="0" lang="pt-BR" altLang="pt-BR" sz="1600" b="0" i="0" u="none" strike="noStrike" cap="none" normalizeH="0" baseline="0" dirty="0" err="1">
                <a:ln>
                  <a:noFill/>
                </a:ln>
                <a:solidFill>
                  <a:srgbClr val="000000"/>
                </a:solidFill>
                <a:effectLst/>
                <a:latin typeface="Century Gothic" panose="020B0502020202020204" pitchFamily="34" charset="0"/>
              </a:rPr>
              <a:t>function</a:t>
            </a:r>
            <a:r>
              <a:rPr kumimoji="0" lang="pt-BR" altLang="pt-BR" sz="1600" b="0" i="0" u="none" strike="noStrike" cap="none" normalizeH="0" baseline="0" dirty="0">
                <a:ln>
                  <a:noFill/>
                </a:ln>
                <a:solidFill>
                  <a:srgbClr val="000000"/>
                </a:solidFill>
                <a:effectLst/>
                <a:latin typeface="Century Gothic" panose="020B0502020202020204" pitchFamily="34" charset="0"/>
              </a:rPr>
              <a:t> </a:t>
            </a:r>
            <a:r>
              <a:rPr kumimoji="0" lang="pt-BR" altLang="pt-BR" sz="1600" b="0" i="0" u="none" strike="noStrike" cap="none" normalizeH="0" baseline="0" dirty="0" err="1">
                <a:ln>
                  <a:noFill/>
                </a:ln>
                <a:solidFill>
                  <a:srgbClr val="000000"/>
                </a:solidFill>
                <a:effectLst/>
                <a:latin typeface="Century Gothic" panose="020B0502020202020204" pitchFamily="34" charset="0"/>
              </a:rPr>
              <a:t>changes</a:t>
            </a:r>
            <a:r>
              <a:rPr kumimoji="0" lang="pt-BR" altLang="pt-BR" sz="1600" b="0" i="0" u="none" strike="noStrike" cap="none" normalizeH="0" baseline="0" dirty="0">
                <a:ln>
                  <a:noFill/>
                </a:ln>
                <a:solidFill>
                  <a:srgbClr val="000000"/>
                </a:solidFill>
                <a:effectLst/>
                <a:latin typeface="Century Gothic" panose="020B0502020202020204" pitchFamily="34" charset="0"/>
              </a:rPr>
              <a:t> </a:t>
            </a:r>
            <a:r>
              <a:rPr kumimoji="0" lang="pt-BR" altLang="pt-BR" sz="1600" b="0" i="0" u="none" strike="noStrike" cap="none" normalizeH="0" baseline="0" dirty="0" err="1">
                <a:ln>
                  <a:noFill/>
                </a:ln>
                <a:solidFill>
                  <a:srgbClr val="000000"/>
                </a:solidFill>
                <a:effectLst/>
                <a:latin typeface="Century Gothic" panose="020B0502020202020204" pitchFamily="34" charset="0"/>
              </a:rPr>
              <a:t>an</a:t>
            </a:r>
            <a:r>
              <a:rPr kumimoji="0" lang="pt-BR" altLang="pt-BR" sz="1600" b="0" i="0" u="none" strike="noStrike" cap="none" normalizeH="0" baseline="0" dirty="0">
                <a:ln>
                  <a:noFill/>
                </a:ln>
                <a:solidFill>
                  <a:srgbClr val="000000"/>
                </a:solidFill>
                <a:effectLst/>
                <a:latin typeface="Century Gothic" panose="020B0502020202020204" pitchFamily="34" charset="0"/>
              </a:rPr>
              <a:t> </a:t>
            </a:r>
            <a:r>
              <a:rPr kumimoji="0" lang="pt-BR" altLang="pt-BR" sz="1600" b="0" i="0" u="none" strike="noStrike" cap="none" normalizeH="0" baseline="0" dirty="0" err="1">
                <a:ln>
                  <a:noFill/>
                </a:ln>
                <a:solidFill>
                  <a:srgbClr val="000000"/>
                </a:solidFill>
                <a:effectLst/>
                <a:latin typeface="Century Gothic" panose="020B0502020202020204" pitchFamily="34" charset="0"/>
              </a:rPr>
              <a:t>argument's</a:t>
            </a:r>
            <a:r>
              <a:rPr kumimoji="0" lang="pt-BR" altLang="pt-BR" sz="1600" b="0" i="0" u="none" strike="noStrike" cap="none" normalizeH="0" baseline="0" dirty="0">
                <a:ln>
                  <a:noFill/>
                </a:ln>
                <a:solidFill>
                  <a:srgbClr val="000000"/>
                </a:solidFill>
                <a:effectLst/>
                <a:latin typeface="Century Gothic" panose="020B0502020202020204" pitchFamily="34" charset="0"/>
              </a:rPr>
              <a:t> </a:t>
            </a:r>
            <a:r>
              <a:rPr kumimoji="0" lang="pt-BR" altLang="pt-BR" sz="1600" b="0" i="0" u="none" strike="noStrike" cap="none" normalizeH="0" baseline="0" dirty="0" err="1">
                <a:ln>
                  <a:noFill/>
                </a:ln>
                <a:solidFill>
                  <a:srgbClr val="000000"/>
                </a:solidFill>
                <a:effectLst/>
                <a:latin typeface="Century Gothic" panose="020B0502020202020204" pitchFamily="34" charset="0"/>
              </a:rPr>
              <a:t>value</a:t>
            </a:r>
            <a:r>
              <a:rPr kumimoji="0" lang="pt-BR" altLang="pt-BR" sz="1600" b="0" i="0" u="none" strike="noStrike" cap="none" normalizeH="0" baseline="0" dirty="0">
                <a:ln>
                  <a:noFill/>
                </a:ln>
                <a:solidFill>
                  <a:srgbClr val="000000"/>
                </a:solidFill>
                <a:effectLst/>
                <a:latin typeface="Century Gothic" panose="020B0502020202020204" pitchFamily="34" charset="0"/>
              </a:rPr>
              <a:t>, it does </a:t>
            </a:r>
            <a:r>
              <a:rPr kumimoji="0" lang="pt-BR" altLang="pt-BR" sz="1600" b="0" i="0" u="none" strike="noStrike" cap="none" normalizeH="0" baseline="0" dirty="0" err="1">
                <a:ln>
                  <a:noFill/>
                </a:ln>
                <a:solidFill>
                  <a:srgbClr val="000000"/>
                </a:solidFill>
                <a:effectLst/>
                <a:latin typeface="Century Gothic" panose="020B0502020202020204" pitchFamily="34" charset="0"/>
              </a:rPr>
              <a:t>not</a:t>
            </a:r>
            <a:r>
              <a:rPr kumimoji="0" lang="pt-BR" altLang="pt-BR" sz="1600" b="0" i="0" u="none" strike="noStrike" cap="none" normalizeH="0" baseline="0" dirty="0">
                <a:ln>
                  <a:noFill/>
                </a:ln>
                <a:solidFill>
                  <a:srgbClr val="000000"/>
                </a:solidFill>
                <a:effectLst/>
                <a:latin typeface="Century Gothic" panose="020B0502020202020204" pitchFamily="34" charset="0"/>
              </a:rPr>
              <a:t> </a:t>
            </a:r>
            <a:r>
              <a:rPr kumimoji="0" lang="pt-BR" altLang="pt-BR" sz="1600" b="0" i="0" u="none" strike="noStrike" cap="none" normalizeH="0" baseline="0" dirty="0" err="1">
                <a:ln>
                  <a:noFill/>
                </a:ln>
                <a:solidFill>
                  <a:srgbClr val="000000"/>
                </a:solidFill>
                <a:effectLst/>
                <a:latin typeface="Century Gothic" panose="020B0502020202020204" pitchFamily="34" charset="0"/>
              </a:rPr>
              <a:t>change</a:t>
            </a:r>
            <a:r>
              <a:rPr kumimoji="0" lang="pt-BR" altLang="pt-BR" sz="1600" b="0" i="0" u="none" strike="noStrike" cap="none" normalizeH="0" baseline="0" dirty="0">
                <a:ln>
                  <a:noFill/>
                </a:ln>
                <a:solidFill>
                  <a:srgbClr val="000000"/>
                </a:solidFill>
                <a:effectLst/>
                <a:latin typeface="Century Gothic" panose="020B0502020202020204" pitchFamily="34" charset="0"/>
              </a:rPr>
              <a:t> </a:t>
            </a:r>
            <a:r>
              <a:rPr kumimoji="0" lang="pt-BR" altLang="pt-BR" sz="1600" b="0" i="0" u="none" strike="noStrike" cap="none" normalizeH="0" baseline="0" dirty="0" err="1">
                <a:ln>
                  <a:noFill/>
                </a:ln>
                <a:solidFill>
                  <a:srgbClr val="000000"/>
                </a:solidFill>
                <a:effectLst/>
                <a:latin typeface="Century Gothic" panose="020B0502020202020204" pitchFamily="34" charset="0"/>
              </a:rPr>
              <a:t>the</a:t>
            </a:r>
            <a:r>
              <a:rPr kumimoji="0" lang="pt-BR" altLang="pt-BR" sz="1600" b="0" i="0" u="none" strike="noStrike" cap="none" normalizeH="0" baseline="0" dirty="0">
                <a:ln>
                  <a:noFill/>
                </a:ln>
                <a:solidFill>
                  <a:srgbClr val="000000"/>
                </a:solidFill>
                <a:effectLst/>
                <a:latin typeface="Century Gothic" panose="020B0502020202020204" pitchFamily="34" charset="0"/>
              </a:rPr>
              <a:t> </a:t>
            </a:r>
            <a:r>
              <a:rPr kumimoji="0" lang="pt-BR" altLang="pt-BR" sz="1600" b="0" i="0" u="none" strike="noStrike" cap="none" normalizeH="0" baseline="0" dirty="0" err="1">
                <a:ln>
                  <a:noFill/>
                </a:ln>
                <a:solidFill>
                  <a:srgbClr val="000000"/>
                </a:solidFill>
                <a:effectLst/>
                <a:latin typeface="Century Gothic" panose="020B0502020202020204" pitchFamily="34" charset="0"/>
              </a:rPr>
              <a:t>parameter's</a:t>
            </a:r>
            <a:r>
              <a:rPr kumimoji="0" lang="pt-BR" altLang="pt-BR" sz="1600" b="0" i="0" u="none" strike="noStrike" cap="none" normalizeH="0" baseline="0" dirty="0">
                <a:ln>
                  <a:noFill/>
                </a:ln>
                <a:solidFill>
                  <a:srgbClr val="000000"/>
                </a:solidFill>
                <a:effectLst/>
                <a:latin typeface="Century Gothic" panose="020B0502020202020204" pitchFamily="34" charset="0"/>
              </a:rPr>
              <a:t> original </a:t>
            </a:r>
            <a:r>
              <a:rPr kumimoji="0" lang="pt-BR" altLang="pt-BR" sz="1600" b="0" i="0" u="none" strike="noStrike" cap="none" normalizeH="0" baseline="0" dirty="0" err="1">
                <a:ln>
                  <a:noFill/>
                </a:ln>
                <a:solidFill>
                  <a:srgbClr val="000000"/>
                </a:solidFill>
                <a:effectLst/>
                <a:latin typeface="Century Gothic" panose="020B0502020202020204" pitchFamily="34" charset="0"/>
              </a:rPr>
              <a:t>value</a:t>
            </a:r>
            <a:r>
              <a:rPr kumimoji="0" lang="pt-BR" altLang="pt-BR" sz="1600" b="0" i="0" u="none" strike="noStrike" cap="none" normalizeH="0" baseline="0" dirty="0">
                <a:ln>
                  <a:noFill/>
                </a:ln>
                <a:solidFill>
                  <a:srgbClr val="000000"/>
                </a:solidFill>
                <a:effectLst/>
                <a:latin typeface="Century Gothic" panose="020B0502020202020204" pitchFamily="34" charset="0"/>
              </a:rPr>
              <a:t>.</a:t>
            </a:r>
            <a:endParaRPr kumimoji="0" lang="pt-BR" altLang="pt-BR" sz="1100" b="0" i="0" u="none" strike="noStrike" cap="none" normalizeH="0" baseline="0" dirty="0">
              <a:ln>
                <a:noFill/>
              </a:ln>
              <a:solidFill>
                <a:schemeClr val="tx1"/>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600" b="1" i="0" u="none" strike="noStrike" cap="none" normalizeH="0" baseline="0" dirty="0" err="1">
                <a:ln>
                  <a:noFill/>
                </a:ln>
                <a:solidFill>
                  <a:srgbClr val="000000"/>
                </a:solidFill>
                <a:effectLst/>
                <a:latin typeface="Century Gothic" panose="020B0502020202020204" pitchFamily="34" charset="0"/>
              </a:rPr>
              <a:t>Changes</a:t>
            </a:r>
            <a:r>
              <a:rPr kumimoji="0" lang="pt-BR" altLang="pt-BR" sz="1600" b="1" i="0" u="none" strike="noStrike" cap="none" normalizeH="0" baseline="0" dirty="0">
                <a:ln>
                  <a:noFill/>
                </a:ln>
                <a:solidFill>
                  <a:srgbClr val="000000"/>
                </a:solidFill>
                <a:effectLst/>
                <a:latin typeface="Century Gothic" panose="020B0502020202020204" pitchFamily="34" charset="0"/>
              </a:rPr>
              <a:t> </a:t>
            </a:r>
            <a:r>
              <a:rPr kumimoji="0" lang="pt-BR" altLang="pt-BR" sz="1600" b="1" i="0" u="none" strike="noStrike" cap="none" normalizeH="0" baseline="0" dirty="0" err="1">
                <a:ln>
                  <a:noFill/>
                </a:ln>
                <a:solidFill>
                  <a:srgbClr val="000000"/>
                </a:solidFill>
                <a:effectLst/>
                <a:latin typeface="Century Gothic" panose="020B0502020202020204" pitchFamily="34" charset="0"/>
              </a:rPr>
              <a:t>to</a:t>
            </a:r>
            <a:r>
              <a:rPr kumimoji="0" lang="pt-BR" altLang="pt-BR" sz="1600" b="1" i="0" u="none" strike="noStrike" cap="none" normalizeH="0" baseline="0" dirty="0">
                <a:ln>
                  <a:noFill/>
                </a:ln>
                <a:solidFill>
                  <a:srgbClr val="000000"/>
                </a:solidFill>
                <a:effectLst/>
                <a:latin typeface="Century Gothic" panose="020B0502020202020204" pitchFamily="34" charset="0"/>
              </a:rPr>
              <a:t> </a:t>
            </a:r>
            <a:r>
              <a:rPr kumimoji="0" lang="pt-BR" altLang="pt-BR" sz="1600" b="1" i="0" u="none" strike="noStrike" cap="none" normalizeH="0" baseline="0" dirty="0" err="1">
                <a:ln>
                  <a:noFill/>
                </a:ln>
                <a:solidFill>
                  <a:srgbClr val="000000"/>
                </a:solidFill>
                <a:effectLst/>
                <a:latin typeface="Century Gothic" panose="020B0502020202020204" pitchFamily="34" charset="0"/>
              </a:rPr>
              <a:t>arguments</a:t>
            </a:r>
            <a:r>
              <a:rPr kumimoji="0" lang="pt-BR" altLang="pt-BR" sz="1600" b="1" i="0" u="none" strike="noStrike" cap="none" normalizeH="0" baseline="0" dirty="0">
                <a:ln>
                  <a:noFill/>
                </a:ln>
                <a:solidFill>
                  <a:srgbClr val="000000"/>
                </a:solidFill>
                <a:effectLst/>
                <a:latin typeface="Century Gothic" panose="020B0502020202020204" pitchFamily="34" charset="0"/>
              </a:rPr>
              <a:t> are </a:t>
            </a:r>
            <a:r>
              <a:rPr kumimoji="0" lang="pt-BR" altLang="pt-BR" sz="1600" b="1" i="0" u="none" strike="noStrike" cap="none" normalizeH="0" baseline="0" dirty="0" err="1">
                <a:ln>
                  <a:noFill/>
                </a:ln>
                <a:solidFill>
                  <a:srgbClr val="000000"/>
                </a:solidFill>
                <a:effectLst/>
                <a:latin typeface="Century Gothic" panose="020B0502020202020204" pitchFamily="34" charset="0"/>
              </a:rPr>
              <a:t>not</a:t>
            </a:r>
            <a:r>
              <a:rPr kumimoji="0" lang="pt-BR" altLang="pt-BR" sz="1600" b="1" i="0" u="none" strike="noStrike" cap="none" normalizeH="0" baseline="0" dirty="0">
                <a:ln>
                  <a:noFill/>
                </a:ln>
                <a:solidFill>
                  <a:srgbClr val="000000"/>
                </a:solidFill>
                <a:effectLst/>
                <a:latin typeface="Century Gothic" panose="020B0502020202020204" pitchFamily="34" charset="0"/>
              </a:rPr>
              <a:t> </a:t>
            </a:r>
            <a:r>
              <a:rPr kumimoji="0" lang="pt-BR" altLang="pt-BR" sz="1600" b="1" i="0" u="none" strike="noStrike" cap="none" normalizeH="0" baseline="0" dirty="0" err="1">
                <a:ln>
                  <a:noFill/>
                </a:ln>
                <a:solidFill>
                  <a:srgbClr val="000000"/>
                </a:solidFill>
                <a:effectLst/>
                <a:latin typeface="Century Gothic" panose="020B0502020202020204" pitchFamily="34" charset="0"/>
              </a:rPr>
              <a:t>visible</a:t>
            </a:r>
            <a:r>
              <a:rPr kumimoji="0" lang="pt-BR" altLang="pt-BR" sz="1600" b="1" i="0" u="none" strike="noStrike" cap="none" normalizeH="0" baseline="0" dirty="0">
                <a:ln>
                  <a:noFill/>
                </a:ln>
                <a:solidFill>
                  <a:srgbClr val="000000"/>
                </a:solidFill>
                <a:effectLst/>
                <a:latin typeface="Century Gothic" panose="020B0502020202020204" pitchFamily="34" charset="0"/>
              </a:rPr>
              <a:t> (</a:t>
            </a:r>
            <a:r>
              <a:rPr kumimoji="0" lang="pt-BR" altLang="pt-BR" sz="1600" b="1" i="0" u="none" strike="noStrike" cap="none" normalizeH="0" baseline="0" dirty="0" err="1">
                <a:ln>
                  <a:noFill/>
                </a:ln>
                <a:solidFill>
                  <a:srgbClr val="000000"/>
                </a:solidFill>
                <a:effectLst/>
                <a:latin typeface="Century Gothic" panose="020B0502020202020204" pitchFamily="34" charset="0"/>
              </a:rPr>
              <a:t>reflected</a:t>
            </a:r>
            <a:r>
              <a:rPr kumimoji="0" lang="pt-BR" altLang="pt-BR" sz="1600" b="1" i="0" u="none" strike="noStrike" cap="none" normalizeH="0" baseline="0" dirty="0">
                <a:ln>
                  <a:noFill/>
                </a:ln>
                <a:solidFill>
                  <a:srgbClr val="000000"/>
                </a:solidFill>
                <a:effectLst/>
                <a:latin typeface="Century Gothic" panose="020B0502020202020204" pitchFamily="34" charset="0"/>
              </a:rPr>
              <a:t>) </a:t>
            </a:r>
            <a:r>
              <a:rPr kumimoji="0" lang="pt-BR" altLang="pt-BR" sz="1600" b="1" i="0" u="none" strike="noStrike" cap="none" normalizeH="0" baseline="0" dirty="0" err="1">
                <a:ln>
                  <a:noFill/>
                </a:ln>
                <a:solidFill>
                  <a:srgbClr val="000000"/>
                </a:solidFill>
                <a:effectLst/>
                <a:latin typeface="Century Gothic" panose="020B0502020202020204" pitchFamily="34" charset="0"/>
              </a:rPr>
              <a:t>outside</a:t>
            </a:r>
            <a:r>
              <a:rPr kumimoji="0" lang="pt-BR" altLang="pt-BR" sz="1600" b="1" i="0" u="none" strike="noStrike" cap="none" normalizeH="0" baseline="0" dirty="0">
                <a:ln>
                  <a:noFill/>
                </a:ln>
                <a:solidFill>
                  <a:srgbClr val="000000"/>
                </a:solidFill>
                <a:effectLst/>
                <a:latin typeface="Century Gothic" panose="020B0502020202020204" pitchFamily="34" charset="0"/>
              </a:rPr>
              <a:t> </a:t>
            </a:r>
            <a:r>
              <a:rPr kumimoji="0" lang="pt-BR" altLang="pt-BR" sz="1600" b="1" i="0" u="none" strike="noStrike" cap="none" normalizeH="0" baseline="0" dirty="0" err="1">
                <a:ln>
                  <a:noFill/>
                </a:ln>
                <a:solidFill>
                  <a:srgbClr val="000000"/>
                </a:solidFill>
                <a:effectLst/>
                <a:latin typeface="Century Gothic" panose="020B0502020202020204" pitchFamily="34" charset="0"/>
              </a:rPr>
              <a:t>the</a:t>
            </a:r>
            <a:r>
              <a:rPr kumimoji="0" lang="pt-BR" altLang="pt-BR" sz="1600" b="1" i="0" u="none" strike="noStrike" cap="none" normalizeH="0" baseline="0" dirty="0">
                <a:ln>
                  <a:noFill/>
                </a:ln>
                <a:solidFill>
                  <a:srgbClr val="000000"/>
                </a:solidFill>
                <a:effectLst/>
                <a:latin typeface="Century Gothic" panose="020B0502020202020204" pitchFamily="34" charset="0"/>
              </a:rPr>
              <a:t> </a:t>
            </a:r>
            <a:r>
              <a:rPr kumimoji="0" lang="pt-BR" altLang="pt-BR" sz="1600" b="1" i="0" u="none" strike="noStrike" cap="none" normalizeH="0" baseline="0" dirty="0" err="1">
                <a:ln>
                  <a:noFill/>
                </a:ln>
                <a:solidFill>
                  <a:srgbClr val="000000"/>
                </a:solidFill>
                <a:effectLst/>
                <a:latin typeface="Century Gothic" panose="020B0502020202020204" pitchFamily="34" charset="0"/>
              </a:rPr>
              <a:t>function</a:t>
            </a:r>
            <a:r>
              <a:rPr kumimoji="0" lang="pt-BR" altLang="pt-BR" sz="1600" b="1" i="0" u="none" strike="noStrike" cap="none" normalizeH="0" baseline="0" dirty="0">
                <a:ln>
                  <a:noFill/>
                </a:ln>
                <a:solidFill>
                  <a:srgbClr val="000000"/>
                </a:solidFill>
                <a:effectLst/>
                <a:latin typeface="Century Gothic" panose="020B0502020202020204" pitchFamily="34" charset="0"/>
              </a:rPr>
              <a:t>.</a:t>
            </a:r>
            <a:endParaRPr kumimoji="0" lang="pt-BR" altLang="pt-BR" sz="2800" b="0" i="0" u="none" strike="noStrike" cap="none" normalizeH="0" baseline="0" dirty="0">
              <a:ln>
                <a:noFill/>
              </a:ln>
              <a:solidFill>
                <a:schemeClr val="tx1"/>
              </a:solidFill>
              <a:effectLst/>
              <a:latin typeface="Century Gothic" panose="020B0502020202020204" pitchFamily="34" charset="0"/>
            </a:endParaRPr>
          </a:p>
        </p:txBody>
      </p:sp>
      <p:sp>
        <p:nvSpPr>
          <p:cNvPr id="13" name="Rectangle 5"/>
          <p:cNvSpPr>
            <a:spLocks noChangeArrowheads="1"/>
          </p:cNvSpPr>
          <p:nvPr/>
        </p:nvSpPr>
        <p:spPr bwMode="auto">
          <a:xfrm flipV="1">
            <a:off x="838200" y="4385995"/>
            <a:ext cx="10793819" cy="79680"/>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pt-BR"/>
          </a:p>
        </p:txBody>
      </p:sp>
      <p:sp>
        <p:nvSpPr>
          <p:cNvPr id="14" name="Rectangle 6"/>
          <p:cNvSpPr>
            <a:spLocks noChangeArrowheads="1"/>
          </p:cNvSpPr>
          <p:nvPr/>
        </p:nvSpPr>
        <p:spPr bwMode="auto">
          <a:xfrm>
            <a:off x="4082902" y="4508330"/>
            <a:ext cx="9941442" cy="21236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3200" b="0" i="0" u="none" strike="noStrike" cap="none" normalizeH="0" baseline="0" dirty="0">
              <a:ln>
                <a:noFill/>
              </a:ln>
              <a:solidFill>
                <a:srgbClr val="000000"/>
              </a:solidFill>
              <a:effectLst/>
              <a:latin typeface="Century Gothic" panose="020B0502020202020204"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3200" b="0" i="0" u="none" strike="noStrike" cap="none" normalizeH="0" baseline="0" dirty="0" err="1">
                <a:ln>
                  <a:noFill/>
                </a:ln>
                <a:solidFill>
                  <a:srgbClr val="000000"/>
                </a:solidFill>
                <a:effectLst/>
                <a:latin typeface="Century Gothic" panose="020B0502020202020204" pitchFamily="34" charset="0"/>
                <a:cs typeface="Segoe UI" panose="020B0502040204020203" pitchFamily="34" charset="0"/>
              </a:rPr>
              <a:t>Objects</a:t>
            </a:r>
            <a:r>
              <a:rPr kumimoji="0" lang="pt-BR" altLang="pt-BR" sz="3200" b="0" i="0" u="none" strike="noStrike" cap="none" normalizeH="0" baseline="0" dirty="0">
                <a:ln>
                  <a:noFill/>
                </a:ln>
                <a:solidFill>
                  <a:srgbClr val="000000"/>
                </a:solidFill>
                <a:effectLst/>
                <a:latin typeface="Century Gothic" panose="020B0502020202020204" pitchFamily="34" charset="0"/>
                <a:cs typeface="Segoe UI" panose="020B0502040204020203" pitchFamily="34" charset="0"/>
              </a:rPr>
              <a:t> are </a:t>
            </a:r>
            <a:r>
              <a:rPr kumimoji="0" lang="pt-BR" altLang="pt-BR" sz="3200" b="0" i="0" u="none" strike="noStrike" cap="none" normalizeH="0" baseline="0" dirty="0" err="1">
                <a:ln>
                  <a:noFill/>
                </a:ln>
                <a:solidFill>
                  <a:srgbClr val="000000"/>
                </a:solidFill>
                <a:effectLst/>
                <a:latin typeface="Century Gothic" panose="020B0502020202020204" pitchFamily="34" charset="0"/>
                <a:cs typeface="Segoe UI" panose="020B0502040204020203" pitchFamily="34" charset="0"/>
              </a:rPr>
              <a:t>Passed</a:t>
            </a:r>
            <a:r>
              <a:rPr kumimoji="0" lang="pt-BR" altLang="pt-BR" sz="3200" b="0" i="0" u="none" strike="noStrike" cap="none" normalizeH="0" baseline="0" dirty="0">
                <a:ln>
                  <a:noFill/>
                </a:ln>
                <a:solidFill>
                  <a:srgbClr val="000000"/>
                </a:solidFill>
                <a:effectLst/>
                <a:latin typeface="Century Gothic" panose="020B0502020202020204" pitchFamily="34" charset="0"/>
                <a:cs typeface="Segoe UI" panose="020B0502040204020203" pitchFamily="34" charset="0"/>
              </a:rPr>
              <a:t> </a:t>
            </a:r>
            <a:r>
              <a:rPr kumimoji="0" lang="pt-BR" altLang="pt-BR" sz="3200" b="0" i="0" u="none" strike="noStrike" cap="none" normalizeH="0" baseline="0" dirty="0" err="1">
                <a:ln>
                  <a:noFill/>
                </a:ln>
                <a:solidFill>
                  <a:srgbClr val="000000"/>
                </a:solidFill>
                <a:effectLst/>
                <a:latin typeface="Century Gothic" panose="020B0502020202020204" pitchFamily="34" charset="0"/>
                <a:cs typeface="Segoe UI" panose="020B0502040204020203" pitchFamily="34" charset="0"/>
              </a:rPr>
              <a:t>by</a:t>
            </a:r>
            <a:r>
              <a:rPr kumimoji="0" lang="pt-BR" altLang="pt-BR" sz="3200" b="0" i="0" u="none" strike="noStrike" cap="none" normalizeH="0" baseline="0" dirty="0">
                <a:ln>
                  <a:noFill/>
                </a:ln>
                <a:solidFill>
                  <a:srgbClr val="000000"/>
                </a:solidFill>
                <a:effectLst/>
                <a:latin typeface="Century Gothic" panose="020B0502020202020204" pitchFamily="34" charset="0"/>
                <a:cs typeface="Segoe UI" panose="020B0502040204020203" pitchFamily="34" charset="0"/>
              </a:rPr>
              <a:t> </a:t>
            </a:r>
            <a:r>
              <a:rPr kumimoji="0" lang="pt-BR" altLang="pt-BR" sz="3200" b="0" i="0" u="none" strike="noStrike" cap="none" normalizeH="0" baseline="0" dirty="0" err="1">
                <a:ln>
                  <a:noFill/>
                </a:ln>
                <a:solidFill>
                  <a:srgbClr val="000000"/>
                </a:solidFill>
                <a:effectLst/>
                <a:latin typeface="Century Gothic" panose="020B0502020202020204" pitchFamily="34" charset="0"/>
                <a:cs typeface="Segoe UI" panose="020B0502040204020203" pitchFamily="34" charset="0"/>
              </a:rPr>
              <a:t>Reference</a:t>
            </a:r>
            <a:endParaRPr kumimoji="0" lang="pt-BR" altLang="pt-BR" sz="3200" b="0" i="0" u="none" strike="noStrike" cap="none" normalizeH="0" baseline="0" dirty="0">
              <a:ln>
                <a:noFill/>
              </a:ln>
              <a:solidFill>
                <a:srgbClr val="000000"/>
              </a:solidFill>
              <a:effectLst/>
              <a:latin typeface="Century Gothic" panose="020B0502020202020204"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600" b="0" i="0" u="none" strike="noStrike" cap="none" normalizeH="0" baseline="0" dirty="0">
                <a:ln>
                  <a:noFill/>
                </a:ln>
                <a:solidFill>
                  <a:srgbClr val="000000"/>
                </a:solidFill>
                <a:effectLst/>
                <a:latin typeface="Century Gothic" panose="020B0502020202020204" pitchFamily="34" charset="0"/>
              </a:rPr>
              <a:t>In </a:t>
            </a:r>
            <a:r>
              <a:rPr kumimoji="0" lang="pt-BR" altLang="pt-BR" sz="1600" b="0" i="0" u="none" strike="noStrike" cap="none" normalizeH="0" baseline="0" dirty="0" err="1">
                <a:ln>
                  <a:noFill/>
                </a:ln>
                <a:solidFill>
                  <a:srgbClr val="000000"/>
                </a:solidFill>
                <a:effectLst/>
                <a:latin typeface="Century Gothic" panose="020B0502020202020204" pitchFamily="34" charset="0"/>
              </a:rPr>
              <a:t>JavaScript</a:t>
            </a:r>
            <a:r>
              <a:rPr kumimoji="0" lang="pt-BR" altLang="pt-BR" sz="1600" b="0" i="0" u="none" strike="noStrike" cap="none" normalizeH="0" baseline="0" dirty="0">
                <a:ln>
                  <a:noFill/>
                </a:ln>
                <a:solidFill>
                  <a:srgbClr val="000000"/>
                </a:solidFill>
                <a:effectLst/>
                <a:latin typeface="Century Gothic" panose="020B0502020202020204" pitchFamily="34" charset="0"/>
              </a:rPr>
              <a:t>, </a:t>
            </a:r>
            <a:r>
              <a:rPr kumimoji="0" lang="pt-BR" altLang="pt-BR" sz="1600" b="0" i="0" u="none" strike="noStrike" cap="none" normalizeH="0" baseline="0" dirty="0" err="1">
                <a:ln>
                  <a:noFill/>
                </a:ln>
                <a:solidFill>
                  <a:srgbClr val="000000"/>
                </a:solidFill>
                <a:effectLst/>
                <a:latin typeface="Century Gothic" panose="020B0502020202020204" pitchFamily="34" charset="0"/>
              </a:rPr>
              <a:t>object</a:t>
            </a:r>
            <a:r>
              <a:rPr kumimoji="0" lang="pt-BR" altLang="pt-BR" sz="1600" b="0" i="0" u="none" strike="noStrike" cap="none" normalizeH="0" baseline="0" dirty="0">
                <a:ln>
                  <a:noFill/>
                </a:ln>
                <a:solidFill>
                  <a:srgbClr val="000000"/>
                </a:solidFill>
                <a:effectLst/>
                <a:latin typeface="Century Gothic" panose="020B0502020202020204" pitchFamily="34" charset="0"/>
              </a:rPr>
              <a:t> </a:t>
            </a:r>
            <a:r>
              <a:rPr kumimoji="0" lang="pt-BR" altLang="pt-BR" sz="1600" b="0" i="0" u="none" strike="noStrike" cap="none" normalizeH="0" baseline="0" dirty="0" err="1">
                <a:ln>
                  <a:noFill/>
                </a:ln>
                <a:solidFill>
                  <a:srgbClr val="000000"/>
                </a:solidFill>
                <a:effectLst/>
                <a:latin typeface="Century Gothic" panose="020B0502020202020204" pitchFamily="34" charset="0"/>
              </a:rPr>
              <a:t>references</a:t>
            </a:r>
            <a:r>
              <a:rPr kumimoji="0" lang="pt-BR" altLang="pt-BR" sz="1600" b="0" i="0" u="none" strike="noStrike" cap="none" normalizeH="0" baseline="0" dirty="0">
                <a:ln>
                  <a:noFill/>
                </a:ln>
                <a:solidFill>
                  <a:srgbClr val="000000"/>
                </a:solidFill>
                <a:effectLst/>
                <a:latin typeface="Century Gothic" panose="020B0502020202020204" pitchFamily="34" charset="0"/>
              </a:rPr>
              <a:t> are </a:t>
            </a:r>
            <a:r>
              <a:rPr kumimoji="0" lang="pt-BR" altLang="pt-BR" sz="1600" b="0" i="0" u="none" strike="noStrike" cap="none" normalizeH="0" baseline="0" dirty="0" err="1">
                <a:ln>
                  <a:noFill/>
                </a:ln>
                <a:solidFill>
                  <a:srgbClr val="000000"/>
                </a:solidFill>
                <a:effectLst/>
                <a:latin typeface="Century Gothic" panose="020B0502020202020204" pitchFamily="34" charset="0"/>
              </a:rPr>
              <a:t>values</a:t>
            </a:r>
            <a:r>
              <a:rPr kumimoji="0" lang="pt-BR" altLang="pt-BR" sz="1600" b="0" i="0" u="none" strike="noStrike" cap="none" normalizeH="0" baseline="0" dirty="0">
                <a:ln>
                  <a:noFill/>
                </a:ln>
                <a:solidFill>
                  <a:srgbClr val="000000"/>
                </a:solidFill>
                <a:effectLst/>
                <a:latin typeface="Century Gothic" panose="020B0502020202020204" pitchFamily="34" charset="0"/>
              </a:rPr>
              <a:t>.</a:t>
            </a:r>
            <a:endParaRPr kumimoji="0" lang="pt-BR" altLang="pt-BR" sz="1100" b="0" i="0" u="none" strike="noStrike" cap="none" normalizeH="0" baseline="0" dirty="0">
              <a:ln>
                <a:noFill/>
              </a:ln>
              <a:solidFill>
                <a:schemeClr val="tx1"/>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600" b="0" i="0" u="none" strike="noStrike" cap="none" normalizeH="0" baseline="0" dirty="0" err="1">
                <a:ln>
                  <a:noFill/>
                </a:ln>
                <a:solidFill>
                  <a:srgbClr val="000000"/>
                </a:solidFill>
                <a:effectLst/>
                <a:latin typeface="Century Gothic" panose="020B0502020202020204" pitchFamily="34" charset="0"/>
              </a:rPr>
              <a:t>Because</a:t>
            </a:r>
            <a:r>
              <a:rPr kumimoji="0" lang="pt-BR" altLang="pt-BR" sz="1600" b="0" i="0" u="none" strike="noStrike" cap="none" normalizeH="0" baseline="0" dirty="0">
                <a:ln>
                  <a:noFill/>
                </a:ln>
                <a:solidFill>
                  <a:srgbClr val="000000"/>
                </a:solidFill>
                <a:effectLst/>
                <a:latin typeface="Century Gothic" panose="020B0502020202020204" pitchFamily="34" charset="0"/>
              </a:rPr>
              <a:t> </a:t>
            </a:r>
            <a:r>
              <a:rPr kumimoji="0" lang="pt-BR" altLang="pt-BR" sz="1600" b="0" i="0" u="none" strike="noStrike" cap="none" normalizeH="0" baseline="0" dirty="0" err="1">
                <a:ln>
                  <a:noFill/>
                </a:ln>
                <a:solidFill>
                  <a:srgbClr val="000000"/>
                </a:solidFill>
                <a:effectLst/>
                <a:latin typeface="Century Gothic" panose="020B0502020202020204" pitchFamily="34" charset="0"/>
              </a:rPr>
              <a:t>of</a:t>
            </a:r>
            <a:r>
              <a:rPr kumimoji="0" lang="pt-BR" altLang="pt-BR" sz="1600" b="0" i="0" u="none" strike="noStrike" cap="none" normalizeH="0" baseline="0" dirty="0">
                <a:ln>
                  <a:noFill/>
                </a:ln>
                <a:solidFill>
                  <a:srgbClr val="000000"/>
                </a:solidFill>
                <a:effectLst/>
                <a:latin typeface="Century Gothic" panose="020B0502020202020204" pitchFamily="34" charset="0"/>
              </a:rPr>
              <a:t> </a:t>
            </a:r>
            <a:r>
              <a:rPr kumimoji="0" lang="pt-BR" altLang="pt-BR" sz="1600" b="0" i="0" u="none" strike="noStrike" cap="none" normalizeH="0" baseline="0" dirty="0" err="1">
                <a:ln>
                  <a:noFill/>
                </a:ln>
                <a:solidFill>
                  <a:srgbClr val="000000"/>
                </a:solidFill>
                <a:effectLst/>
                <a:latin typeface="Century Gothic" panose="020B0502020202020204" pitchFamily="34" charset="0"/>
              </a:rPr>
              <a:t>this</a:t>
            </a:r>
            <a:r>
              <a:rPr kumimoji="0" lang="pt-BR" altLang="pt-BR" sz="1600" b="0" i="0" u="none" strike="noStrike" cap="none" normalizeH="0" baseline="0" dirty="0">
                <a:ln>
                  <a:noFill/>
                </a:ln>
                <a:solidFill>
                  <a:srgbClr val="000000"/>
                </a:solidFill>
                <a:effectLst/>
                <a:latin typeface="Century Gothic" panose="020B0502020202020204" pitchFamily="34" charset="0"/>
              </a:rPr>
              <a:t>, </a:t>
            </a:r>
            <a:r>
              <a:rPr kumimoji="0" lang="pt-BR" altLang="pt-BR" sz="1600" b="0" i="0" u="none" strike="noStrike" cap="none" normalizeH="0" baseline="0" dirty="0" err="1">
                <a:ln>
                  <a:noFill/>
                </a:ln>
                <a:solidFill>
                  <a:srgbClr val="000000"/>
                </a:solidFill>
                <a:effectLst/>
                <a:latin typeface="Century Gothic" panose="020B0502020202020204" pitchFamily="34" charset="0"/>
              </a:rPr>
              <a:t>objects</a:t>
            </a:r>
            <a:r>
              <a:rPr kumimoji="0" lang="pt-BR" altLang="pt-BR" sz="1600" b="0" i="0" u="none" strike="noStrike" cap="none" normalizeH="0" baseline="0" dirty="0">
                <a:ln>
                  <a:noFill/>
                </a:ln>
                <a:solidFill>
                  <a:srgbClr val="000000"/>
                </a:solidFill>
                <a:effectLst/>
                <a:latin typeface="Century Gothic" panose="020B0502020202020204" pitchFamily="34" charset="0"/>
              </a:rPr>
              <a:t> </a:t>
            </a:r>
            <a:r>
              <a:rPr kumimoji="0" lang="pt-BR" altLang="pt-BR" sz="1600" b="0" i="0" u="none" strike="noStrike" cap="none" normalizeH="0" baseline="0" dirty="0" err="1">
                <a:ln>
                  <a:noFill/>
                </a:ln>
                <a:solidFill>
                  <a:srgbClr val="000000"/>
                </a:solidFill>
                <a:effectLst/>
                <a:latin typeface="Century Gothic" panose="020B0502020202020204" pitchFamily="34" charset="0"/>
              </a:rPr>
              <a:t>will</a:t>
            </a:r>
            <a:r>
              <a:rPr kumimoji="0" lang="pt-BR" altLang="pt-BR" sz="1600" b="0" i="0" u="none" strike="noStrike" cap="none" normalizeH="0" baseline="0" dirty="0">
                <a:ln>
                  <a:noFill/>
                </a:ln>
                <a:solidFill>
                  <a:srgbClr val="000000"/>
                </a:solidFill>
                <a:effectLst/>
                <a:latin typeface="Century Gothic" panose="020B0502020202020204" pitchFamily="34" charset="0"/>
              </a:rPr>
              <a:t> </a:t>
            </a:r>
            <a:r>
              <a:rPr kumimoji="0" lang="pt-BR" altLang="pt-BR" sz="1600" b="0" i="0" u="none" strike="noStrike" cap="none" normalizeH="0" baseline="0" dirty="0" err="1">
                <a:ln>
                  <a:noFill/>
                </a:ln>
                <a:solidFill>
                  <a:srgbClr val="000000"/>
                </a:solidFill>
                <a:effectLst/>
                <a:latin typeface="Century Gothic" panose="020B0502020202020204" pitchFamily="34" charset="0"/>
              </a:rPr>
              <a:t>behave</a:t>
            </a:r>
            <a:r>
              <a:rPr kumimoji="0" lang="pt-BR" altLang="pt-BR" sz="1600" b="0" i="0" u="none" strike="noStrike" cap="none" normalizeH="0" baseline="0" dirty="0">
                <a:ln>
                  <a:noFill/>
                </a:ln>
                <a:solidFill>
                  <a:srgbClr val="000000"/>
                </a:solidFill>
                <a:effectLst/>
                <a:latin typeface="Century Gothic" panose="020B0502020202020204" pitchFamily="34" charset="0"/>
              </a:rPr>
              <a:t> </a:t>
            </a:r>
            <a:r>
              <a:rPr kumimoji="0" lang="pt-BR" altLang="pt-BR" sz="1600" b="0" i="0" u="none" strike="noStrike" cap="none" normalizeH="0" baseline="0" dirty="0" err="1">
                <a:ln>
                  <a:noFill/>
                </a:ln>
                <a:solidFill>
                  <a:srgbClr val="000000"/>
                </a:solidFill>
                <a:effectLst/>
                <a:latin typeface="Century Gothic" panose="020B0502020202020204" pitchFamily="34" charset="0"/>
              </a:rPr>
              <a:t>like</a:t>
            </a:r>
            <a:r>
              <a:rPr kumimoji="0" lang="pt-BR" altLang="pt-BR" sz="1600" b="0" i="0" u="none" strike="noStrike" cap="none" normalizeH="0" baseline="0" dirty="0">
                <a:ln>
                  <a:noFill/>
                </a:ln>
                <a:solidFill>
                  <a:srgbClr val="000000"/>
                </a:solidFill>
                <a:effectLst/>
                <a:latin typeface="Century Gothic" panose="020B0502020202020204" pitchFamily="34" charset="0"/>
              </a:rPr>
              <a:t> </a:t>
            </a:r>
            <a:r>
              <a:rPr kumimoji="0" lang="pt-BR" altLang="pt-BR" sz="1600" b="0" i="0" u="none" strike="noStrike" cap="none" normalizeH="0" baseline="0" dirty="0" err="1">
                <a:ln>
                  <a:noFill/>
                </a:ln>
                <a:solidFill>
                  <a:srgbClr val="000000"/>
                </a:solidFill>
                <a:effectLst/>
                <a:latin typeface="Century Gothic" panose="020B0502020202020204" pitchFamily="34" charset="0"/>
              </a:rPr>
              <a:t>they</a:t>
            </a:r>
            <a:r>
              <a:rPr kumimoji="0" lang="pt-BR" altLang="pt-BR" sz="1600" b="0" i="0" u="none" strike="noStrike" cap="none" normalizeH="0" baseline="0" dirty="0">
                <a:ln>
                  <a:noFill/>
                </a:ln>
                <a:solidFill>
                  <a:srgbClr val="000000"/>
                </a:solidFill>
                <a:effectLst/>
                <a:latin typeface="Century Gothic" panose="020B0502020202020204" pitchFamily="34" charset="0"/>
              </a:rPr>
              <a:t> are </a:t>
            </a:r>
            <a:r>
              <a:rPr kumimoji="0" lang="pt-BR" altLang="pt-BR" sz="1600" b="0" i="0" u="none" strike="noStrike" cap="none" normalizeH="0" baseline="0" dirty="0" err="1">
                <a:ln>
                  <a:noFill/>
                </a:ln>
                <a:solidFill>
                  <a:srgbClr val="000000"/>
                </a:solidFill>
                <a:effectLst/>
                <a:latin typeface="Century Gothic" panose="020B0502020202020204" pitchFamily="34" charset="0"/>
              </a:rPr>
              <a:t>passed</a:t>
            </a:r>
            <a:r>
              <a:rPr kumimoji="0" lang="pt-BR" altLang="pt-BR" sz="1600" b="0" i="0" u="none" strike="noStrike" cap="none" normalizeH="0" baseline="0" dirty="0">
                <a:ln>
                  <a:noFill/>
                </a:ln>
                <a:solidFill>
                  <a:srgbClr val="000000"/>
                </a:solidFill>
                <a:effectLst/>
                <a:latin typeface="Century Gothic" panose="020B0502020202020204" pitchFamily="34" charset="0"/>
              </a:rPr>
              <a:t> </a:t>
            </a:r>
            <a:r>
              <a:rPr kumimoji="0" lang="pt-BR" altLang="pt-BR" sz="1600" b="0" i="0" u="none" strike="noStrike" cap="none" normalizeH="0" baseline="0" dirty="0" err="1">
                <a:ln>
                  <a:noFill/>
                </a:ln>
                <a:solidFill>
                  <a:srgbClr val="000000"/>
                </a:solidFill>
                <a:effectLst/>
                <a:latin typeface="Century Gothic" panose="020B0502020202020204" pitchFamily="34" charset="0"/>
              </a:rPr>
              <a:t>by</a:t>
            </a:r>
            <a:r>
              <a:rPr kumimoji="0" lang="pt-BR" altLang="pt-BR" sz="1600" b="0" i="0" u="none" strike="noStrike" cap="none" normalizeH="0" baseline="0" dirty="0">
                <a:ln>
                  <a:noFill/>
                </a:ln>
                <a:solidFill>
                  <a:srgbClr val="000000"/>
                </a:solidFill>
                <a:effectLst/>
                <a:latin typeface="Century Gothic" panose="020B0502020202020204" pitchFamily="34" charset="0"/>
              </a:rPr>
              <a:t> </a:t>
            </a:r>
            <a:r>
              <a:rPr kumimoji="0" lang="pt-BR" altLang="pt-BR" sz="1600" b="1" i="0" u="none" strike="noStrike" cap="none" normalizeH="0" baseline="0" dirty="0" err="1">
                <a:ln>
                  <a:noFill/>
                </a:ln>
                <a:solidFill>
                  <a:srgbClr val="000000"/>
                </a:solidFill>
                <a:effectLst/>
                <a:latin typeface="Century Gothic" panose="020B0502020202020204" pitchFamily="34" charset="0"/>
              </a:rPr>
              <a:t>reference</a:t>
            </a:r>
            <a:r>
              <a:rPr kumimoji="0" lang="pt-BR" altLang="pt-BR" sz="1600" b="1" i="0" u="none" strike="noStrike" cap="none" normalizeH="0" baseline="0" dirty="0">
                <a:ln>
                  <a:noFill/>
                </a:ln>
                <a:solidFill>
                  <a:srgbClr val="000000"/>
                </a:solidFill>
                <a:effectLst/>
                <a:latin typeface="Century Gothic" panose="020B0502020202020204" pitchFamily="34" charset="0"/>
              </a:rPr>
              <a:t>:</a:t>
            </a:r>
            <a:endParaRPr kumimoji="0" lang="pt-BR" altLang="pt-BR" sz="1100" b="0" i="0" u="none" strike="noStrike" cap="none" normalizeH="0" baseline="0" dirty="0">
              <a:ln>
                <a:noFill/>
              </a:ln>
              <a:solidFill>
                <a:schemeClr val="tx1"/>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600" b="0" i="0" u="none" strike="noStrike" cap="none" normalizeH="0" baseline="0" dirty="0" err="1">
                <a:ln>
                  <a:noFill/>
                </a:ln>
                <a:solidFill>
                  <a:srgbClr val="000000"/>
                </a:solidFill>
                <a:effectLst/>
                <a:latin typeface="Century Gothic" panose="020B0502020202020204" pitchFamily="34" charset="0"/>
              </a:rPr>
              <a:t>If</a:t>
            </a:r>
            <a:r>
              <a:rPr kumimoji="0" lang="pt-BR" altLang="pt-BR" sz="1600" b="0" i="0" u="none" strike="noStrike" cap="none" normalizeH="0" baseline="0" dirty="0">
                <a:ln>
                  <a:noFill/>
                </a:ln>
                <a:solidFill>
                  <a:srgbClr val="000000"/>
                </a:solidFill>
                <a:effectLst/>
                <a:latin typeface="Century Gothic" panose="020B0502020202020204" pitchFamily="34" charset="0"/>
              </a:rPr>
              <a:t> a </a:t>
            </a:r>
            <a:r>
              <a:rPr kumimoji="0" lang="pt-BR" altLang="pt-BR" sz="1600" b="0" i="0" u="none" strike="noStrike" cap="none" normalizeH="0" baseline="0" dirty="0" err="1">
                <a:ln>
                  <a:noFill/>
                </a:ln>
                <a:solidFill>
                  <a:srgbClr val="000000"/>
                </a:solidFill>
                <a:effectLst/>
                <a:latin typeface="Century Gothic" panose="020B0502020202020204" pitchFamily="34" charset="0"/>
              </a:rPr>
              <a:t>function</a:t>
            </a:r>
            <a:r>
              <a:rPr kumimoji="0" lang="pt-BR" altLang="pt-BR" sz="1600" b="0" i="0" u="none" strike="noStrike" cap="none" normalizeH="0" baseline="0" dirty="0">
                <a:ln>
                  <a:noFill/>
                </a:ln>
                <a:solidFill>
                  <a:srgbClr val="000000"/>
                </a:solidFill>
                <a:effectLst/>
                <a:latin typeface="Century Gothic" panose="020B0502020202020204" pitchFamily="34" charset="0"/>
              </a:rPr>
              <a:t> </a:t>
            </a:r>
            <a:r>
              <a:rPr kumimoji="0" lang="pt-BR" altLang="pt-BR" sz="1600" b="0" i="0" u="none" strike="noStrike" cap="none" normalizeH="0" baseline="0" dirty="0" err="1">
                <a:ln>
                  <a:noFill/>
                </a:ln>
                <a:solidFill>
                  <a:srgbClr val="000000"/>
                </a:solidFill>
                <a:effectLst/>
                <a:latin typeface="Century Gothic" panose="020B0502020202020204" pitchFamily="34" charset="0"/>
              </a:rPr>
              <a:t>changes</a:t>
            </a:r>
            <a:r>
              <a:rPr kumimoji="0" lang="pt-BR" altLang="pt-BR" sz="1600" b="0" i="0" u="none" strike="noStrike" cap="none" normalizeH="0" baseline="0" dirty="0">
                <a:ln>
                  <a:noFill/>
                </a:ln>
                <a:solidFill>
                  <a:srgbClr val="000000"/>
                </a:solidFill>
                <a:effectLst/>
                <a:latin typeface="Century Gothic" panose="020B0502020202020204" pitchFamily="34" charset="0"/>
              </a:rPr>
              <a:t> </a:t>
            </a:r>
            <a:r>
              <a:rPr kumimoji="0" lang="pt-BR" altLang="pt-BR" sz="1600" b="0" i="0" u="none" strike="noStrike" cap="none" normalizeH="0" baseline="0" dirty="0" err="1">
                <a:ln>
                  <a:noFill/>
                </a:ln>
                <a:solidFill>
                  <a:srgbClr val="000000"/>
                </a:solidFill>
                <a:effectLst/>
                <a:latin typeface="Century Gothic" panose="020B0502020202020204" pitchFamily="34" charset="0"/>
              </a:rPr>
              <a:t>an</a:t>
            </a:r>
            <a:r>
              <a:rPr kumimoji="0" lang="pt-BR" altLang="pt-BR" sz="1600" b="0" i="0" u="none" strike="noStrike" cap="none" normalizeH="0" baseline="0" dirty="0">
                <a:ln>
                  <a:noFill/>
                </a:ln>
                <a:solidFill>
                  <a:srgbClr val="000000"/>
                </a:solidFill>
                <a:effectLst/>
                <a:latin typeface="Century Gothic" panose="020B0502020202020204" pitchFamily="34" charset="0"/>
              </a:rPr>
              <a:t> </a:t>
            </a:r>
            <a:r>
              <a:rPr kumimoji="0" lang="pt-BR" altLang="pt-BR" sz="1600" b="0" i="0" u="none" strike="noStrike" cap="none" normalizeH="0" baseline="0" dirty="0" err="1">
                <a:ln>
                  <a:noFill/>
                </a:ln>
                <a:solidFill>
                  <a:srgbClr val="000000"/>
                </a:solidFill>
                <a:effectLst/>
                <a:latin typeface="Century Gothic" panose="020B0502020202020204" pitchFamily="34" charset="0"/>
              </a:rPr>
              <a:t>object</a:t>
            </a:r>
            <a:r>
              <a:rPr kumimoji="0" lang="pt-BR" altLang="pt-BR" sz="1600" b="0" i="0" u="none" strike="noStrike" cap="none" normalizeH="0" baseline="0" dirty="0">
                <a:ln>
                  <a:noFill/>
                </a:ln>
                <a:solidFill>
                  <a:srgbClr val="000000"/>
                </a:solidFill>
                <a:effectLst/>
                <a:latin typeface="Century Gothic" panose="020B0502020202020204" pitchFamily="34" charset="0"/>
              </a:rPr>
              <a:t> </a:t>
            </a:r>
            <a:r>
              <a:rPr kumimoji="0" lang="pt-BR" altLang="pt-BR" sz="1600" b="0" i="0" u="none" strike="noStrike" cap="none" normalizeH="0" baseline="0" dirty="0" err="1">
                <a:ln>
                  <a:noFill/>
                </a:ln>
                <a:solidFill>
                  <a:srgbClr val="000000"/>
                </a:solidFill>
                <a:effectLst/>
                <a:latin typeface="Century Gothic" panose="020B0502020202020204" pitchFamily="34" charset="0"/>
              </a:rPr>
              <a:t>property</a:t>
            </a:r>
            <a:r>
              <a:rPr kumimoji="0" lang="pt-BR" altLang="pt-BR" sz="1600" b="0" i="0" u="none" strike="noStrike" cap="none" normalizeH="0" baseline="0" dirty="0">
                <a:ln>
                  <a:noFill/>
                </a:ln>
                <a:solidFill>
                  <a:srgbClr val="000000"/>
                </a:solidFill>
                <a:effectLst/>
                <a:latin typeface="Century Gothic" panose="020B0502020202020204" pitchFamily="34" charset="0"/>
              </a:rPr>
              <a:t>, it </a:t>
            </a:r>
            <a:r>
              <a:rPr kumimoji="0" lang="pt-BR" altLang="pt-BR" sz="1600" b="0" i="0" u="none" strike="noStrike" cap="none" normalizeH="0" baseline="0" dirty="0" err="1">
                <a:ln>
                  <a:noFill/>
                </a:ln>
                <a:solidFill>
                  <a:srgbClr val="000000"/>
                </a:solidFill>
                <a:effectLst/>
                <a:latin typeface="Century Gothic" panose="020B0502020202020204" pitchFamily="34" charset="0"/>
              </a:rPr>
              <a:t>changes</a:t>
            </a:r>
            <a:r>
              <a:rPr kumimoji="0" lang="pt-BR" altLang="pt-BR" sz="1600" b="0" i="0" u="none" strike="noStrike" cap="none" normalizeH="0" baseline="0" dirty="0">
                <a:ln>
                  <a:noFill/>
                </a:ln>
                <a:solidFill>
                  <a:srgbClr val="000000"/>
                </a:solidFill>
                <a:effectLst/>
                <a:latin typeface="Century Gothic" panose="020B0502020202020204" pitchFamily="34" charset="0"/>
              </a:rPr>
              <a:t> </a:t>
            </a:r>
            <a:r>
              <a:rPr kumimoji="0" lang="pt-BR" altLang="pt-BR" sz="1600" b="0" i="0" u="none" strike="noStrike" cap="none" normalizeH="0" baseline="0" dirty="0" err="1">
                <a:ln>
                  <a:noFill/>
                </a:ln>
                <a:solidFill>
                  <a:srgbClr val="000000"/>
                </a:solidFill>
                <a:effectLst/>
                <a:latin typeface="Century Gothic" panose="020B0502020202020204" pitchFamily="34" charset="0"/>
              </a:rPr>
              <a:t>the</a:t>
            </a:r>
            <a:r>
              <a:rPr kumimoji="0" lang="pt-BR" altLang="pt-BR" sz="1600" b="0" i="0" u="none" strike="noStrike" cap="none" normalizeH="0" baseline="0" dirty="0">
                <a:ln>
                  <a:noFill/>
                </a:ln>
                <a:solidFill>
                  <a:srgbClr val="000000"/>
                </a:solidFill>
                <a:effectLst/>
                <a:latin typeface="Century Gothic" panose="020B0502020202020204" pitchFamily="34" charset="0"/>
              </a:rPr>
              <a:t> original </a:t>
            </a:r>
            <a:r>
              <a:rPr kumimoji="0" lang="pt-BR" altLang="pt-BR" sz="1600" b="0" i="0" u="none" strike="noStrike" cap="none" normalizeH="0" baseline="0" dirty="0" err="1">
                <a:ln>
                  <a:noFill/>
                </a:ln>
                <a:solidFill>
                  <a:srgbClr val="000000"/>
                </a:solidFill>
                <a:effectLst/>
                <a:latin typeface="Century Gothic" panose="020B0502020202020204" pitchFamily="34" charset="0"/>
              </a:rPr>
              <a:t>value</a:t>
            </a:r>
            <a:r>
              <a:rPr kumimoji="0" lang="pt-BR" altLang="pt-BR" sz="1600" b="0" i="0" u="none" strike="noStrike" cap="none" normalizeH="0" baseline="0" dirty="0">
                <a:ln>
                  <a:noFill/>
                </a:ln>
                <a:solidFill>
                  <a:srgbClr val="000000"/>
                </a:solidFill>
                <a:effectLst/>
                <a:latin typeface="Century Gothic" panose="020B0502020202020204" pitchFamily="34" charset="0"/>
              </a:rPr>
              <a:t>.</a:t>
            </a:r>
            <a:endParaRPr kumimoji="0" lang="pt-BR" altLang="pt-BR" sz="1100" b="0" i="0" u="none" strike="noStrike" cap="none" normalizeH="0" baseline="0" dirty="0">
              <a:ln>
                <a:noFill/>
              </a:ln>
              <a:solidFill>
                <a:schemeClr val="tx1"/>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600" b="1" i="0" u="none" strike="noStrike" cap="none" normalizeH="0" baseline="0" dirty="0" err="1">
                <a:ln>
                  <a:noFill/>
                </a:ln>
                <a:solidFill>
                  <a:srgbClr val="000000"/>
                </a:solidFill>
                <a:effectLst/>
                <a:latin typeface="Century Gothic" panose="020B0502020202020204" pitchFamily="34" charset="0"/>
              </a:rPr>
              <a:t>Changes</a:t>
            </a:r>
            <a:r>
              <a:rPr kumimoji="0" lang="pt-BR" altLang="pt-BR" sz="1600" b="1" i="0" u="none" strike="noStrike" cap="none" normalizeH="0" baseline="0" dirty="0">
                <a:ln>
                  <a:noFill/>
                </a:ln>
                <a:solidFill>
                  <a:srgbClr val="000000"/>
                </a:solidFill>
                <a:effectLst/>
                <a:latin typeface="Century Gothic" panose="020B0502020202020204" pitchFamily="34" charset="0"/>
              </a:rPr>
              <a:t> </a:t>
            </a:r>
            <a:r>
              <a:rPr kumimoji="0" lang="pt-BR" altLang="pt-BR" sz="1600" b="1" i="0" u="none" strike="noStrike" cap="none" normalizeH="0" baseline="0" dirty="0" err="1">
                <a:ln>
                  <a:noFill/>
                </a:ln>
                <a:solidFill>
                  <a:srgbClr val="000000"/>
                </a:solidFill>
                <a:effectLst/>
                <a:latin typeface="Century Gothic" panose="020B0502020202020204" pitchFamily="34" charset="0"/>
              </a:rPr>
              <a:t>to</a:t>
            </a:r>
            <a:r>
              <a:rPr kumimoji="0" lang="pt-BR" altLang="pt-BR" sz="1600" b="1" i="0" u="none" strike="noStrike" cap="none" normalizeH="0" baseline="0" dirty="0">
                <a:ln>
                  <a:noFill/>
                </a:ln>
                <a:solidFill>
                  <a:srgbClr val="000000"/>
                </a:solidFill>
                <a:effectLst/>
                <a:latin typeface="Century Gothic" panose="020B0502020202020204" pitchFamily="34" charset="0"/>
              </a:rPr>
              <a:t> </a:t>
            </a:r>
            <a:r>
              <a:rPr kumimoji="0" lang="pt-BR" altLang="pt-BR" sz="1600" b="1" i="0" u="none" strike="noStrike" cap="none" normalizeH="0" baseline="0" dirty="0" err="1">
                <a:ln>
                  <a:noFill/>
                </a:ln>
                <a:solidFill>
                  <a:srgbClr val="000000"/>
                </a:solidFill>
                <a:effectLst/>
                <a:latin typeface="Century Gothic" panose="020B0502020202020204" pitchFamily="34" charset="0"/>
              </a:rPr>
              <a:t>object</a:t>
            </a:r>
            <a:r>
              <a:rPr kumimoji="0" lang="pt-BR" altLang="pt-BR" sz="1600" b="1" i="0" u="none" strike="noStrike" cap="none" normalizeH="0" baseline="0" dirty="0">
                <a:ln>
                  <a:noFill/>
                </a:ln>
                <a:solidFill>
                  <a:srgbClr val="000000"/>
                </a:solidFill>
                <a:effectLst/>
                <a:latin typeface="Century Gothic" panose="020B0502020202020204" pitchFamily="34" charset="0"/>
              </a:rPr>
              <a:t> </a:t>
            </a:r>
            <a:r>
              <a:rPr kumimoji="0" lang="pt-BR" altLang="pt-BR" sz="1600" b="1" i="0" u="none" strike="noStrike" cap="none" normalizeH="0" baseline="0" dirty="0" err="1">
                <a:ln>
                  <a:noFill/>
                </a:ln>
                <a:solidFill>
                  <a:srgbClr val="000000"/>
                </a:solidFill>
                <a:effectLst/>
                <a:latin typeface="Century Gothic" panose="020B0502020202020204" pitchFamily="34" charset="0"/>
              </a:rPr>
              <a:t>properties</a:t>
            </a:r>
            <a:r>
              <a:rPr kumimoji="0" lang="pt-BR" altLang="pt-BR" sz="1600" b="1" i="0" u="none" strike="noStrike" cap="none" normalizeH="0" baseline="0" dirty="0">
                <a:ln>
                  <a:noFill/>
                </a:ln>
                <a:solidFill>
                  <a:srgbClr val="000000"/>
                </a:solidFill>
                <a:effectLst/>
                <a:latin typeface="Century Gothic" panose="020B0502020202020204" pitchFamily="34" charset="0"/>
              </a:rPr>
              <a:t> are </a:t>
            </a:r>
            <a:r>
              <a:rPr kumimoji="0" lang="pt-BR" altLang="pt-BR" sz="1600" b="1" i="0" u="none" strike="noStrike" cap="none" normalizeH="0" baseline="0" dirty="0" err="1">
                <a:ln>
                  <a:noFill/>
                </a:ln>
                <a:solidFill>
                  <a:srgbClr val="000000"/>
                </a:solidFill>
                <a:effectLst/>
                <a:latin typeface="Century Gothic" panose="020B0502020202020204" pitchFamily="34" charset="0"/>
              </a:rPr>
              <a:t>visible</a:t>
            </a:r>
            <a:r>
              <a:rPr kumimoji="0" lang="pt-BR" altLang="pt-BR" sz="1600" b="1" i="0" u="none" strike="noStrike" cap="none" normalizeH="0" baseline="0" dirty="0">
                <a:ln>
                  <a:noFill/>
                </a:ln>
                <a:solidFill>
                  <a:srgbClr val="000000"/>
                </a:solidFill>
                <a:effectLst/>
                <a:latin typeface="Century Gothic" panose="020B0502020202020204" pitchFamily="34" charset="0"/>
              </a:rPr>
              <a:t> (</a:t>
            </a:r>
            <a:r>
              <a:rPr kumimoji="0" lang="pt-BR" altLang="pt-BR" sz="1600" b="1" i="0" u="none" strike="noStrike" cap="none" normalizeH="0" baseline="0" dirty="0" err="1">
                <a:ln>
                  <a:noFill/>
                </a:ln>
                <a:solidFill>
                  <a:srgbClr val="000000"/>
                </a:solidFill>
                <a:effectLst/>
                <a:latin typeface="Century Gothic" panose="020B0502020202020204" pitchFamily="34" charset="0"/>
              </a:rPr>
              <a:t>reflected</a:t>
            </a:r>
            <a:r>
              <a:rPr kumimoji="0" lang="pt-BR" altLang="pt-BR" sz="1600" b="1" i="0" u="none" strike="noStrike" cap="none" normalizeH="0" baseline="0" dirty="0">
                <a:ln>
                  <a:noFill/>
                </a:ln>
                <a:solidFill>
                  <a:srgbClr val="000000"/>
                </a:solidFill>
                <a:effectLst/>
                <a:latin typeface="Century Gothic" panose="020B0502020202020204" pitchFamily="34" charset="0"/>
              </a:rPr>
              <a:t>) </a:t>
            </a:r>
            <a:r>
              <a:rPr kumimoji="0" lang="pt-BR" altLang="pt-BR" sz="1600" b="1" i="0" u="none" strike="noStrike" cap="none" normalizeH="0" baseline="0" dirty="0" err="1">
                <a:ln>
                  <a:noFill/>
                </a:ln>
                <a:solidFill>
                  <a:srgbClr val="000000"/>
                </a:solidFill>
                <a:effectLst/>
                <a:latin typeface="Century Gothic" panose="020B0502020202020204" pitchFamily="34" charset="0"/>
              </a:rPr>
              <a:t>outside</a:t>
            </a:r>
            <a:r>
              <a:rPr kumimoji="0" lang="pt-BR" altLang="pt-BR" sz="1600" b="1" i="0" u="none" strike="noStrike" cap="none" normalizeH="0" baseline="0" dirty="0">
                <a:ln>
                  <a:noFill/>
                </a:ln>
                <a:solidFill>
                  <a:srgbClr val="000000"/>
                </a:solidFill>
                <a:effectLst/>
                <a:latin typeface="Century Gothic" panose="020B0502020202020204" pitchFamily="34" charset="0"/>
              </a:rPr>
              <a:t> </a:t>
            </a:r>
            <a:r>
              <a:rPr kumimoji="0" lang="pt-BR" altLang="pt-BR" sz="1600" b="1" i="0" u="none" strike="noStrike" cap="none" normalizeH="0" baseline="0" dirty="0" err="1">
                <a:ln>
                  <a:noFill/>
                </a:ln>
                <a:solidFill>
                  <a:srgbClr val="000000"/>
                </a:solidFill>
                <a:effectLst/>
                <a:latin typeface="Century Gothic" panose="020B0502020202020204" pitchFamily="34" charset="0"/>
              </a:rPr>
              <a:t>the</a:t>
            </a:r>
            <a:r>
              <a:rPr kumimoji="0" lang="pt-BR" altLang="pt-BR" sz="1600" b="1" i="0" u="none" strike="noStrike" cap="none" normalizeH="0" baseline="0" dirty="0">
                <a:ln>
                  <a:noFill/>
                </a:ln>
                <a:solidFill>
                  <a:srgbClr val="000000"/>
                </a:solidFill>
                <a:effectLst/>
                <a:latin typeface="Century Gothic" panose="020B0502020202020204" pitchFamily="34" charset="0"/>
              </a:rPr>
              <a:t> </a:t>
            </a:r>
            <a:r>
              <a:rPr kumimoji="0" lang="pt-BR" altLang="pt-BR" sz="1600" b="1" i="0" u="none" strike="noStrike" cap="none" normalizeH="0" baseline="0" dirty="0" err="1">
                <a:ln>
                  <a:noFill/>
                </a:ln>
                <a:solidFill>
                  <a:srgbClr val="000000"/>
                </a:solidFill>
                <a:effectLst/>
                <a:latin typeface="Century Gothic" panose="020B0502020202020204" pitchFamily="34" charset="0"/>
              </a:rPr>
              <a:t>function</a:t>
            </a:r>
            <a:r>
              <a:rPr kumimoji="0" lang="pt-BR" altLang="pt-BR" sz="1600" b="1" i="0" u="none" strike="noStrike" cap="none" normalizeH="0" baseline="0" dirty="0">
                <a:ln>
                  <a:noFill/>
                </a:ln>
                <a:solidFill>
                  <a:srgbClr val="000000"/>
                </a:solidFill>
                <a:effectLst/>
                <a:latin typeface="Century Gothic" panose="020B0502020202020204" pitchFamily="34" charset="0"/>
              </a:rPr>
              <a:t>.</a:t>
            </a:r>
            <a:endParaRPr kumimoji="0" lang="pt-BR" altLang="pt-BR" sz="2800" b="0" i="0" u="none" strike="noStrike" cap="none" normalizeH="0" baseline="0" dirty="0">
              <a:ln>
                <a:noFill/>
              </a:ln>
              <a:solidFill>
                <a:schemeClr val="tx1"/>
              </a:solidFill>
              <a:effectLst/>
              <a:latin typeface="Century Gothic" panose="020B0502020202020204" pitchFamily="34" charset="0"/>
            </a:endParaRPr>
          </a:p>
        </p:txBody>
      </p:sp>
    </p:spTree>
    <p:extLst>
      <p:ext uri="{BB962C8B-B14F-4D97-AF65-F5344CB8AC3E}">
        <p14:creationId xmlns:p14="http://schemas.microsoft.com/office/powerpoint/2010/main" val="232854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266700" y="-249002"/>
            <a:ext cx="12953999" cy="7549116"/>
          </a:xfrm>
          <a:prstGeom prst="rect">
            <a:avLst/>
          </a:prstGeom>
          <a:solidFill>
            <a:srgbClr val="F0DB4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 name="Título 1"/>
          <p:cNvSpPr>
            <a:spLocks noGrp="1"/>
          </p:cNvSpPr>
          <p:nvPr>
            <p:ph type="title"/>
          </p:nvPr>
        </p:nvSpPr>
        <p:spPr>
          <a:xfrm>
            <a:off x="-266699" y="365125"/>
            <a:ext cx="12953998" cy="1325563"/>
          </a:xfrm>
          <a:solidFill>
            <a:srgbClr val="323330"/>
          </a:solidFill>
        </p:spPr>
        <p:txBody>
          <a:bodyPr/>
          <a:lstStyle/>
          <a:p>
            <a:pPr algn="ctr"/>
            <a:r>
              <a:rPr lang="pt-BR" b="1" dirty="0">
                <a:solidFill>
                  <a:srgbClr val="F0DB4F"/>
                </a:solidFill>
                <a:latin typeface="Century Gothic" panose="020B0502020202020204" pitchFamily="34" charset="0"/>
                <a:cs typeface="Aharoni" panose="02010803020104030203" pitchFamily="2" charset="-79"/>
              </a:rPr>
              <a:t>Arrays</a:t>
            </a:r>
            <a:endParaRPr lang="pt-BR" dirty="0">
              <a:solidFill>
                <a:srgbClr val="F0DB4F"/>
              </a:solidFill>
            </a:endParaRPr>
          </a:p>
        </p:txBody>
      </p:sp>
      <p:grpSp>
        <p:nvGrpSpPr>
          <p:cNvPr id="5" name="Group 4"/>
          <p:cNvGrpSpPr/>
          <p:nvPr/>
        </p:nvGrpSpPr>
        <p:grpSpPr>
          <a:xfrm>
            <a:off x="454520" y="2588236"/>
            <a:ext cx="11511558" cy="3018692"/>
            <a:chOff x="1145679" y="2517898"/>
            <a:chExt cx="11511558" cy="3018692"/>
          </a:xfrm>
        </p:grpSpPr>
        <p:pic>
          <p:nvPicPr>
            <p:cNvPr id="3074" name="Picture 2" descr="Image result for store draw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5679" y="2517898"/>
              <a:ext cx="2895600" cy="28956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store draw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1279" y="2640990"/>
              <a:ext cx="2895600" cy="28956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store draw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1458" y="2640990"/>
              <a:ext cx="2895600" cy="28956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result for store draw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1637" y="2640990"/>
              <a:ext cx="2895600" cy="28956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530245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1353800" cy="1325563"/>
          </a:xfrm>
          <a:solidFill>
            <a:srgbClr val="EDDB4F"/>
          </a:solidFill>
        </p:spPr>
        <p:txBody>
          <a:bodyPr>
            <a:normAutofit/>
          </a:bodyPr>
          <a:lstStyle/>
          <a:p>
            <a:r>
              <a:rPr lang="pt-BR" sz="5400" b="1" dirty="0" err="1">
                <a:solidFill>
                  <a:schemeClr val="tx1">
                    <a:lumMod val="85000"/>
                    <a:lumOff val="15000"/>
                  </a:schemeClr>
                </a:solidFill>
                <a:latin typeface="Century Gothic" panose="020B0502020202020204" pitchFamily="34" charset="0"/>
                <a:cs typeface="Aharoni" panose="02010803020104030203" pitchFamily="2" charset="-79"/>
              </a:rPr>
              <a:t>Array</a:t>
            </a:r>
            <a:endParaRPr lang="pt-BR" sz="5400" b="1" dirty="0">
              <a:solidFill>
                <a:schemeClr val="tx1">
                  <a:lumMod val="85000"/>
                  <a:lumOff val="15000"/>
                </a:schemeClr>
              </a:solidFill>
              <a:latin typeface="Century Gothic" panose="020B0502020202020204" pitchFamily="34" charset="0"/>
              <a:cs typeface="Aharoni" panose="02010803020104030203" pitchFamily="2" charset="-79"/>
            </a:endParaRPr>
          </a:p>
        </p:txBody>
      </p:sp>
      <p:pic>
        <p:nvPicPr>
          <p:cNvPr id="4" name="Picture 6" descr="Resultado de imagem para javascript"/>
          <p:cNvPicPr>
            <a:picLocks noChangeAspect="1" noChangeArrowheads="1"/>
          </p:cNvPicPr>
          <p:nvPr/>
        </p:nvPicPr>
        <p:blipFill rotWithShape="1">
          <a:blip r:embed="rId2">
            <a:extLst>
              <a:ext uri="{28A0092B-C50C-407E-A947-70E740481C1C}">
                <a14:useLocalDpi xmlns:a14="http://schemas.microsoft.com/office/drawing/2010/main" val="0"/>
              </a:ext>
            </a:extLst>
          </a:blip>
          <a:srcRect l="23304" t="24009" r="23564" b="24095"/>
          <a:stretch/>
        </p:blipFill>
        <p:spPr bwMode="auto">
          <a:xfrm>
            <a:off x="11297412" y="5991860"/>
            <a:ext cx="655320" cy="64008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4"/>
          <p:cNvSpPr>
            <a:spLocks noChangeArrowheads="1"/>
          </p:cNvSpPr>
          <p:nvPr/>
        </p:nvSpPr>
        <p:spPr bwMode="auto">
          <a:xfrm>
            <a:off x="1055914" y="1827454"/>
            <a:ext cx="9167037" cy="5846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2352" rIns="0" bIns="15235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lvl="0" indent="-285750">
              <a:buFont typeface="Arial" panose="020B0604020202020204" pitchFamily="34" charset="0"/>
              <a:buChar char="•"/>
            </a:pPr>
            <a:r>
              <a:rPr lang="en-US" dirty="0"/>
              <a:t>An array is a special variable, which can hold more than one value at a time.</a:t>
            </a:r>
            <a:endParaRPr kumimoji="0" lang="pt-BR" altLang="pt-BR" sz="2800" b="0" i="0" u="none" strike="noStrike" cap="none" normalizeH="0" baseline="0" dirty="0">
              <a:ln>
                <a:noFill/>
              </a:ln>
              <a:solidFill>
                <a:schemeClr val="tx1"/>
              </a:solidFill>
              <a:effectLst/>
              <a:latin typeface="Century Gothic" panose="020B0502020202020204" pitchFamily="34" charset="0"/>
            </a:endParaRPr>
          </a:p>
        </p:txBody>
      </p:sp>
      <p:sp>
        <p:nvSpPr>
          <p:cNvPr id="3" name="Retângulo 2"/>
          <p:cNvSpPr/>
          <p:nvPr/>
        </p:nvSpPr>
        <p:spPr>
          <a:xfrm>
            <a:off x="1219200" y="2548899"/>
            <a:ext cx="6096000" cy="923330"/>
          </a:xfrm>
          <a:prstGeom prst="rect">
            <a:avLst/>
          </a:prstGeom>
        </p:spPr>
        <p:txBody>
          <a:bodyPr>
            <a:spAutoFit/>
          </a:bodyPr>
          <a:lstStyle/>
          <a:p>
            <a:r>
              <a:rPr lang="pt-BR">
                <a:solidFill>
                  <a:srgbClr val="0000CD"/>
                </a:solidFill>
                <a:latin typeface="Consolas" panose="020B0609020204030204" pitchFamily="49" charset="0"/>
              </a:rPr>
              <a:t>var</a:t>
            </a:r>
            <a:r>
              <a:rPr lang="pt-BR">
                <a:solidFill>
                  <a:srgbClr val="000000"/>
                </a:solidFill>
                <a:latin typeface="Consolas" panose="020B0609020204030204" pitchFamily="49" charset="0"/>
              </a:rPr>
              <a:t> car1 = </a:t>
            </a:r>
            <a:r>
              <a:rPr lang="pt-BR">
                <a:solidFill>
                  <a:srgbClr val="A52A2A"/>
                </a:solidFill>
                <a:latin typeface="Consolas" panose="020B0609020204030204" pitchFamily="49" charset="0"/>
              </a:rPr>
              <a:t>"Saab"</a:t>
            </a:r>
            <a:r>
              <a:rPr lang="pt-BR">
                <a:solidFill>
                  <a:srgbClr val="000000"/>
                </a:solidFill>
                <a:latin typeface="Consolas" panose="020B0609020204030204" pitchFamily="49" charset="0"/>
              </a:rPr>
              <a:t>;</a:t>
            </a:r>
            <a:br>
              <a:rPr lang="pt-BR"/>
            </a:br>
            <a:r>
              <a:rPr lang="pt-BR">
                <a:solidFill>
                  <a:srgbClr val="0000CD"/>
                </a:solidFill>
                <a:latin typeface="Consolas" panose="020B0609020204030204" pitchFamily="49" charset="0"/>
              </a:rPr>
              <a:t>var</a:t>
            </a:r>
            <a:r>
              <a:rPr lang="pt-BR">
                <a:solidFill>
                  <a:srgbClr val="000000"/>
                </a:solidFill>
                <a:latin typeface="Consolas" panose="020B0609020204030204" pitchFamily="49" charset="0"/>
              </a:rPr>
              <a:t> car2 = </a:t>
            </a:r>
            <a:r>
              <a:rPr lang="pt-BR">
                <a:solidFill>
                  <a:srgbClr val="A52A2A"/>
                </a:solidFill>
                <a:latin typeface="Consolas" panose="020B0609020204030204" pitchFamily="49" charset="0"/>
              </a:rPr>
              <a:t>"Volvo"</a:t>
            </a:r>
            <a:r>
              <a:rPr lang="pt-BR">
                <a:solidFill>
                  <a:srgbClr val="000000"/>
                </a:solidFill>
                <a:latin typeface="Consolas" panose="020B0609020204030204" pitchFamily="49" charset="0"/>
              </a:rPr>
              <a:t>;</a:t>
            </a:r>
            <a:br>
              <a:rPr lang="pt-BR"/>
            </a:br>
            <a:r>
              <a:rPr lang="pt-BR">
                <a:solidFill>
                  <a:srgbClr val="0000CD"/>
                </a:solidFill>
                <a:latin typeface="Consolas" panose="020B0609020204030204" pitchFamily="49" charset="0"/>
              </a:rPr>
              <a:t>var</a:t>
            </a:r>
            <a:r>
              <a:rPr lang="pt-BR">
                <a:solidFill>
                  <a:srgbClr val="000000"/>
                </a:solidFill>
                <a:latin typeface="Consolas" panose="020B0609020204030204" pitchFamily="49" charset="0"/>
              </a:rPr>
              <a:t> car3 = </a:t>
            </a:r>
            <a:r>
              <a:rPr lang="pt-BR">
                <a:solidFill>
                  <a:srgbClr val="A52A2A"/>
                </a:solidFill>
                <a:latin typeface="Consolas" panose="020B0609020204030204" pitchFamily="49" charset="0"/>
              </a:rPr>
              <a:t>"BMW"</a:t>
            </a:r>
            <a:r>
              <a:rPr lang="pt-BR">
                <a:solidFill>
                  <a:srgbClr val="000000"/>
                </a:solidFill>
                <a:latin typeface="Consolas" panose="020B0609020204030204" pitchFamily="49" charset="0"/>
              </a:rPr>
              <a:t>;</a:t>
            </a:r>
            <a:endParaRPr lang="pt-BR" dirty="0"/>
          </a:p>
        </p:txBody>
      </p:sp>
      <p:sp>
        <p:nvSpPr>
          <p:cNvPr id="5" name="Retângulo 4"/>
          <p:cNvSpPr/>
          <p:nvPr/>
        </p:nvSpPr>
        <p:spPr>
          <a:xfrm>
            <a:off x="5893239" y="2825898"/>
            <a:ext cx="4743606" cy="369332"/>
          </a:xfrm>
          <a:prstGeom prst="rect">
            <a:avLst/>
          </a:prstGeom>
        </p:spPr>
        <p:txBody>
          <a:bodyPr wrap="none">
            <a:spAutoFit/>
          </a:bodyPr>
          <a:lstStyle/>
          <a:p>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cars = [</a:t>
            </a:r>
            <a:r>
              <a:rPr lang="en-US" dirty="0">
                <a:solidFill>
                  <a:srgbClr val="A52A2A"/>
                </a:solidFill>
                <a:latin typeface="Consolas" panose="020B0609020204030204" pitchFamily="49" charset="0"/>
              </a:rPr>
              <a:t>"Saab"</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"Volvo"</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"BMW"</a:t>
            </a:r>
            <a:r>
              <a:rPr lang="en-US" dirty="0">
                <a:solidFill>
                  <a:srgbClr val="000000"/>
                </a:solidFill>
                <a:latin typeface="Consolas" panose="020B0609020204030204" pitchFamily="49" charset="0"/>
              </a:rPr>
              <a:t>];</a:t>
            </a:r>
            <a:endParaRPr lang="pt-BR" dirty="0"/>
          </a:p>
        </p:txBody>
      </p:sp>
      <p:sp>
        <p:nvSpPr>
          <p:cNvPr id="6" name="Retângulo 5"/>
          <p:cNvSpPr/>
          <p:nvPr/>
        </p:nvSpPr>
        <p:spPr>
          <a:xfrm>
            <a:off x="1293759" y="4221707"/>
            <a:ext cx="5250155" cy="369332"/>
          </a:xfrm>
          <a:prstGeom prst="rect">
            <a:avLst/>
          </a:prstGeom>
        </p:spPr>
        <p:txBody>
          <a:bodyPr wrap="none">
            <a:spAutoFit/>
          </a:bodyPr>
          <a:lstStyle/>
          <a:p>
            <a:r>
              <a:rPr lang="pt-BR" dirty="0">
                <a:solidFill>
                  <a:srgbClr val="0000CD"/>
                </a:solidFill>
                <a:latin typeface="Consolas" panose="020B0609020204030204" pitchFamily="49" charset="0"/>
              </a:rPr>
              <a:t>var</a:t>
            </a:r>
            <a:r>
              <a:rPr lang="pt-BR" dirty="0">
                <a:solidFill>
                  <a:srgbClr val="000000"/>
                </a:solidFill>
                <a:latin typeface="Consolas" panose="020B0609020204030204" pitchFamily="49" charset="0"/>
              </a:rPr>
              <a:t> </a:t>
            </a:r>
            <a:r>
              <a:rPr lang="pt-BR" i="1" dirty="0" err="1">
                <a:solidFill>
                  <a:srgbClr val="000000"/>
                </a:solidFill>
                <a:latin typeface="Consolas" panose="020B0609020204030204" pitchFamily="49" charset="0"/>
              </a:rPr>
              <a:t>array_name</a:t>
            </a:r>
            <a:r>
              <a:rPr lang="pt-BR" dirty="0">
                <a:solidFill>
                  <a:srgbClr val="000000"/>
                </a:solidFill>
                <a:latin typeface="Consolas" panose="020B0609020204030204" pitchFamily="49" charset="0"/>
              </a:rPr>
              <a:t> = [</a:t>
            </a:r>
            <a:r>
              <a:rPr lang="pt-BR" i="1" dirty="0">
                <a:solidFill>
                  <a:srgbClr val="000000"/>
                </a:solidFill>
                <a:latin typeface="Consolas" panose="020B0609020204030204" pitchFamily="49" charset="0"/>
              </a:rPr>
              <a:t>item1</a:t>
            </a:r>
            <a:r>
              <a:rPr lang="pt-BR" dirty="0">
                <a:solidFill>
                  <a:srgbClr val="000000"/>
                </a:solidFill>
                <a:latin typeface="Consolas" panose="020B0609020204030204" pitchFamily="49" charset="0"/>
              </a:rPr>
              <a:t>, </a:t>
            </a:r>
            <a:r>
              <a:rPr lang="pt-BR" i="1" dirty="0">
                <a:solidFill>
                  <a:srgbClr val="000000"/>
                </a:solidFill>
                <a:latin typeface="Consolas" panose="020B0609020204030204" pitchFamily="49" charset="0"/>
              </a:rPr>
              <a:t>item2</a:t>
            </a:r>
            <a:r>
              <a:rPr lang="pt-BR" dirty="0">
                <a:solidFill>
                  <a:srgbClr val="000000"/>
                </a:solidFill>
                <a:latin typeface="Consolas" panose="020B0609020204030204" pitchFamily="49" charset="0"/>
              </a:rPr>
              <a:t>, ...];   </a:t>
            </a:r>
            <a:endParaRPr lang="pt-BR" dirty="0"/>
          </a:p>
        </p:txBody>
      </p:sp>
      <p:sp>
        <p:nvSpPr>
          <p:cNvPr id="7" name="Retângulo 6"/>
          <p:cNvSpPr/>
          <p:nvPr/>
        </p:nvSpPr>
        <p:spPr>
          <a:xfrm>
            <a:off x="2622631" y="3760042"/>
            <a:ext cx="2005485" cy="369332"/>
          </a:xfrm>
          <a:prstGeom prst="rect">
            <a:avLst/>
          </a:prstGeom>
          <a:solidFill>
            <a:srgbClr val="EDDB4F"/>
          </a:solidFill>
        </p:spPr>
        <p:txBody>
          <a:bodyPr wrap="none">
            <a:spAutoFit/>
          </a:bodyPr>
          <a:lstStyle/>
          <a:p>
            <a:r>
              <a:rPr lang="pt-BR" dirty="0" err="1"/>
              <a:t>Creating</a:t>
            </a:r>
            <a:r>
              <a:rPr lang="pt-BR" dirty="0"/>
              <a:t> </a:t>
            </a:r>
            <a:r>
              <a:rPr lang="pt-BR" dirty="0" err="1"/>
              <a:t>an</a:t>
            </a:r>
            <a:r>
              <a:rPr lang="pt-BR" dirty="0"/>
              <a:t> </a:t>
            </a:r>
            <a:r>
              <a:rPr lang="pt-BR" dirty="0" err="1"/>
              <a:t>Array</a:t>
            </a:r>
            <a:r>
              <a:rPr lang="pt-BR" dirty="0"/>
              <a:t>...</a:t>
            </a:r>
          </a:p>
        </p:txBody>
      </p:sp>
      <p:sp>
        <p:nvSpPr>
          <p:cNvPr id="8" name="Retângulo 7"/>
          <p:cNvSpPr/>
          <p:nvPr/>
        </p:nvSpPr>
        <p:spPr>
          <a:xfrm>
            <a:off x="838200" y="6311900"/>
            <a:ext cx="5883342" cy="369332"/>
          </a:xfrm>
          <a:prstGeom prst="rect">
            <a:avLst/>
          </a:prstGeom>
        </p:spPr>
        <p:txBody>
          <a:bodyPr wrap="none">
            <a:spAutoFit/>
          </a:bodyPr>
          <a:lstStyle/>
          <a:p>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cars = </a:t>
            </a:r>
            <a:r>
              <a:rPr lang="en-US" dirty="0">
                <a:solidFill>
                  <a:srgbClr val="0000CD"/>
                </a:solidFill>
                <a:latin typeface="Consolas" panose="020B0609020204030204" pitchFamily="49" charset="0"/>
              </a:rPr>
              <a:t>new</a:t>
            </a:r>
            <a:r>
              <a:rPr lang="en-US" dirty="0">
                <a:solidFill>
                  <a:srgbClr val="000000"/>
                </a:solidFill>
                <a:latin typeface="Consolas" panose="020B0609020204030204" pitchFamily="49" charset="0"/>
              </a:rPr>
              <a:t> Array(</a:t>
            </a:r>
            <a:r>
              <a:rPr lang="en-US" dirty="0">
                <a:solidFill>
                  <a:srgbClr val="A52A2A"/>
                </a:solidFill>
                <a:latin typeface="Consolas" panose="020B0609020204030204" pitchFamily="49" charset="0"/>
              </a:rPr>
              <a:t>"Saab"</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"Volvo"</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"BMW"</a:t>
            </a:r>
            <a:r>
              <a:rPr lang="en-US" dirty="0">
                <a:solidFill>
                  <a:srgbClr val="000000"/>
                </a:solidFill>
                <a:latin typeface="Consolas" panose="020B0609020204030204" pitchFamily="49" charset="0"/>
              </a:rPr>
              <a:t>);</a:t>
            </a:r>
            <a:endParaRPr lang="pt-BR" dirty="0"/>
          </a:p>
        </p:txBody>
      </p:sp>
      <p:sp>
        <p:nvSpPr>
          <p:cNvPr id="9" name="Retângulo 8"/>
          <p:cNvSpPr/>
          <p:nvPr/>
        </p:nvSpPr>
        <p:spPr>
          <a:xfrm>
            <a:off x="2622631" y="4749749"/>
            <a:ext cx="6096000" cy="1477328"/>
          </a:xfrm>
          <a:prstGeom prst="rect">
            <a:avLst/>
          </a:prstGeom>
        </p:spPr>
        <p:txBody>
          <a:bodyPr>
            <a:spAutoFit/>
          </a:bodyPr>
          <a:lstStyle/>
          <a:p>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cars = [</a:t>
            </a:r>
            <a:br>
              <a:rPr lang="en-US" dirty="0"/>
            </a:b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"Saab"</a:t>
            </a:r>
            <a:r>
              <a:rPr lang="en-US" dirty="0">
                <a:solidFill>
                  <a:srgbClr val="000000"/>
                </a:solidFill>
                <a:latin typeface="Consolas" panose="020B0609020204030204" pitchFamily="49" charset="0"/>
              </a:rPr>
              <a:t>,</a:t>
            </a:r>
            <a:br>
              <a:rPr lang="en-US" dirty="0"/>
            </a:b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"Volvo"</a:t>
            </a:r>
            <a:r>
              <a:rPr lang="en-US" dirty="0">
                <a:solidFill>
                  <a:srgbClr val="000000"/>
                </a:solidFill>
                <a:latin typeface="Consolas" panose="020B0609020204030204" pitchFamily="49" charset="0"/>
              </a:rPr>
              <a:t>,</a:t>
            </a:r>
            <a:br>
              <a:rPr lang="en-US" dirty="0"/>
            </a:b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"BMW"</a:t>
            </a:r>
            <a:br>
              <a:rPr lang="en-US" dirty="0"/>
            </a:br>
            <a:r>
              <a:rPr lang="en-US" dirty="0">
                <a:solidFill>
                  <a:srgbClr val="000000"/>
                </a:solidFill>
                <a:latin typeface="Consolas" panose="020B0609020204030204" pitchFamily="49" charset="0"/>
              </a:rPr>
              <a:t>];</a:t>
            </a:r>
            <a:endParaRPr lang="pt-BR" dirty="0"/>
          </a:p>
        </p:txBody>
      </p:sp>
      <p:sp>
        <p:nvSpPr>
          <p:cNvPr id="16" name="Retângulo 15"/>
          <p:cNvSpPr/>
          <p:nvPr/>
        </p:nvSpPr>
        <p:spPr>
          <a:xfrm>
            <a:off x="7734707" y="3760042"/>
            <a:ext cx="3335465" cy="369332"/>
          </a:xfrm>
          <a:prstGeom prst="rect">
            <a:avLst/>
          </a:prstGeom>
          <a:solidFill>
            <a:srgbClr val="EDDB4F"/>
          </a:solidFill>
        </p:spPr>
        <p:txBody>
          <a:bodyPr wrap="none">
            <a:spAutoFit/>
          </a:bodyPr>
          <a:lstStyle/>
          <a:p>
            <a:r>
              <a:rPr lang="en-US" dirty="0"/>
              <a:t>Access the Elements of an Array…</a:t>
            </a:r>
          </a:p>
        </p:txBody>
      </p:sp>
      <p:sp>
        <p:nvSpPr>
          <p:cNvPr id="10" name="Retângulo 9"/>
          <p:cNvSpPr/>
          <p:nvPr/>
        </p:nvSpPr>
        <p:spPr>
          <a:xfrm>
            <a:off x="8046071" y="4509520"/>
            <a:ext cx="2590774" cy="369332"/>
          </a:xfrm>
          <a:prstGeom prst="rect">
            <a:avLst/>
          </a:prstGeom>
        </p:spPr>
        <p:txBody>
          <a:bodyPr wrap="none">
            <a:spAutoFit/>
          </a:bodyPr>
          <a:lstStyle/>
          <a:p>
            <a:r>
              <a:rPr lang="pt-BR" dirty="0">
                <a:solidFill>
                  <a:srgbClr val="0000CD"/>
                </a:solidFill>
                <a:latin typeface="Consolas" panose="020B0609020204030204" pitchFamily="49" charset="0"/>
              </a:rPr>
              <a:t>var</a:t>
            </a:r>
            <a:r>
              <a:rPr lang="pt-BR" dirty="0">
                <a:solidFill>
                  <a:srgbClr val="000000"/>
                </a:solidFill>
                <a:latin typeface="Consolas" panose="020B0609020204030204" pitchFamily="49" charset="0"/>
              </a:rPr>
              <a:t> </a:t>
            </a:r>
            <a:r>
              <a:rPr lang="pt-BR" dirty="0" err="1">
                <a:solidFill>
                  <a:srgbClr val="000000"/>
                </a:solidFill>
                <a:latin typeface="Consolas" panose="020B0609020204030204" pitchFamily="49" charset="0"/>
              </a:rPr>
              <a:t>name</a:t>
            </a:r>
            <a:r>
              <a:rPr lang="pt-BR" dirty="0">
                <a:solidFill>
                  <a:srgbClr val="000000"/>
                </a:solidFill>
                <a:latin typeface="Consolas" panose="020B0609020204030204" pitchFamily="49" charset="0"/>
              </a:rPr>
              <a:t> = </a:t>
            </a:r>
            <a:r>
              <a:rPr lang="pt-BR" dirty="0" err="1">
                <a:solidFill>
                  <a:srgbClr val="000000"/>
                </a:solidFill>
                <a:latin typeface="Consolas" panose="020B0609020204030204" pitchFamily="49" charset="0"/>
              </a:rPr>
              <a:t>cars</a:t>
            </a:r>
            <a:r>
              <a:rPr lang="pt-BR" dirty="0">
                <a:solidFill>
                  <a:srgbClr val="000000"/>
                </a:solidFill>
                <a:latin typeface="Consolas" panose="020B0609020204030204" pitchFamily="49" charset="0"/>
              </a:rPr>
              <a:t>[</a:t>
            </a:r>
            <a:r>
              <a:rPr lang="pt-BR" dirty="0">
                <a:solidFill>
                  <a:srgbClr val="FF0000"/>
                </a:solidFill>
                <a:latin typeface="Consolas" panose="020B0609020204030204" pitchFamily="49" charset="0"/>
              </a:rPr>
              <a:t>0</a:t>
            </a:r>
            <a:r>
              <a:rPr lang="pt-BR" dirty="0">
                <a:solidFill>
                  <a:srgbClr val="000000"/>
                </a:solidFill>
                <a:latin typeface="Consolas" panose="020B0609020204030204" pitchFamily="49" charset="0"/>
              </a:rPr>
              <a:t>];</a:t>
            </a:r>
            <a:endParaRPr lang="pt-BR" dirty="0"/>
          </a:p>
        </p:txBody>
      </p:sp>
      <p:sp>
        <p:nvSpPr>
          <p:cNvPr id="11" name="Retângulo 10"/>
          <p:cNvSpPr/>
          <p:nvPr/>
        </p:nvSpPr>
        <p:spPr>
          <a:xfrm>
            <a:off x="8233689" y="5095727"/>
            <a:ext cx="2464136" cy="369332"/>
          </a:xfrm>
          <a:prstGeom prst="rect">
            <a:avLst/>
          </a:prstGeom>
        </p:spPr>
        <p:txBody>
          <a:bodyPr wrap="none">
            <a:spAutoFit/>
          </a:bodyPr>
          <a:lstStyle/>
          <a:p>
            <a:r>
              <a:rPr lang="pt-BR" dirty="0" err="1">
                <a:solidFill>
                  <a:srgbClr val="000000"/>
                </a:solidFill>
                <a:latin typeface="Consolas" panose="020B0609020204030204" pitchFamily="49" charset="0"/>
              </a:rPr>
              <a:t>cars</a:t>
            </a:r>
            <a:r>
              <a:rPr lang="pt-BR" dirty="0">
                <a:solidFill>
                  <a:srgbClr val="000000"/>
                </a:solidFill>
                <a:latin typeface="Consolas" panose="020B0609020204030204" pitchFamily="49" charset="0"/>
              </a:rPr>
              <a:t>[</a:t>
            </a:r>
            <a:r>
              <a:rPr lang="pt-BR" dirty="0">
                <a:solidFill>
                  <a:srgbClr val="FF0000"/>
                </a:solidFill>
                <a:latin typeface="Consolas" panose="020B0609020204030204" pitchFamily="49" charset="0"/>
              </a:rPr>
              <a:t>0</a:t>
            </a:r>
            <a:r>
              <a:rPr lang="pt-BR" dirty="0">
                <a:solidFill>
                  <a:srgbClr val="000000"/>
                </a:solidFill>
                <a:latin typeface="Consolas" panose="020B0609020204030204" pitchFamily="49" charset="0"/>
              </a:rPr>
              <a:t>] = </a:t>
            </a:r>
            <a:r>
              <a:rPr lang="pt-BR" dirty="0">
                <a:solidFill>
                  <a:srgbClr val="A52A2A"/>
                </a:solidFill>
                <a:latin typeface="Consolas" panose="020B0609020204030204" pitchFamily="49" charset="0"/>
              </a:rPr>
              <a:t>“</a:t>
            </a:r>
            <a:r>
              <a:rPr lang="pt-BR" dirty="0" err="1">
                <a:solidFill>
                  <a:srgbClr val="A52A2A"/>
                </a:solidFill>
                <a:latin typeface="Consolas" panose="020B0609020204030204" pitchFamily="49" charset="0"/>
              </a:rPr>
              <a:t>Chevy</a:t>
            </a:r>
            <a:r>
              <a:rPr lang="pt-BR" dirty="0">
                <a:solidFill>
                  <a:srgbClr val="A52A2A"/>
                </a:solidFill>
                <a:latin typeface="Consolas" panose="020B0609020204030204" pitchFamily="49" charset="0"/>
              </a:rPr>
              <a:t>"</a:t>
            </a:r>
            <a:r>
              <a:rPr lang="pt-BR" dirty="0">
                <a:solidFill>
                  <a:srgbClr val="000000"/>
                </a:solidFill>
                <a:latin typeface="Consolas" panose="020B0609020204030204" pitchFamily="49" charset="0"/>
              </a:rPr>
              <a:t>;</a:t>
            </a:r>
            <a:endParaRPr lang="pt-BR" dirty="0"/>
          </a:p>
        </p:txBody>
      </p:sp>
    </p:spTree>
    <p:extLst>
      <p:ext uri="{BB962C8B-B14F-4D97-AF65-F5344CB8AC3E}">
        <p14:creationId xmlns:p14="http://schemas.microsoft.com/office/powerpoint/2010/main" val="31228704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1353800" cy="1325563"/>
          </a:xfrm>
          <a:solidFill>
            <a:srgbClr val="EDDB4F"/>
          </a:solidFill>
        </p:spPr>
        <p:txBody>
          <a:bodyPr>
            <a:normAutofit/>
          </a:bodyPr>
          <a:lstStyle/>
          <a:p>
            <a:r>
              <a:rPr lang="pt-BR" sz="5400" b="1" dirty="0" err="1">
                <a:solidFill>
                  <a:schemeClr val="tx1">
                    <a:lumMod val="85000"/>
                    <a:lumOff val="15000"/>
                  </a:schemeClr>
                </a:solidFill>
                <a:latin typeface="Century Gothic" panose="020B0502020202020204" pitchFamily="34" charset="0"/>
                <a:cs typeface="Aharoni" panose="02010803020104030203" pitchFamily="2" charset="-79"/>
              </a:rPr>
              <a:t>Arrays</a:t>
            </a:r>
            <a:r>
              <a:rPr lang="pt-BR" sz="5400" b="1" dirty="0">
                <a:solidFill>
                  <a:schemeClr val="tx1">
                    <a:lumMod val="85000"/>
                    <a:lumOff val="15000"/>
                  </a:schemeClr>
                </a:solidFill>
                <a:latin typeface="Century Gothic" panose="020B0502020202020204" pitchFamily="34" charset="0"/>
                <a:cs typeface="Aharoni" panose="02010803020104030203" pitchFamily="2" charset="-79"/>
              </a:rPr>
              <a:t> are </a:t>
            </a:r>
            <a:r>
              <a:rPr lang="pt-BR" sz="5400" b="1" dirty="0" err="1">
                <a:solidFill>
                  <a:schemeClr val="tx1">
                    <a:lumMod val="85000"/>
                    <a:lumOff val="15000"/>
                  </a:schemeClr>
                </a:solidFill>
                <a:latin typeface="Century Gothic" panose="020B0502020202020204" pitchFamily="34" charset="0"/>
                <a:cs typeface="Aharoni" panose="02010803020104030203" pitchFamily="2" charset="-79"/>
              </a:rPr>
              <a:t>Objects</a:t>
            </a:r>
            <a:endParaRPr lang="pt-BR" sz="5400" b="1" dirty="0">
              <a:solidFill>
                <a:schemeClr val="tx1">
                  <a:lumMod val="85000"/>
                  <a:lumOff val="15000"/>
                </a:schemeClr>
              </a:solidFill>
              <a:latin typeface="Century Gothic" panose="020B0502020202020204" pitchFamily="34" charset="0"/>
              <a:cs typeface="Aharoni" panose="02010803020104030203" pitchFamily="2" charset="-79"/>
            </a:endParaRPr>
          </a:p>
        </p:txBody>
      </p:sp>
      <p:pic>
        <p:nvPicPr>
          <p:cNvPr id="4" name="Picture 6" descr="Resultado de imagem para javascript"/>
          <p:cNvPicPr>
            <a:picLocks noChangeAspect="1" noChangeArrowheads="1"/>
          </p:cNvPicPr>
          <p:nvPr/>
        </p:nvPicPr>
        <p:blipFill rotWithShape="1">
          <a:blip r:embed="rId2">
            <a:extLst>
              <a:ext uri="{28A0092B-C50C-407E-A947-70E740481C1C}">
                <a14:useLocalDpi xmlns:a14="http://schemas.microsoft.com/office/drawing/2010/main" val="0"/>
              </a:ext>
            </a:extLst>
          </a:blip>
          <a:srcRect l="23304" t="24009" r="23564" b="24095"/>
          <a:stretch/>
        </p:blipFill>
        <p:spPr bwMode="auto">
          <a:xfrm>
            <a:off x="11297412" y="5991860"/>
            <a:ext cx="655320" cy="64008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4"/>
          <p:cNvSpPr>
            <a:spLocks noChangeArrowheads="1"/>
          </p:cNvSpPr>
          <p:nvPr/>
        </p:nvSpPr>
        <p:spPr bwMode="auto">
          <a:xfrm>
            <a:off x="970854" y="2092164"/>
            <a:ext cx="10981878" cy="16926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2352" rIns="0" bIns="15235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lvl="0" indent="-285750">
              <a:buFont typeface="Arial" panose="020B0604020202020204" pitchFamily="34" charset="0"/>
              <a:buChar char="•"/>
            </a:pPr>
            <a:r>
              <a:rPr lang="en-US" dirty="0">
                <a:latin typeface="Century Gothic" panose="020B0502020202020204" pitchFamily="34" charset="0"/>
              </a:rPr>
              <a:t>Arrays are a special type of objects. The </a:t>
            </a:r>
            <a:r>
              <a:rPr lang="en-US" b="1" dirty="0" err="1">
                <a:solidFill>
                  <a:schemeClr val="accent2"/>
                </a:solidFill>
                <a:latin typeface="Century Gothic" panose="020B0502020202020204" pitchFamily="34" charset="0"/>
              </a:rPr>
              <a:t>typeof</a:t>
            </a:r>
            <a:r>
              <a:rPr lang="en-US" dirty="0">
                <a:latin typeface="Century Gothic" panose="020B0502020202020204" pitchFamily="34" charset="0"/>
              </a:rPr>
              <a:t> operator in JavaScript returns "</a:t>
            </a:r>
            <a:r>
              <a:rPr lang="en-US" dirty="0">
                <a:solidFill>
                  <a:schemeClr val="accent5"/>
                </a:solidFill>
                <a:latin typeface="Century Gothic" panose="020B0502020202020204" pitchFamily="34" charset="0"/>
              </a:rPr>
              <a:t>object</a:t>
            </a:r>
            <a:r>
              <a:rPr lang="en-US" dirty="0">
                <a:latin typeface="Century Gothic" panose="020B0502020202020204" pitchFamily="34" charset="0"/>
              </a:rPr>
              <a:t>" for arrays.</a:t>
            </a:r>
          </a:p>
          <a:p>
            <a:pPr marL="285750" lvl="0" indent="-285750">
              <a:buFont typeface="Arial" panose="020B0604020202020204" pitchFamily="34" charset="0"/>
              <a:buChar char="•"/>
            </a:pPr>
            <a:endParaRPr lang="en-US" dirty="0">
              <a:latin typeface="Century Gothic" panose="020B0502020202020204" pitchFamily="34" charset="0"/>
            </a:endParaRPr>
          </a:p>
          <a:p>
            <a:pPr marL="285750" lvl="0" indent="-285750">
              <a:buFont typeface="Arial" panose="020B0604020202020204" pitchFamily="34" charset="0"/>
              <a:buChar char="•"/>
            </a:pPr>
            <a:r>
              <a:rPr lang="en-US" dirty="0">
                <a:latin typeface="Century Gothic" panose="020B0502020202020204" pitchFamily="34" charset="0"/>
              </a:rPr>
              <a:t>But, JavaScript arrays are best described as arrays.</a:t>
            </a:r>
          </a:p>
          <a:p>
            <a:pPr marL="285750" lvl="0" indent="-285750">
              <a:buFont typeface="Arial" panose="020B0604020202020204" pitchFamily="34" charset="0"/>
              <a:buChar char="•"/>
            </a:pPr>
            <a:endParaRPr lang="en-US" dirty="0">
              <a:latin typeface="Century Gothic" panose="020B0502020202020204" pitchFamily="34" charset="0"/>
            </a:endParaRPr>
          </a:p>
          <a:p>
            <a:pPr marL="285750" lvl="0" indent="-285750">
              <a:buFont typeface="Arial" panose="020B0604020202020204" pitchFamily="34" charset="0"/>
              <a:buChar char="•"/>
            </a:pPr>
            <a:r>
              <a:rPr lang="en-US" dirty="0">
                <a:latin typeface="Century Gothic" panose="020B0502020202020204" pitchFamily="34" charset="0"/>
              </a:rPr>
              <a:t>Arrays use numbers to access its "elements". In this example, </a:t>
            </a:r>
            <a:r>
              <a:rPr lang="en-US" b="1" dirty="0">
                <a:latin typeface="Century Gothic" panose="020B0502020202020204" pitchFamily="34" charset="0"/>
              </a:rPr>
              <a:t>person[0]</a:t>
            </a:r>
            <a:r>
              <a:rPr lang="en-US" dirty="0">
                <a:latin typeface="Century Gothic" panose="020B0502020202020204" pitchFamily="34" charset="0"/>
              </a:rPr>
              <a:t> returns John:</a:t>
            </a:r>
            <a:endParaRPr kumimoji="0" lang="pt-BR" altLang="pt-BR" sz="2800" b="0" i="0" u="none" strike="noStrike" cap="none" normalizeH="0" baseline="0" dirty="0">
              <a:ln>
                <a:noFill/>
              </a:ln>
              <a:solidFill>
                <a:schemeClr val="tx1"/>
              </a:solidFill>
              <a:effectLst/>
              <a:latin typeface="Century Gothic" panose="020B0502020202020204" pitchFamily="34" charset="0"/>
            </a:endParaRPr>
          </a:p>
        </p:txBody>
      </p:sp>
      <p:sp>
        <p:nvSpPr>
          <p:cNvPr id="10" name="Retângulo 9"/>
          <p:cNvSpPr/>
          <p:nvPr/>
        </p:nvSpPr>
        <p:spPr>
          <a:xfrm>
            <a:off x="3775929" y="4186314"/>
            <a:ext cx="4363695" cy="369332"/>
          </a:xfrm>
          <a:prstGeom prst="rect">
            <a:avLst/>
          </a:prstGeom>
        </p:spPr>
        <p:txBody>
          <a:bodyPr wrap="none">
            <a:spAutoFit/>
          </a:bodyPr>
          <a:lstStyle/>
          <a:p>
            <a:r>
              <a:rPr lang="pt-BR" dirty="0">
                <a:solidFill>
                  <a:srgbClr val="0000CD"/>
                </a:solidFill>
                <a:latin typeface="Consolas" panose="020B0609020204030204" pitchFamily="49" charset="0"/>
              </a:rPr>
              <a:t>var</a:t>
            </a:r>
            <a:r>
              <a:rPr lang="pt-BR" dirty="0">
                <a:solidFill>
                  <a:srgbClr val="000000"/>
                </a:solidFill>
                <a:latin typeface="Consolas" panose="020B0609020204030204" pitchFamily="49" charset="0"/>
              </a:rPr>
              <a:t> </a:t>
            </a:r>
            <a:r>
              <a:rPr lang="pt-BR" dirty="0" err="1">
                <a:solidFill>
                  <a:srgbClr val="000000"/>
                </a:solidFill>
                <a:latin typeface="Consolas" panose="020B0609020204030204" pitchFamily="49" charset="0"/>
              </a:rPr>
              <a:t>person</a:t>
            </a:r>
            <a:r>
              <a:rPr lang="pt-BR" dirty="0">
                <a:solidFill>
                  <a:srgbClr val="000000"/>
                </a:solidFill>
                <a:latin typeface="Consolas" panose="020B0609020204030204" pitchFamily="49" charset="0"/>
              </a:rPr>
              <a:t> = [</a:t>
            </a:r>
            <a:r>
              <a:rPr lang="pt-BR" dirty="0">
                <a:solidFill>
                  <a:srgbClr val="A52A2A"/>
                </a:solidFill>
                <a:latin typeface="Consolas" panose="020B0609020204030204" pitchFamily="49" charset="0"/>
              </a:rPr>
              <a:t>"John"</a:t>
            </a:r>
            <a:r>
              <a:rPr lang="pt-BR" dirty="0">
                <a:solidFill>
                  <a:srgbClr val="000000"/>
                </a:solidFill>
                <a:latin typeface="Consolas" panose="020B0609020204030204" pitchFamily="49" charset="0"/>
              </a:rPr>
              <a:t>, </a:t>
            </a:r>
            <a:r>
              <a:rPr lang="pt-BR" dirty="0">
                <a:solidFill>
                  <a:srgbClr val="A52A2A"/>
                </a:solidFill>
                <a:latin typeface="Consolas" panose="020B0609020204030204" pitchFamily="49" charset="0"/>
              </a:rPr>
              <a:t>"Doe"</a:t>
            </a:r>
            <a:r>
              <a:rPr lang="pt-BR" dirty="0">
                <a:solidFill>
                  <a:srgbClr val="000000"/>
                </a:solidFill>
                <a:latin typeface="Consolas" panose="020B0609020204030204" pitchFamily="49" charset="0"/>
              </a:rPr>
              <a:t>, </a:t>
            </a:r>
            <a:r>
              <a:rPr lang="pt-BR" dirty="0">
                <a:solidFill>
                  <a:srgbClr val="FF0000"/>
                </a:solidFill>
                <a:latin typeface="Consolas" panose="020B0609020204030204" pitchFamily="49" charset="0"/>
              </a:rPr>
              <a:t>46</a:t>
            </a:r>
            <a:r>
              <a:rPr lang="pt-BR" dirty="0">
                <a:solidFill>
                  <a:srgbClr val="000000"/>
                </a:solidFill>
                <a:latin typeface="Consolas" panose="020B0609020204030204" pitchFamily="49" charset="0"/>
              </a:rPr>
              <a:t>];</a:t>
            </a:r>
            <a:endParaRPr lang="pt-BR" dirty="0"/>
          </a:p>
        </p:txBody>
      </p:sp>
    </p:spTree>
    <p:extLst>
      <p:ext uri="{BB962C8B-B14F-4D97-AF65-F5344CB8AC3E}">
        <p14:creationId xmlns:p14="http://schemas.microsoft.com/office/powerpoint/2010/main" val="15195878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1353800" cy="1325563"/>
          </a:xfrm>
          <a:solidFill>
            <a:srgbClr val="EDDB4F"/>
          </a:solidFill>
        </p:spPr>
        <p:txBody>
          <a:bodyPr>
            <a:normAutofit/>
          </a:bodyPr>
          <a:lstStyle/>
          <a:p>
            <a:r>
              <a:rPr lang="en-US" sz="5400" b="1" dirty="0">
                <a:solidFill>
                  <a:schemeClr val="tx1">
                    <a:lumMod val="85000"/>
                    <a:lumOff val="15000"/>
                  </a:schemeClr>
                </a:solidFill>
                <a:latin typeface="Century Gothic" panose="020B0502020202020204" pitchFamily="34" charset="0"/>
                <a:cs typeface="Aharoni" panose="02010803020104030203" pitchFamily="2" charset="-79"/>
              </a:rPr>
              <a:t>Array Elements Can Be Objects</a:t>
            </a:r>
            <a:endParaRPr lang="pt-BR" sz="5400" b="1" dirty="0">
              <a:solidFill>
                <a:schemeClr val="tx1">
                  <a:lumMod val="85000"/>
                  <a:lumOff val="15000"/>
                </a:schemeClr>
              </a:solidFill>
              <a:latin typeface="Century Gothic" panose="020B0502020202020204" pitchFamily="34" charset="0"/>
              <a:cs typeface="Aharoni" panose="02010803020104030203" pitchFamily="2" charset="-79"/>
            </a:endParaRPr>
          </a:p>
        </p:txBody>
      </p:sp>
      <p:pic>
        <p:nvPicPr>
          <p:cNvPr id="4" name="Picture 6" descr="Resultado de imagem para javascript"/>
          <p:cNvPicPr>
            <a:picLocks noChangeAspect="1" noChangeArrowheads="1"/>
          </p:cNvPicPr>
          <p:nvPr/>
        </p:nvPicPr>
        <p:blipFill rotWithShape="1">
          <a:blip r:embed="rId2">
            <a:extLst>
              <a:ext uri="{28A0092B-C50C-407E-A947-70E740481C1C}">
                <a14:useLocalDpi xmlns:a14="http://schemas.microsoft.com/office/drawing/2010/main" val="0"/>
              </a:ext>
            </a:extLst>
          </a:blip>
          <a:srcRect l="23304" t="24009" r="23564" b="24095"/>
          <a:stretch/>
        </p:blipFill>
        <p:spPr bwMode="auto">
          <a:xfrm>
            <a:off x="11297412" y="5991860"/>
            <a:ext cx="655320" cy="64008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4"/>
          <p:cNvSpPr>
            <a:spLocks noChangeArrowheads="1"/>
          </p:cNvSpPr>
          <p:nvPr/>
        </p:nvSpPr>
        <p:spPr bwMode="auto">
          <a:xfrm>
            <a:off x="970854" y="1953665"/>
            <a:ext cx="10981878" cy="19696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2352" rIns="0" bIns="15235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lvl="0" indent="-285750">
              <a:buFont typeface="Arial" panose="020B0604020202020204" pitchFamily="34" charset="0"/>
              <a:buChar char="•"/>
            </a:pPr>
            <a:r>
              <a:rPr lang="en-US" dirty="0">
                <a:latin typeface="Century Gothic" panose="020B0502020202020204" pitchFamily="34" charset="0"/>
              </a:rPr>
              <a:t>JavaScript variables can be objects. Arrays are special kinds of objects.</a:t>
            </a:r>
          </a:p>
          <a:p>
            <a:pPr marL="285750" lvl="0" indent="-285750">
              <a:buFont typeface="Arial" panose="020B0604020202020204" pitchFamily="34" charset="0"/>
              <a:buChar char="•"/>
            </a:pPr>
            <a:endParaRPr lang="en-US" dirty="0">
              <a:latin typeface="Century Gothic" panose="020B0502020202020204" pitchFamily="34" charset="0"/>
            </a:endParaRPr>
          </a:p>
          <a:p>
            <a:pPr marL="285750" lvl="0" indent="-285750">
              <a:buFont typeface="Arial" panose="020B0604020202020204" pitchFamily="34" charset="0"/>
              <a:buChar char="•"/>
            </a:pPr>
            <a:r>
              <a:rPr lang="en-US" dirty="0">
                <a:latin typeface="Century Gothic" panose="020B0502020202020204" pitchFamily="34" charset="0"/>
              </a:rPr>
              <a:t>Because of this, you can have variables of different types in the same Array.</a:t>
            </a:r>
          </a:p>
          <a:p>
            <a:pPr marL="285750" lvl="0" indent="-285750">
              <a:buFont typeface="Arial" panose="020B0604020202020204" pitchFamily="34" charset="0"/>
              <a:buChar char="•"/>
            </a:pPr>
            <a:endParaRPr lang="en-US" dirty="0">
              <a:latin typeface="Century Gothic" panose="020B0502020202020204" pitchFamily="34" charset="0"/>
            </a:endParaRPr>
          </a:p>
          <a:p>
            <a:pPr marL="285750" lvl="0" indent="-285750">
              <a:buFont typeface="Arial" panose="020B0604020202020204" pitchFamily="34" charset="0"/>
              <a:buChar char="•"/>
            </a:pPr>
            <a:r>
              <a:rPr lang="en-US" dirty="0">
                <a:latin typeface="Century Gothic" panose="020B0502020202020204" pitchFamily="34" charset="0"/>
              </a:rPr>
              <a:t>You can have objects in an Array. You can have functions in an Array. You can have arrays in an Array:</a:t>
            </a:r>
            <a:endParaRPr kumimoji="0" lang="pt-BR" altLang="pt-BR" sz="2800" b="0" i="0" u="none" strike="noStrike" cap="none" normalizeH="0" baseline="0" dirty="0">
              <a:ln>
                <a:noFill/>
              </a:ln>
              <a:solidFill>
                <a:schemeClr val="tx1"/>
              </a:solidFill>
              <a:effectLst/>
              <a:latin typeface="Century Gothic" panose="020B0502020202020204" pitchFamily="34" charset="0"/>
            </a:endParaRPr>
          </a:p>
        </p:txBody>
      </p:sp>
      <p:sp>
        <p:nvSpPr>
          <p:cNvPr id="3" name="Retângulo 2"/>
          <p:cNvSpPr/>
          <p:nvPr/>
        </p:nvSpPr>
        <p:spPr>
          <a:xfrm>
            <a:off x="3802912" y="4495934"/>
            <a:ext cx="6096000" cy="923330"/>
          </a:xfrm>
          <a:prstGeom prst="rect">
            <a:avLst/>
          </a:prstGeom>
        </p:spPr>
        <p:txBody>
          <a:bodyPr>
            <a:spAutoFit/>
          </a:bodyPr>
          <a:lstStyle/>
          <a:p>
            <a:r>
              <a:rPr lang="en-US" dirty="0" err="1">
                <a:solidFill>
                  <a:srgbClr val="000000"/>
                </a:solidFill>
                <a:latin typeface="Consolas" panose="020B0609020204030204" pitchFamily="49" charset="0"/>
              </a:rPr>
              <a:t>myArray</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0</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Date.now</a:t>
            </a:r>
            <a:r>
              <a:rPr lang="en-US" dirty="0">
                <a:solidFill>
                  <a:srgbClr val="000000"/>
                </a:solidFill>
                <a:latin typeface="Consolas" panose="020B0609020204030204" pitchFamily="49" charset="0"/>
              </a:rPr>
              <a:t>;</a:t>
            </a:r>
            <a:br>
              <a:rPr lang="en-US" dirty="0"/>
            </a:br>
            <a:r>
              <a:rPr lang="en-US" dirty="0" err="1">
                <a:solidFill>
                  <a:srgbClr val="000000"/>
                </a:solidFill>
                <a:latin typeface="Consolas" panose="020B0609020204030204" pitchFamily="49" charset="0"/>
              </a:rPr>
              <a:t>myArray</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1</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myFunction</a:t>
            </a:r>
            <a:r>
              <a:rPr lang="en-US" dirty="0">
                <a:solidFill>
                  <a:srgbClr val="000000"/>
                </a:solidFill>
                <a:latin typeface="Consolas" panose="020B0609020204030204" pitchFamily="49" charset="0"/>
              </a:rPr>
              <a:t>;</a:t>
            </a:r>
            <a:br>
              <a:rPr lang="en-US" dirty="0"/>
            </a:br>
            <a:r>
              <a:rPr lang="en-US" dirty="0" err="1">
                <a:solidFill>
                  <a:srgbClr val="000000"/>
                </a:solidFill>
                <a:latin typeface="Consolas" panose="020B0609020204030204" pitchFamily="49" charset="0"/>
              </a:rPr>
              <a:t>myArray</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2</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myCars</a:t>
            </a:r>
            <a:r>
              <a:rPr lang="en-US" dirty="0">
                <a:solidFill>
                  <a:srgbClr val="000000"/>
                </a:solidFill>
                <a:latin typeface="Consolas" panose="020B0609020204030204" pitchFamily="49" charset="0"/>
              </a:rPr>
              <a:t>;</a:t>
            </a:r>
            <a:endParaRPr lang="pt-BR" dirty="0"/>
          </a:p>
        </p:txBody>
      </p:sp>
    </p:spTree>
    <p:extLst>
      <p:ext uri="{BB962C8B-B14F-4D97-AF65-F5344CB8AC3E}">
        <p14:creationId xmlns:p14="http://schemas.microsoft.com/office/powerpoint/2010/main" val="31746049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1353800" cy="1325563"/>
          </a:xfrm>
          <a:solidFill>
            <a:srgbClr val="EDDB4F"/>
          </a:solidFill>
        </p:spPr>
        <p:txBody>
          <a:bodyPr>
            <a:normAutofit/>
          </a:bodyPr>
          <a:lstStyle/>
          <a:p>
            <a:r>
              <a:rPr lang="en-US" sz="5400" b="1" dirty="0">
                <a:solidFill>
                  <a:schemeClr val="tx1">
                    <a:lumMod val="85000"/>
                    <a:lumOff val="15000"/>
                  </a:schemeClr>
                </a:solidFill>
                <a:latin typeface="Century Gothic" panose="020B0502020202020204" pitchFamily="34" charset="0"/>
                <a:cs typeface="Aharoni" panose="02010803020104030203" pitchFamily="2" charset="-79"/>
              </a:rPr>
              <a:t>Associative Array</a:t>
            </a:r>
            <a:endParaRPr lang="pt-BR" sz="5400" b="1" dirty="0">
              <a:solidFill>
                <a:schemeClr val="tx1">
                  <a:lumMod val="85000"/>
                  <a:lumOff val="15000"/>
                </a:schemeClr>
              </a:solidFill>
              <a:latin typeface="Century Gothic" panose="020B0502020202020204" pitchFamily="34" charset="0"/>
              <a:cs typeface="Aharoni" panose="02010803020104030203" pitchFamily="2" charset="-79"/>
            </a:endParaRPr>
          </a:p>
        </p:txBody>
      </p:sp>
      <p:pic>
        <p:nvPicPr>
          <p:cNvPr id="4" name="Picture 6" descr="Resultado de imagem para javascript"/>
          <p:cNvPicPr>
            <a:picLocks noChangeAspect="1" noChangeArrowheads="1"/>
          </p:cNvPicPr>
          <p:nvPr/>
        </p:nvPicPr>
        <p:blipFill rotWithShape="1">
          <a:blip r:embed="rId2">
            <a:extLst>
              <a:ext uri="{28A0092B-C50C-407E-A947-70E740481C1C}">
                <a14:useLocalDpi xmlns:a14="http://schemas.microsoft.com/office/drawing/2010/main" val="0"/>
              </a:ext>
            </a:extLst>
          </a:blip>
          <a:srcRect l="23304" t="24009" r="23564" b="24095"/>
          <a:stretch/>
        </p:blipFill>
        <p:spPr bwMode="auto">
          <a:xfrm>
            <a:off x="11297412" y="5991860"/>
            <a:ext cx="655320" cy="64008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4"/>
          <p:cNvSpPr>
            <a:spLocks noChangeArrowheads="1"/>
          </p:cNvSpPr>
          <p:nvPr/>
        </p:nvSpPr>
        <p:spPr bwMode="auto">
          <a:xfrm>
            <a:off x="1024161" y="1976311"/>
            <a:ext cx="10981878" cy="5846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2352" rIns="0" bIns="15235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lvl="0" indent="-285750">
              <a:buFont typeface="Arial" panose="020B0604020202020204" pitchFamily="34" charset="0"/>
              <a:buChar char="•"/>
            </a:pPr>
            <a:r>
              <a:rPr lang="en-US" dirty="0">
                <a:latin typeface="Century Gothic" panose="020B0502020202020204" pitchFamily="34" charset="0"/>
              </a:rPr>
              <a:t>Associative arrays are dynamic objects that  the user redefines as needed. </a:t>
            </a:r>
            <a:endParaRPr kumimoji="0" lang="pt-BR" altLang="pt-BR" sz="2800" b="0" i="0" u="none" strike="noStrike" cap="none" normalizeH="0" baseline="0" dirty="0">
              <a:ln>
                <a:noFill/>
              </a:ln>
              <a:solidFill>
                <a:schemeClr val="tx1"/>
              </a:solidFill>
              <a:effectLst/>
              <a:latin typeface="Century Gothic" panose="020B0502020202020204" pitchFamily="34" charset="0"/>
            </a:endParaRPr>
          </a:p>
        </p:txBody>
      </p:sp>
      <p:sp>
        <p:nvSpPr>
          <p:cNvPr id="5" name="Retângulo 4"/>
          <p:cNvSpPr/>
          <p:nvPr/>
        </p:nvSpPr>
        <p:spPr>
          <a:xfrm>
            <a:off x="2941675" y="2846613"/>
            <a:ext cx="6096000" cy="646331"/>
          </a:xfrm>
          <a:prstGeom prst="rect">
            <a:avLst/>
          </a:prstGeom>
        </p:spPr>
        <p:txBody>
          <a:bodyPr>
            <a:spAutoFit/>
          </a:bodyPr>
          <a:lstStyle/>
          <a:p>
            <a:r>
              <a:rPr lang="en-US" dirty="0" err="1">
                <a:solidFill>
                  <a:srgbClr val="0000FF"/>
                </a:solidFill>
                <a:latin typeface="Courier New" panose="02070309020205020404" pitchFamily="49" charset="0"/>
              </a:rPr>
              <a:t>var</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arr</a:t>
            </a:r>
            <a:r>
              <a:rPr lang="en-US" dirty="0">
                <a:solidFill>
                  <a:srgbClr val="000000"/>
                </a:solidFill>
                <a:latin typeface="Courier New" panose="02070309020205020404" pitchFamily="49" charset="0"/>
              </a:rPr>
              <a:t> = { </a:t>
            </a:r>
            <a:r>
              <a:rPr lang="en-US" dirty="0">
                <a:solidFill>
                  <a:srgbClr val="A31515"/>
                </a:solidFill>
                <a:latin typeface="Courier New" panose="02070309020205020404" pitchFamily="49" charset="0"/>
              </a:rPr>
              <a:t>"one"</a:t>
            </a:r>
            <a:r>
              <a:rPr lang="en-US" dirty="0">
                <a:solidFill>
                  <a:srgbClr val="000000"/>
                </a:solidFill>
                <a:latin typeface="Courier New" panose="02070309020205020404" pitchFamily="49" charset="0"/>
              </a:rPr>
              <a:t>: 1, </a:t>
            </a:r>
            <a:r>
              <a:rPr lang="en-US" dirty="0">
                <a:solidFill>
                  <a:srgbClr val="A31515"/>
                </a:solidFill>
                <a:latin typeface="Courier New" panose="02070309020205020404" pitchFamily="49" charset="0"/>
              </a:rPr>
              <a:t>"two"</a:t>
            </a:r>
            <a:r>
              <a:rPr lang="en-US" dirty="0">
                <a:solidFill>
                  <a:srgbClr val="000000"/>
                </a:solidFill>
                <a:latin typeface="Courier New" panose="02070309020205020404" pitchFamily="49" charset="0"/>
              </a:rPr>
              <a:t>: 2, </a:t>
            </a:r>
            <a:r>
              <a:rPr lang="en-US" dirty="0">
                <a:solidFill>
                  <a:srgbClr val="A31515"/>
                </a:solidFill>
                <a:latin typeface="Courier New" panose="02070309020205020404" pitchFamily="49" charset="0"/>
              </a:rPr>
              <a:t>"three"</a:t>
            </a:r>
            <a:r>
              <a:rPr lang="en-US" dirty="0">
                <a:solidFill>
                  <a:srgbClr val="000000"/>
                </a:solidFill>
                <a:latin typeface="Courier New" panose="02070309020205020404" pitchFamily="49" charset="0"/>
              </a:rPr>
              <a:t>: 3 };</a:t>
            </a:r>
            <a:endParaRPr lang="pt-BR" dirty="0"/>
          </a:p>
        </p:txBody>
      </p:sp>
      <p:sp>
        <p:nvSpPr>
          <p:cNvPr id="6" name="Retângulo 5"/>
          <p:cNvSpPr/>
          <p:nvPr/>
        </p:nvSpPr>
        <p:spPr>
          <a:xfrm>
            <a:off x="2941675" y="3824632"/>
            <a:ext cx="6096000" cy="923330"/>
          </a:xfrm>
          <a:prstGeom prst="rect">
            <a:avLst/>
          </a:prstGeom>
        </p:spPr>
        <p:txBody>
          <a:bodyPr>
            <a:spAutoFit/>
          </a:bodyPr>
          <a:lstStyle/>
          <a:p>
            <a:r>
              <a:rPr lang="en-US" dirty="0">
                <a:solidFill>
                  <a:srgbClr val="000000"/>
                </a:solidFill>
                <a:latin typeface="Century Gothic" panose="020B0502020202020204" pitchFamily="34" charset="0"/>
              </a:rPr>
              <a:t>Unlike simple arrays, we use curly braces instead of square brackets.</a:t>
            </a:r>
          </a:p>
          <a:p>
            <a:r>
              <a:rPr lang="en-US" dirty="0">
                <a:solidFill>
                  <a:srgbClr val="000000"/>
                </a:solidFill>
                <a:latin typeface="Century Gothic" panose="020B0502020202020204" pitchFamily="34" charset="0"/>
              </a:rPr>
              <a:t>This has implicitly created a variable of type </a:t>
            </a:r>
            <a:r>
              <a:rPr lang="en-US" i="1" dirty="0">
                <a:solidFill>
                  <a:srgbClr val="000000"/>
                </a:solidFill>
                <a:latin typeface="Century Gothic" panose="020B0502020202020204" pitchFamily="34" charset="0"/>
              </a:rPr>
              <a:t>Object</a:t>
            </a:r>
            <a:r>
              <a:rPr lang="en-US" dirty="0">
                <a:solidFill>
                  <a:srgbClr val="000000"/>
                </a:solidFill>
                <a:latin typeface="Century Gothic" panose="020B0502020202020204" pitchFamily="34" charset="0"/>
              </a:rPr>
              <a:t>.</a:t>
            </a:r>
            <a:endParaRPr lang="en-US" b="0" i="0" dirty="0">
              <a:solidFill>
                <a:srgbClr val="000000"/>
              </a:solidFill>
              <a:effectLst/>
              <a:latin typeface="Century Gothic" panose="020B0502020202020204" pitchFamily="34" charset="0"/>
            </a:endParaRPr>
          </a:p>
        </p:txBody>
      </p:sp>
      <p:sp>
        <p:nvSpPr>
          <p:cNvPr id="7" name="Retângulo 6"/>
          <p:cNvSpPr/>
          <p:nvPr/>
        </p:nvSpPr>
        <p:spPr>
          <a:xfrm>
            <a:off x="4279343" y="5047544"/>
            <a:ext cx="2803973" cy="369332"/>
          </a:xfrm>
          <a:prstGeom prst="rect">
            <a:avLst/>
          </a:prstGeom>
        </p:spPr>
        <p:txBody>
          <a:bodyPr wrap="none">
            <a:spAutoFit/>
          </a:bodyPr>
          <a:lstStyle/>
          <a:p>
            <a:r>
              <a:rPr lang="pt-BR" dirty="0">
                <a:solidFill>
                  <a:srgbClr val="0000FF"/>
                </a:solidFill>
                <a:latin typeface="Courier New" panose="02070309020205020404" pitchFamily="49" charset="0"/>
              </a:rPr>
              <a:t>var</a:t>
            </a:r>
            <a:r>
              <a:rPr lang="pt-BR" dirty="0">
                <a:solidFill>
                  <a:srgbClr val="000000"/>
                </a:solidFill>
                <a:latin typeface="Courier New" panose="02070309020205020404" pitchFamily="49" charset="0"/>
              </a:rPr>
              <a:t> y = </a:t>
            </a:r>
            <a:r>
              <a:rPr lang="pt-BR" dirty="0" err="1">
                <a:solidFill>
                  <a:srgbClr val="000000"/>
                </a:solidFill>
                <a:latin typeface="Courier New" panose="02070309020205020404" pitchFamily="49" charset="0"/>
              </a:rPr>
              <a:t>arr</a:t>
            </a:r>
            <a:r>
              <a:rPr lang="pt-BR" dirty="0">
                <a:solidFill>
                  <a:srgbClr val="000000"/>
                </a:solidFill>
                <a:latin typeface="Courier New" panose="02070309020205020404" pitchFamily="49" charset="0"/>
              </a:rPr>
              <a:t>[</a:t>
            </a:r>
            <a:r>
              <a:rPr lang="pt-BR" dirty="0">
                <a:solidFill>
                  <a:srgbClr val="A31515"/>
                </a:solidFill>
                <a:latin typeface="Courier New" panose="02070309020205020404" pitchFamily="49" charset="0"/>
              </a:rPr>
              <a:t>"</a:t>
            </a:r>
            <a:r>
              <a:rPr lang="pt-BR" dirty="0" err="1">
                <a:solidFill>
                  <a:srgbClr val="A31515"/>
                </a:solidFill>
                <a:latin typeface="Courier New" panose="02070309020205020404" pitchFamily="49" charset="0"/>
              </a:rPr>
              <a:t>one</a:t>
            </a:r>
            <a:r>
              <a:rPr lang="pt-BR" dirty="0">
                <a:solidFill>
                  <a:srgbClr val="A31515"/>
                </a:solidFill>
                <a:latin typeface="Courier New" panose="02070309020205020404" pitchFamily="49" charset="0"/>
              </a:rPr>
              <a:t>"</a:t>
            </a:r>
            <a:r>
              <a:rPr lang="pt-BR" dirty="0">
                <a:solidFill>
                  <a:srgbClr val="000000"/>
                </a:solidFill>
                <a:latin typeface="Courier New" panose="02070309020205020404" pitchFamily="49" charset="0"/>
              </a:rPr>
              <a:t>];</a:t>
            </a:r>
            <a:endParaRPr lang="pt-BR" dirty="0"/>
          </a:p>
        </p:txBody>
      </p:sp>
    </p:spTree>
    <p:extLst>
      <p:ext uri="{BB962C8B-B14F-4D97-AF65-F5344CB8AC3E}">
        <p14:creationId xmlns:p14="http://schemas.microsoft.com/office/powerpoint/2010/main" val="13830782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1353800" cy="1325563"/>
          </a:xfrm>
          <a:solidFill>
            <a:srgbClr val="EDDB4F"/>
          </a:solidFill>
        </p:spPr>
        <p:txBody>
          <a:bodyPr>
            <a:normAutofit/>
          </a:bodyPr>
          <a:lstStyle/>
          <a:p>
            <a:r>
              <a:rPr lang="en-US" sz="5400" b="1" dirty="0">
                <a:solidFill>
                  <a:schemeClr val="tx1">
                    <a:lumMod val="85000"/>
                    <a:lumOff val="15000"/>
                  </a:schemeClr>
                </a:solidFill>
                <a:latin typeface="Century Gothic" panose="020B0502020202020204" pitchFamily="34" charset="0"/>
                <a:cs typeface="Aharoni" panose="02010803020104030203" pitchFamily="2" charset="-79"/>
              </a:rPr>
              <a:t>Associative Array</a:t>
            </a:r>
            <a:endParaRPr lang="pt-BR" sz="5400" b="1" dirty="0">
              <a:solidFill>
                <a:schemeClr val="tx1">
                  <a:lumMod val="85000"/>
                  <a:lumOff val="15000"/>
                </a:schemeClr>
              </a:solidFill>
              <a:latin typeface="Century Gothic" panose="020B0502020202020204" pitchFamily="34" charset="0"/>
              <a:cs typeface="Aharoni" panose="02010803020104030203" pitchFamily="2" charset="-79"/>
            </a:endParaRPr>
          </a:p>
        </p:txBody>
      </p:sp>
      <p:pic>
        <p:nvPicPr>
          <p:cNvPr id="4" name="Picture 6" descr="Resultado de imagem para javascript"/>
          <p:cNvPicPr>
            <a:picLocks noChangeAspect="1" noChangeArrowheads="1"/>
          </p:cNvPicPr>
          <p:nvPr/>
        </p:nvPicPr>
        <p:blipFill rotWithShape="1">
          <a:blip r:embed="rId2">
            <a:extLst>
              <a:ext uri="{28A0092B-C50C-407E-A947-70E740481C1C}">
                <a14:useLocalDpi xmlns:a14="http://schemas.microsoft.com/office/drawing/2010/main" val="0"/>
              </a:ext>
            </a:extLst>
          </a:blip>
          <a:srcRect l="23304" t="24009" r="23564" b="24095"/>
          <a:stretch/>
        </p:blipFill>
        <p:spPr bwMode="auto">
          <a:xfrm>
            <a:off x="11297412" y="5991860"/>
            <a:ext cx="655320" cy="64008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4"/>
          <p:cNvSpPr>
            <a:spLocks noChangeArrowheads="1"/>
          </p:cNvSpPr>
          <p:nvPr/>
        </p:nvSpPr>
        <p:spPr bwMode="auto">
          <a:xfrm>
            <a:off x="970854" y="1837537"/>
            <a:ext cx="10981878" cy="11386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2352" rIns="0" bIns="15235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lvl="0" indent="-285750">
              <a:buFont typeface="Arial" panose="020B0604020202020204" pitchFamily="34" charset="0"/>
              <a:buChar char="•"/>
            </a:pPr>
            <a:r>
              <a:rPr lang="en-US" dirty="0">
                <a:latin typeface="Century Gothic" panose="020B0502020202020204" pitchFamily="34" charset="0"/>
              </a:rPr>
              <a:t>An associative array is also an object;</a:t>
            </a:r>
          </a:p>
          <a:p>
            <a:pPr marL="285750" lvl="0" indent="-285750">
              <a:buFont typeface="Arial" panose="020B0604020202020204" pitchFamily="34" charset="0"/>
              <a:buChar char="•"/>
            </a:pPr>
            <a:r>
              <a:rPr lang="en-US" altLang="pt-BR" dirty="0">
                <a:latin typeface="Century Gothic" panose="020B0502020202020204" pitchFamily="34" charset="0"/>
              </a:rPr>
              <a:t>So we can create an associative array with the Object reserved word, then and assign keys and values:</a:t>
            </a:r>
            <a:endParaRPr lang="pt-BR" altLang="pt-BR" dirty="0">
              <a:latin typeface="Century Gothic" panose="020B0502020202020204" pitchFamily="34" charset="0"/>
            </a:endParaRPr>
          </a:p>
        </p:txBody>
      </p:sp>
      <p:sp>
        <p:nvSpPr>
          <p:cNvPr id="3" name="Retângulo 2"/>
          <p:cNvSpPr/>
          <p:nvPr/>
        </p:nvSpPr>
        <p:spPr>
          <a:xfrm>
            <a:off x="1091609" y="3499239"/>
            <a:ext cx="6096000" cy="1200329"/>
          </a:xfrm>
          <a:prstGeom prst="rect">
            <a:avLst/>
          </a:prstGeom>
        </p:spPr>
        <p:txBody>
          <a:bodyPr>
            <a:spAutoFit/>
          </a:bodyPr>
          <a:lstStyle/>
          <a:p>
            <a:r>
              <a:rPr lang="en-US" dirty="0" err="1">
                <a:solidFill>
                  <a:srgbClr val="0000FF"/>
                </a:solidFill>
                <a:latin typeface="Courier New" panose="02070309020205020404" pitchFamily="49" charset="0"/>
              </a:rPr>
              <a:t>var</a:t>
            </a:r>
            <a:r>
              <a:rPr lang="en-US" dirty="0">
                <a:solidFill>
                  <a:srgbClr val="000000"/>
                </a:solidFill>
                <a:latin typeface="Courier New" panose="02070309020205020404" pitchFamily="49" charset="0"/>
              </a:rPr>
              <a:t> o = </a:t>
            </a:r>
            <a:r>
              <a:rPr lang="en-US" dirty="0">
                <a:solidFill>
                  <a:srgbClr val="0000FF"/>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Object</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o[</a:t>
            </a:r>
            <a:r>
              <a:rPr lang="en-US" dirty="0">
                <a:solidFill>
                  <a:srgbClr val="A31515"/>
                </a:solidFill>
                <a:latin typeface="Courier New" panose="02070309020205020404" pitchFamily="49" charset="0"/>
              </a:rPr>
              <a:t>"one"</a:t>
            </a:r>
            <a:r>
              <a:rPr lang="en-US" dirty="0">
                <a:solidFill>
                  <a:srgbClr val="000000"/>
                </a:solidFill>
                <a:latin typeface="Courier New" panose="02070309020205020404" pitchFamily="49" charset="0"/>
              </a:rPr>
              <a:t>] = 1; </a:t>
            </a:r>
          </a:p>
          <a:p>
            <a:r>
              <a:rPr lang="en-US" dirty="0">
                <a:solidFill>
                  <a:srgbClr val="000000"/>
                </a:solidFill>
                <a:latin typeface="Courier New" panose="02070309020205020404" pitchFamily="49" charset="0"/>
              </a:rPr>
              <a:t>o[</a:t>
            </a:r>
            <a:r>
              <a:rPr lang="en-US" dirty="0">
                <a:solidFill>
                  <a:srgbClr val="A31515"/>
                </a:solidFill>
                <a:latin typeface="Courier New" panose="02070309020205020404" pitchFamily="49" charset="0"/>
              </a:rPr>
              <a:t>"two"</a:t>
            </a:r>
            <a:r>
              <a:rPr lang="en-US" dirty="0">
                <a:solidFill>
                  <a:srgbClr val="000000"/>
                </a:solidFill>
                <a:latin typeface="Courier New" panose="02070309020205020404" pitchFamily="49" charset="0"/>
              </a:rPr>
              <a:t>] = 2; </a:t>
            </a:r>
          </a:p>
          <a:p>
            <a:r>
              <a:rPr lang="en-US" dirty="0">
                <a:solidFill>
                  <a:srgbClr val="000000"/>
                </a:solidFill>
                <a:latin typeface="Courier New" panose="02070309020205020404" pitchFamily="49" charset="0"/>
              </a:rPr>
              <a:t>o[</a:t>
            </a:r>
            <a:r>
              <a:rPr lang="en-US" dirty="0">
                <a:solidFill>
                  <a:srgbClr val="A31515"/>
                </a:solidFill>
                <a:latin typeface="Courier New" panose="02070309020205020404" pitchFamily="49" charset="0"/>
              </a:rPr>
              <a:t>"three"</a:t>
            </a:r>
            <a:r>
              <a:rPr lang="en-US" dirty="0">
                <a:solidFill>
                  <a:srgbClr val="000000"/>
                </a:solidFill>
                <a:latin typeface="Courier New" panose="02070309020205020404" pitchFamily="49" charset="0"/>
              </a:rPr>
              <a:t>] = 3;</a:t>
            </a:r>
            <a:endParaRPr lang="pt-BR" dirty="0"/>
          </a:p>
        </p:txBody>
      </p:sp>
      <p:sp>
        <p:nvSpPr>
          <p:cNvPr id="8" name="Retângulo 7"/>
          <p:cNvSpPr/>
          <p:nvPr/>
        </p:nvSpPr>
        <p:spPr>
          <a:xfrm>
            <a:off x="6626174" y="3499239"/>
            <a:ext cx="4671238" cy="923330"/>
          </a:xfrm>
          <a:prstGeom prst="rect">
            <a:avLst/>
          </a:prstGeom>
        </p:spPr>
        <p:txBody>
          <a:bodyPr wrap="square">
            <a:spAutoFit/>
          </a:bodyPr>
          <a:lstStyle/>
          <a:p>
            <a:r>
              <a:rPr lang="it-IT" dirty="0">
                <a:solidFill>
                  <a:srgbClr val="0000FF"/>
                </a:solidFill>
                <a:latin typeface="Courier New" panose="02070309020205020404" pitchFamily="49" charset="0"/>
              </a:rPr>
              <a:t>for</a:t>
            </a:r>
            <a:r>
              <a:rPr lang="it-IT" dirty="0">
                <a:solidFill>
                  <a:srgbClr val="000000"/>
                </a:solidFill>
                <a:latin typeface="Courier New" panose="02070309020205020404" pitchFamily="49" charset="0"/>
              </a:rPr>
              <a:t>(</a:t>
            </a:r>
            <a:r>
              <a:rPr lang="it-IT" dirty="0">
                <a:solidFill>
                  <a:srgbClr val="0000FF"/>
                </a:solidFill>
                <a:latin typeface="Courier New" panose="02070309020205020404" pitchFamily="49" charset="0"/>
              </a:rPr>
              <a:t>var</a:t>
            </a:r>
            <a:r>
              <a:rPr lang="it-IT" dirty="0">
                <a:solidFill>
                  <a:srgbClr val="000000"/>
                </a:solidFill>
                <a:latin typeface="Courier New" panose="02070309020205020404" pitchFamily="49" charset="0"/>
              </a:rPr>
              <a:t> i </a:t>
            </a:r>
            <a:r>
              <a:rPr lang="it-IT" dirty="0">
                <a:solidFill>
                  <a:srgbClr val="0000FF"/>
                </a:solidFill>
                <a:latin typeface="Courier New" panose="02070309020205020404" pitchFamily="49" charset="0"/>
              </a:rPr>
              <a:t>in</a:t>
            </a:r>
            <a:r>
              <a:rPr lang="it-IT" dirty="0">
                <a:solidFill>
                  <a:srgbClr val="000000"/>
                </a:solidFill>
                <a:latin typeface="Courier New" panose="02070309020205020404" pitchFamily="49" charset="0"/>
              </a:rPr>
              <a:t> o) { document.write(i + </a:t>
            </a:r>
            <a:r>
              <a:rPr lang="it-IT" dirty="0">
                <a:solidFill>
                  <a:srgbClr val="A31515"/>
                </a:solidFill>
                <a:latin typeface="Courier New" panose="02070309020205020404" pitchFamily="49" charset="0"/>
              </a:rPr>
              <a:t>"="</a:t>
            </a:r>
            <a:r>
              <a:rPr lang="it-IT" dirty="0">
                <a:solidFill>
                  <a:srgbClr val="000000"/>
                </a:solidFill>
                <a:latin typeface="Courier New" panose="02070309020205020404" pitchFamily="49" charset="0"/>
              </a:rPr>
              <a:t> + o[i] + </a:t>
            </a:r>
            <a:r>
              <a:rPr lang="it-IT" dirty="0">
                <a:solidFill>
                  <a:srgbClr val="A31515"/>
                </a:solidFill>
                <a:latin typeface="Courier New" panose="02070309020205020404" pitchFamily="49" charset="0"/>
              </a:rPr>
              <a:t>'&lt;br&gt;'</a:t>
            </a:r>
            <a:r>
              <a:rPr lang="it-IT" dirty="0">
                <a:solidFill>
                  <a:srgbClr val="000000"/>
                </a:solidFill>
                <a:latin typeface="Courier New" panose="02070309020205020404" pitchFamily="49" charset="0"/>
              </a:rPr>
              <a:t>); }</a:t>
            </a:r>
            <a:endParaRPr lang="pt-BR" dirty="0"/>
          </a:p>
        </p:txBody>
      </p:sp>
      <p:sp>
        <p:nvSpPr>
          <p:cNvPr id="9" name="Retângulo 8"/>
          <p:cNvSpPr/>
          <p:nvPr/>
        </p:nvSpPr>
        <p:spPr>
          <a:xfrm>
            <a:off x="6626174" y="4585986"/>
            <a:ext cx="6096000" cy="923330"/>
          </a:xfrm>
          <a:prstGeom prst="rect">
            <a:avLst/>
          </a:prstGeom>
        </p:spPr>
        <p:txBody>
          <a:bodyPr>
            <a:spAutoFit/>
          </a:bodyPr>
          <a:lstStyle/>
          <a:p>
            <a:r>
              <a:rPr lang="pt-BR" dirty="0">
                <a:solidFill>
                  <a:srgbClr val="000000"/>
                </a:solidFill>
                <a:latin typeface="Courier New" panose="02070309020205020404" pitchFamily="49" charset="0"/>
              </a:rPr>
              <a:t>// </a:t>
            </a:r>
            <a:r>
              <a:rPr lang="pt-BR" dirty="0" err="1">
                <a:solidFill>
                  <a:srgbClr val="000000"/>
                </a:solidFill>
                <a:latin typeface="Courier New" panose="02070309020205020404" pitchFamily="49" charset="0"/>
              </a:rPr>
              <a:t>one</a:t>
            </a:r>
            <a:r>
              <a:rPr lang="pt-BR" dirty="0">
                <a:solidFill>
                  <a:srgbClr val="000000"/>
                </a:solidFill>
                <a:latin typeface="Courier New" panose="02070309020205020404" pitchFamily="49" charset="0"/>
              </a:rPr>
              <a:t>=1</a:t>
            </a:r>
            <a:br>
              <a:rPr lang="pt-BR" dirty="0">
                <a:solidFill>
                  <a:srgbClr val="000000"/>
                </a:solidFill>
                <a:latin typeface="Courier New" panose="02070309020205020404" pitchFamily="49" charset="0"/>
              </a:rPr>
            </a:br>
            <a:r>
              <a:rPr lang="pt-BR" dirty="0">
                <a:solidFill>
                  <a:srgbClr val="000000"/>
                </a:solidFill>
                <a:latin typeface="Courier New" panose="02070309020205020404" pitchFamily="49" charset="0"/>
              </a:rPr>
              <a:t>// </a:t>
            </a:r>
            <a:r>
              <a:rPr lang="pt-BR" dirty="0" err="1">
                <a:solidFill>
                  <a:srgbClr val="000000"/>
                </a:solidFill>
                <a:latin typeface="Courier New" panose="02070309020205020404" pitchFamily="49" charset="0"/>
              </a:rPr>
              <a:t>two</a:t>
            </a:r>
            <a:r>
              <a:rPr lang="pt-BR" dirty="0">
                <a:solidFill>
                  <a:srgbClr val="000000"/>
                </a:solidFill>
                <a:latin typeface="Courier New" panose="02070309020205020404" pitchFamily="49" charset="0"/>
              </a:rPr>
              <a:t>=2</a:t>
            </a:r>
            <a:br>
              <a:rPr lang="pt-BR" dirty="0">
                <a:solidFill>
                  <a:srgbClr val="000000"/>
                </a:solidFill>
                <a:latin typeface="Courier New" panose="02070309020205020404" pitchFamily="49" charset="0"/>
              </a:rPr>
            </a:br>
            <a:r>
              <a:rPr lang="pt-BR" dirty="0">
                <a:solidFill>
                  <a:srgbClr val="000000"/>
                </a:solidFill>
                <a:latin typeface="Courier New" panose="02070309020205020404" pitchFamily="49" charset="0"/>
              </a:rPr>
              <a:t>// </a:t>
            </a:r>
            <a:r>
              <a:rPr lang="pt-BR" dirty="0" err="1">
                <a:solidFill>
                  <a:srgbClr val="000000"/>
                </a:solidFill>
                <a:latin typeface="Courier New" panose="02070309020205020404" pitchFamily="49" charset="0"/>
              </a:rPr>
              <a:t>three</a:t>
            </a:r>
            <a:r>
              <a:rPr lang="pt-BR" dirty="0">
                <a:solidFill>
                  <a:srgbClr val="000000"/>
                </a:solidFill>
                <a:latin typeface="Courier New" panose="02070309020205020404" pitchFamily="49" charset="0"/>
              </a:rPr>
              <a:t>=3</a:t>
            </a:r>
          </a:p>
        </p:txBody>
      </p:sp>
    </p:spTree>
    <p:extLst>
      <p:ext uri="{BB962C8B-B14F-4D97-AF65-F5344CB8AC3E}">
        <p14:creationId xmlns:p14="http://schemas.microsoft.com/office/powerpoint/2010/main" val="18437697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ítulo 2"/>
          <p:cNvSpPr txBox="1">
            <a:spLocks/>
          </p:cNvSpPr>
          <p:nvPr/>
        </p:nvSpPr>
        <p:spPr>
          <a:xfrm>
            <a:off x="0" y="0"/>
            <a:ext cx="12192000" cy="6858000"/>
          </a:xfrm>
          <a:prstGeom prst="rect">
            <a:avLst/>
          </a:prstGeom>
          <a:solidFill>
            <a:srgbClr val="323330"/>
          </a:solidFill>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endParaRPr lang="pt-BR" dirty="0">
              <a:solidFill>
                <a:srgbClr val="EDDB4F"/>
              </a:solidFill>
              <a:latin typeface="Century Gothic" panose="020B0502020202020204" pitchFamily="34" charset="0"/>
              <a:ea typeface="Batang" panose="02030600000101010101" pitchFamily="18" charset="-127"/>
              <a:cs typeface="Browallia New" panose="020B0604020202020204" pitchFamily="34" charset="-34"/>
            </a:endParaRPr>
          </a:p>
        </p:txBody>
      </p:sp>
      <p:sp>
        <p:nvSpPr>
          <p:cNvPr id="7" name="Retângulo 6"/>
          <p:cNvSpPr/>
          <p:nvPr/>
        </p:nvSpPr>
        <p:spPr>
          <a:xfrm>
            <a:off x="835985" y="-246321"/>
            <a:ext cx="5741581" cy="7549116"/>
          </a:xfrm>
          <a:prstGeom prst="rect">
            <a:avLst/>
          </a:prstGeom>
          <a:solidFill>
            <a:srgbClr val="F0D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 name="Subtítulo 2"/>
          <p:cNvSpPr>
            <a:spLocks noGrp="1"/>
          </p:cNvSpPr>
          <p:nvPr>
            <p:ph type="subTitle" idx="1"/>
          </p:nvPr>
        </p:nvSpPr>
        <p:spPr>
          <a:xfrm>
            <a:off x="835985" y="1695450"/>
            <a:ext cx="5322481" cy="3855150"/>
          </a:xfrm>
          <a:solidFill>
            <a:srgbClr val="323330"/>
          </a:solidFill>
        </p:spPr>
        <p:txBody>
          <a:bodyPr>
            <a:noAutofit/>
          </a:bodyPr>
          <a:lstStyle/>
          <a:p>
            <a:pPr algn="r">
              <a:spcBef>
                <a:spcPts val="0"/>
              </a:spcBef>
            </a:pPr>
            <a:r>
              <a:rPr lang="pt-BR" sz="3600" b="1" dirty="0">
                <a:solidFill>
                  <a:srgbClr val="EDDB4F"/>
                </a:solidFill>
                <a:latin typeface="Leelawadee" panose="020B0502040204020203" pitchFamily="34" charset="-34"/>
                <a:ea typeface="Batang" panose="02030600000101010101" pitchFamily="18" charset="-127"/>
                <a:cs typeface="Leelawadee" panose="020B0502040204020203" pitchFamily="34" charset="-34"/>
              </a:rPr>
              <a:t>Loops</a:t>
            </a:r>
          </a:p>
          <a:p>
            <a:pPr algn="r">
              <a:spcBef>
                <a:spcPts val="0"/>
              </a:spcBef>
            </a:pPr>
            <a:r>
              <a:rPr lang="pt-BR" sz="3600" b="1" dirty="0" err="1">
                <a:solidFill>
                  <a:srgbClr val="EDDB4F"/>
                </a:solidFill>
                <a:latin typeface="Leelawadee" panose="020B0502040204020203" pitchFamily="34" charset="-34"/>
                <a:ea typeface="Batang" panose="02030600000101010101" pitchFamily="18" charset="-127"/>
                <a:cs typeface="Leelawadee" panose="020B0502040204020203" pitchFamily="34" charset="-34"/>
              </a:rPr>
              <a:t>Conditional</a:t>
            </a:r>
            <a:r>
              <a:rPr lang="pt-BR" sz="3600" b="1" dirty="0">
                <a:solidFill>
                  <a:srgbClr val="EDDB4F"/>
                </a:solidFill>
                <a:latin typeface="Leelawadee" panose="020B0502040204020203" pitchFamily="34" charset="-34"/>
                <a:ea typeface="Batang" panose="02030600000101010101" pitchFamily="18" charset="-127"/>
                <a:cs typeface="Leelawadee" panose="020B0502040204020203" pitchFamily="34" charset="-34"/>
              </a:rPr>
              <a:t> </a:t>
            </a:r>
            <a:r>
              <a:rPr lang="pt-BR" sz="3600" b="1" dirty="0" err="1">
                <a:solidFill>
                  <a:srgbClr val="EDDB4F"/>
                </a:solidFill>
                <a:latin typeface="Leelawadee" panose="020B0502040204020203" pitchFamily="34" charset="-34"/>
                <a:ea typeface="Batang" panose="02030600000101010101" pitchFamily="18" charset="-127"/>
                <a:cs typeface="Leelawadee" panose="020B0502040204020203" pitchFamily="34" charset="-34"/>
              </a:rPr>
              <a:t>statements</a:t>
            </a:r>
            <a:endParaRPr lang="pt-BR" sz="3600" b="1" dirty="0">
              <a:solidFill>
                <a:srgbClr val="EDDB4F"/>
              </a:solidFill>
              <a:latin typeface="Leelawadee" panose="020B0502040204020203" pitchFamily="34" charset="-34"/>
              <a:ea typeface="Batang" panose="02030600000101010101" pitchFamily="18" charset="-127"/>
              <a:cs typeface="Leelawadee" panose="020B0502040204020203" pitchFamily="34" charset="-34"/>
            </a:endParaRPr>
          </a:p>
          <a:p>
            <a:pPr algn="r">
              <a:spcBef>
                <a:spcPts val="0"/>
              </a:spcBef>
            </a:pPr>
            <a:r>
              <a:rPr lang="pt-BR" sz="3600" b="1" dirty="0" err="1">
                <a:solidFill>
                  <a:srgbClr val="EDDB4F"/>
                </a:solidFill>
                <a:latin typeface="Leelawadee" panose="020B0502040204020203" pitchFamily="34" charset="-34"/>
                <a:ea typeface="Batang" panose="02030600000101010101" pitchFamily="18" charset="-127"/>
                <a:cs typeface="Leelawadee" panose="020B0502040204020203" pitchFamily="34" charset="-34"/>
              </a:rPr>
              <a:t>Functions</a:t>
            </a:r>
            <a:endParaRPr lang="pt-BR" sz="3600" b="1" dirty="0">
              <a:solidFill>
                <a:srgbClr val="EDDB4F"/>
              </a:solidFill>
              <a:latin typeface="Leelawadee" panose="020B0502040204020203" pitchFamily="34" charset="-34"/>
              <a:ea typeface="Batang" panose="02030600000101010101" pitchFamily="18" charset="-127"/>
              <a:cs typeface="Leelawadee" panose="020B0502040204020203" pitchFamily="34" charset="-34"/>
            </a:endParaRPr>
          </a:p>
          <a:p>
            <a:pPr algn="r">
              <a:spcBef>
                <a:spcPts val="0"/>
              </a:spcBef>
            </a:pPr>
            <a:r>
              <a:rPr lang="pt-BR" sz="3600" b="1" dirty="0" err="1">
                <a:solidFill>
                  <a:srgbClr val="EDDB4F"/>
                </a:solidFill>
                <a:latin typeface="Leelawadee" panose="020B0502040204020203" pitchFamily="34" charset="-34"/>
                <a:ea typeface="Batang" panose="02030600000101010101" pitchFamily="18" charset="-127"/>
                <a:cs typeface="Leelawadee" panose="020B0502040204020203" pitchFamily="34" charset="-34"/>
              </a:rPr>
              <a:t>Variables</a:t>
            </a:r>
            <a:endParaRPr lang="pt-BR" sz="3600" b="1" dirty="0">
              <a:solidFill>
                <a:srgbClr val="EDDB4F"/>
              </a:solidFill>
              <a:latin typeface="Leelawadee" panose="020B0502040204020203" pitchFamily="34" charset="-34"/>
              <a:ea typeface="Batang" panose="02030600000101010101" pitchFamily="18" charset="-127"/>
              <a:cs typeface="Leelawadee" panose="020B0502040204020203" pitchFamily="34" charset="-34"/>
            </a:endParaRPr>
          </a:p>
          <a:p>
            <a:pPr algn="r">
              <a:spcBef>
                <a:spcPts val="0"/>
              </a:spcBef>
            </a:pPr>
            <a:r>
              <a:rPr lang="pt-BR" sz="3600" b="1" dirty="0" err="1">
                <a:solidFill>
                  <a:srgbClr val="EDDB4F"/>
                </a:solidFill>
                <a:latin typeface="Leelawadee" panose="020B0502040204020203" pitchFamily="34" charset="-34"/>
                <a:ea typeface="Batang" panose="02030600000101010101" pitchFamily="18" charset="-127"/>
                <a:cs typeface="Leelawadee" panose="020B0502040204020203" pitchFamily="34" charset="-34"/>
              </a:rPr>
              <a:t>Parameters</a:t>
            </a:r>
            <a:endParaRPr lang="pt-BR" sz="3600" b="1" dirty="0">
              <a:solidFill>
                <a:srgbClr val="EDDB4F"/>
              </a:solidFill>
              <a:latin typeface="Leelawadee" panose="020B0502040204020203" pitchFamily="34" charset="-34"/>
              <a:ea typeface="Batang" panose="02030600000101010101" pitchFamily="18" charset="-127"/>
              <a:cs typeface="Leelawadee" panose="020B0502040204020203" pitchFamily="34" charset="-34"/>
            </a:endParaRPr>
          </a:p>
          <a:p>
            <a:pPr algn="r">
              <a:spcBef>
                <a:spcPts val="0"/>
              </a:spcBef>
            </a:pPr>
            <a:r>
              <a:rPr lang="pt-BR" sz="3600" b="1" dirty="0" err="1">
                <a:solidFill>
                  <a:srgbClr val="EDDB4F"/>
                </a:solidFill>
                <a:latin typeface="Leelawadee" panose="020B0502040204020203" pitchFamily="34" charset="-34"/>
                <a:ea typeface="Batang" panose="02030600000101010101" pitchFamily="18" charset="-127"/>
                <a:cs typeface="Leelawadee" panose="020B0502040204020203" pitchFamily="34" charset="-34"/>
              </a:rPr>
              <a:t>Arrays</a:t>
            </a:r>
            <a:endParaRPr lang="pt-BR" sz="3600" b="1" dirty="0">
              <a:solidFill>
                <a:srgbClr val="EDDB4F"/>
              </a:solidFill>
              <a:latin typeface="Leelawadee" panose="020B0502040204020203" pitchFamily="34" charset="-34"/>
              <a:ea typeface="Batang" panose="02030600000101010101" pitchFamily="18" charset="-127"/>
              <a:cs typeface="Leelawadee" panose="020B0502040204020203" pitchFamily="34" charset="-34"/>
            </a:endParaRPr>
          </a:p>
          <a:p>
            <a:pPr algn="r">
              <a:spcBef>
                <a:spcPts val="0"/>
              </a:spcBef>
            </a:pPr>
            <a:r>
              <a:rPr lang="pt-BR" sz="3600" b="1" dirty="0" err="1">
                <a:solidFill>
                  <a:srgbClr val="EDDB4F"/>
                </a:solidFill>
                <a:latin typeface="Leelawadee" panose="020B0502040204020203" pitchFamily="34" charset="-34"/>
                <a:ea typeface="Batang" panose="02030600000101010101" pitchFamily="18" charset="-127"/>
                <a:cs typeface="Leelawadee" panose="020B0502040204020203" pitchFamily="34" charset="-34"/>
              </a:rPr>
              <a:t>Associative</a:t>
            </a:r>
            <a:r>
              <a:rPr lang="pt-BR" sz="3600" b="1" dirty="0">
                <a:solidFill>
                  <a:srgbClr val="EDDB4F"/>
                </a:solidFill>
                <a:latin typeface="Leelawadee" panose="020B0502040204020203" pitchFamily="34" charset="-34"/>
                <a:ea typeface="Batang" panose="02030600000101010101" pitchFamily="18" charset="-127"/>
                <a:cs typeface="Leelawadee" panose="020B0502040204020203" pitchFamily="34" charset="-34"/>
              </a:rPr>
              <a:t> </a:t>
            </a:r>
            <a:r>
              <a:rPr lang="pt-BR" sz="3600" b="1" dirty="0" err="1">
                <a:solidFill>
                  <a:srgbClr val="EDDB4F"/>
                </a:solidFill>
                <a:latin typeface="Leelawadee" panose="020B0502040204020203" pitchFamily="34" charset="-34"/>
                <a:ea typeface="Batang" panose="02030600000101010101" pitchFamily="18" charset="-127"/>
                <a:cs typeface="Leelawadee" panose="020B0502040204020203" pitchFamily="34" charset="-34"/>
              </a:rPr>
              <a:t>Arrays</a:t>
            </a:r>
            <a:endParaRPr lang="pt-BR" sz="3200" b="1" dirty="0">
              <a:solidFill>
                <a:srgbClr val="EDDB4F"/>
              </a:solidFill>
              <a:latin typeface="Leelawadee" panose="020B0502040204020203" pitchFamily="34" charset="-34"/>
              <a:ea typeface="Batang" panose="02030600000101010101" pitchFamily="18" charset="-127"/>
              <a:cs typeface="Leelawadee" panose="020B0502040204020203" pitchFamily="34" charset="-34"/>
            </a:endParaRPr>
          </a:p>
        </p:txBody>
      </p:sp>
      <p:sp>
        <p:nvSpPr>
          <p:cNvPr id="8" name="CaixaDeTexto 7"/>
          <p:cNvSpPr txBox="1"/>
          <p:nvPr/>
        </p:nvSpPr>
        <p:spPr>
          <a:xfrm rot="10800000" flipH="1" flipV="1">
            <a:off x="0" y="141114"/>
            <a:ext cx="6158466" cy="1200329"/>
          </a:xfrm>
          <a:prstGeom prst="rect">
            <a:avLst/>
          </a:prstGeom>
          <a:noFill/>
        </p:spPr>
        <p:txBody>
          <a:bodyPr wrap="square" rtlCol="0">
            <a:spAutoFit/>
          </a:bodyPr>
          <a:lstStyle/>
          <a:p>
            <a:pPr algn="r"/>
            <a:r>
              <a:rPr lang="pt-BR" sz="3600" b="1" dirty="0">
                <a:solidFill>
                  <a:srgbClr val="323330"/>
                </a:solidFill>
                <a:latin typeface="Century Gothic" panose="020B0502020202020204" pitchFamily="34" charset="0"/>
              </a:rPr>
              <a:t>CIT 261</a:t>
            </a:r>
          </a:p>
          <a:p>
            <a:pPr algn="r"/>
            <a:r>
              <a:rPr lang="pt-BR" sz="3600" b="1" dirty="0">
                <a:solidFill>
                  <a:srgbClr val="323330"/>
                </a:solidFill>
                <a:latin typeface="Century Gothic" panose="020B0502020202020204" pitchFamily="34" charset="0"/>
              </a:rPr>
              <a:t>Mobile </a:t>
            </a:r>
            <a:r>
              <a:rPr lang="pt-BR" sz="3600" b="1" dirty="0" err="1">
                <a:solidFill>
                  <a:srgbClr val="323330"/>
                </a:solidFill>
                <a:latin typeface="Century Gothic" panose="020B0502020202020204" pitchFamily="34" charset="0"/>
              </a:rPr>
              <a:t>Development</a:t>
            </a:r>
            <a:endParaRPr lang="pt-BR" sz="3600" b="1" dirty="0">
              <a:solidFill>
                <a:srgbClr val="323330"/>
              </a:solidFill>
              <a:latin typeface="Century Gothic" panose="020B0502020202020204" pitchFamily="34" charset="0"/>
            </a:endParaRPr>
          </a:p>
        </p:txBody>
      </p:sp>
      <p:sp>
        <p:nvSpPr>
          <p:cNvPr id="2" name="AutoShape 4" descr="Resultado de imagem para javascript"/>
          <p:cNvSpPr>
            <a:spLocks noChangeAspect="1" noChangeArrowheads="1"/>
          </p:cNvSpPr>
          <p:nvPr/>
        </p:nvSpPr>
        <p:spPr bwMode="auto">
          <a:xfrm>
            <a:off x="63500" y="-136525"/>
            <a:ext cx="2895600" cy="2895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4" name="AutoShape 6" descr="Resultado de imagem para javascript"/>
          <p:cNvSpPr>
            <a:spLocks noChangeAspect="1" noChangeArrowheads="1"/>
          </p:cNvSpPr>
          <p:nvPr/>
        </p:nvSpPr>
        <p:spPr bwMode="auto">
          <a:xfrm>
            <a:off x="215900" y="15875"/>
            <a:ext cx="2895600" cy="2895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1032" name="Picture 8" descr="Resultado de imagem para javascri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3551" y="1695450"/>
            <a:ext cx="3775075" cy="3775076"/>
          </a:xfrm>
          <a:prstGeom prst="rect">
            <a:avLst/>
          </a:prstGeom>
          <a:noFill/>
          <a:extLst>
            <a:ext uri="{909E8E84-426E-40DD-AFC4-6F175D3DCCD1}">
              <a14:hiddenFill xmlns:a14="http://schemas.microsoft.com/office/drawing/2010/main">
                <a:solidFill>
                  <a:srgbClr val="FFFFFF"/>
                </a:solidFill>
              </a14:hiddenFill>
            </a:ext>
          </a:extLst>
        </p:spPr>
      </p:pic>
      <p:sp>
        <p:nvSpPr>
          <p:cNvPr id="12" name="CaixaDeTexto 11"/>
          <p:cNvSpPr txBox="1"/>
          <p:nvPr/>
        </p:nvSpPr>
        <p:spPr>
          <a:xfrm rot="10800000" flipH="1" flipV="1">
            <a:off x="0" y="5881134"/>
            <a:ext cx="6158466" cy="646331"/>
          </a:xfrm>
          <a:prstGeom prst="rect">
            <a:avLst/>
          </a:prstGeom>
          <a:noFill/>
        </p:spPr>
        <p:txBody>
          <a:bodyPr wrap="square" rtlCol="0">
            <a:spAutoFit/>
          </a:bodyPr>
          <a:lstStyle/>
          <a:p>
            <a:pPr algn="r"/>
            <a:r>
              <a:rPr lang="pt-BR" sz="3600" b="1" dirty="0">
                <a:solidFill>
                  <a:srgbClr val="323330"/>
                </a:solidFill>
                <a:latin typeface="Century Gothic" panose="020B0502020202020204" pitchFamily="34" charset="0"/>
              </a:rPr>
              <a:t>THE END!</a:t>
            </a:r>
          </a:p>
        </p:txBody>
      </p:sp>
    </p:spTree>
    <p:extLst>
      <p:ext uri="{BB962C8B-B14F-4D97-AF65-F5344CB8AC3E}">
        <p14:creationId xmlns:p14="http://schemas.microsoft.com/office/powerpoint/2010/main" val="40496768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1353800" cy="1325563"/>
          </a:xfrm>
          <a:solidFill>
            <a:srgbClr val="EDDB4F"/>
          </a:solidFill>
        </p:spPr>
        <p:txBody>
          <a:bodyPr>
            <a:normAutofit/>
          </a:bodyPr>
          <a:lstStyle/>
          <a:p>
            <a:r>
              <a:rPr lang="pt-BR" sz="5400" b="1" dirty="0">
                <a:solidFill>
                  <a:schemeClr val="tx1">
                    <a:lumMod val="85000"/>
                    <a:lumOff val="15000"/>
                  </a:schemeClr>
                </a:solidFill>
                <a:latin typeface="Century Gothic" panose="020B0502020202020204" pitchFamily="34" charset="0"/>
                <a:cs typeface="Aharoni" panose="02010803020104030203" pitchFamily="2" charset="-79"/>
              </a:rPr>
              <a:t>For - Loop</a:t>
            </a:r>
          </a:p>
        </p:txBody>
      </p:sp>
      <p:sp>
        <p:nvSpPr>
          <p:cNvPr id="3" name="Espaço Reservado para Conteúdo 2"/>
          <p:cNvSpPr>
            <a:spLocks noGrp="1"/>
          </p:cNvSpPr>
          <p:nvPr>
            <p:ph idx="1"/>
          </p:nvPr>
        </p:nvSpPr>
        <p:spPr>
          <a:xfrm>
            <a:off x="838200" y="1825625"/>
            <a:ext cx="11114532" cy="555625"/>
          </a:xfrm>
        </p:spPr>
        <p:txBody>
          <a:bodyPr vert="horz" lIns="91440" tIns="45720" rIns="91440" bIns="45720" rtlCol="0">
            <a:noAutofit/>
          </a:bodyPr>
          <a:lstStyle/>
          <a:p>
            <a:r>
              <a:rPr lang="en-US" dirty="0">
                <a:latin typeface="Century Gothic" panose="020B0502020202020204" pitchFamily="34" charset="0"/>
                <a:cs typeface="David" panose="020E0502060401010101" pitchFamily="34" charset="-79"/>
              </a:rPr>
              <a:t>The for loop is often the tool you will use when you want to create a loop.</a:t>
            </a:r>
            <a:endParaRPr lang="pt-BR" dirty="0">
              <a:latin typeface="Century Gothic" panose="020B0502020202020204" pitchFamily="34" charset="0"/>
              <a:cs typeface="David" panose="020E0502060401010101" pitchFamily="34" charset="-79"/>
            </a:endParaRPr>
          </a:p>
        </p:txBody>
      </p:sp>
      <p:pic>
        <p:nvPicPr>
          <p:cNvPr id="4" name="Picture 6" descr="Resultado de imagem para javascript"/>
          <p:cNvPicPr>
            <a:picLocks noChangeAspect="1" noChangeArrowheads="1"/>
          </p:cNvPicPr>
          <p:nvPr/>
        </p:nvPicPr>
        <p:blipFill rotWithShape="1">
          <a:blip r:embed="rId2">
            <a:extLst>
              <a:ext uri="{28A0092B-C50C-407E-A947-70E740481C1C}">
                <a14:useLocalDpi xmlns:a14="http://schemas.microsoft.com/office/drawing/2010/main" val="0"/>
              </a:ext>
            </a:extLst>
          </a:blip>
          <a:srcRect l="23304" t="24009" r="23564" b="24095"/>
          <a:stretch/>
        </p:blipFill>
        <p:spPr bwMode="auto">
          <a:xfrm>
            <a:off x="11297412" y="5991860"/>
            <a:ext cx="655320" cy="640080"/>
          </a:xfrm>
          <a:prstGeom prst="rect">
            <a:avLst/>
          </a:prstGeom>
          <a:noFill/>
          <a:extLst>
            <a:ext uri="{909E8E84-426E-40DD-AFC4-6F175D3DCCD1}">
              <a14:hiddenFill xmlns:a14="http://schemas.microsoft.com/office/drawing/2010/main">
                <a:solidFill>
                  <a:srgbClr val="FFFFFF"/>
                </a:solidFill>
              </a14:hiddenFill>
            </a:ext>
          </a:extLst>
        </p:spPr>
      </p:pic>
      <p:sp>
        <p:nvSpPr>
          <p:cNvPr id="5" name="CaixaDeTexto 4"/>
          <p:cNvSpPr txBox="1"/>
          <p:nvPr/>
        </p:nvSpPr>
        <p:spPr>
          <a:xfrm>
            <a:off x="3174538" y="3010277"/>
            <a:ext cx="6764096" cy="1661993"/>
          </a:xfrm>
          <a:prstGeom prst="rect">
            <a:avLst/>
          </a:prstGeom>
          <a:noFill/>
        </p:spPr>
        <p:txBody>
          <a:bodyPr wrap="none" rtlCol="0">
            <a:spAutoFit/>
          </a:bodyPr>
          <a:lstStyle/>
          <a:p>
            <a:r>
              <a:rPr lang="en-US" sz="2800" dirty="0"/>
              <a:t>for (</a:t>
            </a:r>
            <a:r>
              <a:rPr lang="en-US" sz="2800" b="1" i="1" dirty="0">
                <a:solidFill>
                  <a:schemeClr val="accent1">
                    <a:lumMod val="75000"/>
                  </a:schemeClr>
                </a:solidFill>
              </a:rPr>
              <a:t>statement 1</a:t>
            </a:r>
            <a:r>
              <a:rPr lang="en-US" sz="2800" dirty="0"/>
              <a:t>;</a:t>
            </a:r>
            <a:r>
              <a:rPr lang="en-US" sz="2800" i="1" dirty="0"/>
              <a:t> </a:t>
            </a:r>
            <a:r>
              <a:rPr lang="en-US" sz="2800" b="1" i="1" dirty="0">
                <a:solidFill>
                  <a:schemeClr val="accent6"/>
                </a:solidFill>
              </a:rPr>
              <a:t>statement 2</a:t>
            </a:r>
            <a:r>
              <a:rPr lang="en-US" sz="2800" dirty="0"/>
              <a:t>;</a:t>
            </a:r>
            <a:r>
              <a:rPr lang="en-US" sz="2800" i="1" dirty="0"/>
              <a:t> </a:t>
            </a:r>
            <a:r>
              <a:rPr lang="en-US" sz="2800" b="1" i="1" dirty="0">
                <a:solidFill>
                  <a:srgbClr val="FFC000"/>
                </a:solidFill>
              </a:rPr>
              <a:t>statement 3</a:t>
            </a:r>
            <a:r>
              <a:rPr lang="en-US" sz="2800" dirty="0"/>
              <a:t>) {</a:t>
            </a:r>
            <a:br>
              <a:rPr lang="en-US" sz="4400" dirty="0"/>
            </a:br>
            <a:r>
              <a:rPr lang="en-US" sz="2800" dirty="0"/>
              <a:t>    </a:t>
            </a:r>
            <a:r>
              <a:rPr lang="en-US" sz="2800" i="1" dirty="0"/>
              <a:t>code block to be executed</a:t>
            </a:r>
            <a:br>
              <a:rPr lang="en-US" sz="4400" dirty="0"/>
            </a:br>
            <a:r>
              <a:rPr lang="en-US" sz="2800" dirty="0"/>
              <a:t>}</a:t>
            </a:r>
            <a:endParaRPr lang="pt-BR" sz="2800" dirty="0"/>
          </a:p>
          <a:p>
            <a:endParaRPr lang="pt-BR" dirty="0"/>
          </a:p>
        </p:txBody>
      </p:sp>
      <p:sp>
        <p:nvSpPr>
          <p:cNvPr id="6" name="CaixaDeTexto 5"/>
          <p:cNvSpPr txBox="1"/>
          <p:nvPr/>
        </p:nvSpPr>
        <p:spPr>
          <a:xfrm>
            <a:off x="3092024" y="4582040"/>
            <a:ext cx="8205388" cy="1200329"/>
          </a:xfrm>
          <a:prstGeom prst="rect">
            <a:avLst/>
          </a:prstGeom>
          <a:noFill/>
        </p:spPr>
        <p:txBody>
          <a:bodyPr wrap="none" rtlCol="0">
            <a:spAutoFit/>
          </a:bodyPr>
          <a:lstStyle/>
          <a:p>
            <a:r>
              <a:rPr lang="en-US" b="1" dirty="0">
                <a:solidFill>
                  <a:schemeClr val="accent5"/>
                </a:solidFill>
              </a:rPr>
              <a:t>Statement 1</a:t>
            </a:r>
            <a:r>
              <a:rPr lang="en-US" dirty="0"/>
              <a:t> is executed before the loop (the code block) starts.</a:t>
            </a:r>
          </a:p>
          <a:p>
            <a:r>
              <a:rPr lang="en-US" b="1" dirty="0">
                <a:solidFill>
                  <a:schemeClr val="accent6"/>
                </a:solidFill>
              </a:rPr>
              <a:t>Statement 2</a:t>
            </a:r>
            <a:r>
              <a:rPr lang="en-US" dirty="0"/>
              <a:t> defines the condition for running the loop (the code block).</a:t>
            </a:r>
          </a:p>
          <a:p>
            <a:r>
              <a:rPr lang="en-US" b="1" dirty="0">
                <a:solidFill>
                  <a:srgbClr val="FFC000"/>
                </a:solidFill>
              </a:rPr>
              <a:t>Statement 3</a:t>
            </a:r>
            <a:r>
              <a:rPr lang="en-US" dirty="0"/>
              <a:t> is executed each time after the loop (the code block) has been executed.</a:t>
            </a:r>
          </a:p>
          <a:p>
            <a:r>
              <a:rPr lang="pt-BR" b="0" i="0" dirty="0">
                <a:solidFill>
                  <a:srgbClr val="000000"/>
                </a:solidFill>
                <a:effectLst/>
                <a:latin typeface="Consolas" panose="020B0609020204030204" pitchFamily="49" charset="0"/>
              </a:rPr>
              <a:t>}</a:t>
            </a:r>
            <a:endParaRPr lang="pt-BR" dirty="0"/>
          </a:p>
        </p:txBody>
      </p:sp>
    </p:spTree>
    <p:extLst>
      <p:ext uri="{BB962C8B-B14F-4D97-AF65-F5344CB8AC3E}">
        <p14:creationId xmlns:p14="http://schemas.microsoft.com/office/powerpoint/2010/main" val="39448887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1353800" cy="1325563"/>
          </a:xfrm>
          <a:solidFill>
            <a:srgbClr val="EDDB4F"/>
          </a:solidFill>
        </p:spPr>
        <p:txBody>
          <a:bodyPr>
            <a:normAutofit/>
          </a:bodyPr>
          <a:lstStyle/>
          <a:p>
            <a:r>
              <a:rPr lang="pt-BR" sz="5400" b="1" dirty="0">
                <a:solidFill>
                  <a:schemeClr val="tx1">
                    <a:lumMod val="85000"/>
                    <a:lumOff val="15000"/>
                  </a:schemeClr>
                </a:solidFill>
                <a:latin typeface="Century Gothic" panose="020B0502020202020204" pitchFamily="34" charset="0"/>
                <a:cs typeface="Aharoni" panose="02010803020104030203" pitchFamily="2" charset="-79"/>
              </a:rPr>
              <a:t>For - Loop</a:t>
            </a:r>
          </a:p>
        </p:txBody>
      </p:sp>
      <p:sp>
        <p:nvSpPr>
          <p:cNvPr id="3" name="Espaço Reservado para Conteúdo 2"/>
          <p:cNvSpPr>
            <a:spLocks noGrp="1"/>
          </p:cNvSpPr>
          <p:nvPr>
            <p:ph idx="1"/>
          </p:nvPr>
        </p:nvSpPr>
        <p:spPr>
          <a:xfrm>
            <a:off x="838200" y="1825625"/>
            <a:ext cx="11114532" cy="555625"/>
          </a:xfrm>
        </p:spPr>
        <p:txBody>
          <a:bodyPr vert="horz" lIns="91440" tIns="45720" rIns="91440" bIns="45720" rtlCol="0">
            <a:noAutofit/>
          </a:bodyPr>
          <a:lstStyle/>
          <a:p>
            <a:r>
              <a:rPr lang="en-US" dirty="0">
                <a:latin typeface="Century Gothic" panose="020B0502020202020204" pitchFamily="34" charset="0"/>
                <a:cs typeface="David" panose="020E0502060401010101" pitchFamily="34" charset="-79"/>
              </a:rPr>
              <a:t>The for loop is often the tool you will use when you want to create a loop.</a:t>
            </a:r>
            <a:endParaRPr lang="pt-BR" dirty="0">
              <a:latin typeface="Century Gothic" panose="020B0502020202020204" pitchFamily="34" charset="0"/>
              <a:cs typeface="David" panose="020E0502060401010101" pitchFamily="34" charset="-79"/>
            </a:endParaRPr>
          </a:p>
        </p:txBody>
      </p:sp>
      <p:pic>
        <p:nvPicPr>
          <p:cNvPr id="4" name="Picture 6" descr="Resultado de imagem para javascript"/>
          <p:cNvPicPr>
            <a:picLocks noChangeAspect="1" noChangeArrowheads="1"/>
          </p:cNvPicPr>
          <p:nvPr/>
        </p:nvPicPr>
        <p:blipFill rotWithShape="1">
          <a:blip r:embed="rId2">
            <a:extLst>
              <a:ext uri="{28A0092B-C50C-407E-A947-70E740481C1C}">
                <a14:useLocalDpi xmlns:a14="http://schemas.microsoft.com/office/drawing/2010/main" val="0"/>
              </a:ext>
            </a:extLst>
          </a:blip>
          <a:srcRect l="23304" t="24009" r="23564" b="24095"/>
          <a:stretch/>
        </p:blipFill>
        <p:spPr bwMode="auto">
          <a:xfrm>
            <a:off x="11297412" y="5991860"/>
            <a:ext cx="655320" cy="640080"/>
          </a:xfrm>
          <a:prstGeom prst="rect">
            <a:avLst/>
          </a:prstGeom>
          <a:noFill/>
          <a:extLst>
            <a:ext uri="{909E8E84-426E-40DD-AFC4-6F175D3DCCD1}">
              <a14:hiddenFill xmlns:a14="http://schemas.microsoft.com/office/drawing/2010/main">
                <a:solidFill>
                  <a:srgbClr val="FFFFFF"/>
                </a:solidFill>
              </a14:hiddenFill>
            </a:ext>
          </a:extLst>
        </p:spPr>
      </p:pic>
      <p:sp>
        <p:nvSpPr>
          <p:cNvPr id="5" name="CaixaDeTexto 4"/>
          <p:cNvSpPr txBox="1"/>
          <p:nvPr/>
        </p:nvSpPr>
        <p:spPr>
          <a:xfrm>
            <a:off x="3159293" y="3092299"/>
            <a:ext cx="8465779" cy="1384995"/>
          </a:xfrm>
          <a:prstGeom prst="rect">
            <a:avLst/>
          </a:prstGeom>
          <a:noFill/>
        </p:spPr>
        <p:txBody>
          <a:bodyPr wrap="none" rtlCol="0">
            <a:spAutoFit/>
          </a:bodyPr>
          <a:lstStyle/>
          <a:p>
            <a:r>
              <a:rPr lang="en-US" sz="2800" b="0" i="0" dirty="0">
                <a:solidFill>
                  <a:srgbClr val="0000CD"/>
                </a:solidFill>
                <a:effectLst/>
                <a:latin typeface="Consolas" panose="020B0609020204030204" pitchFamily="49" charset="0"/>
              </a:rPr>
              <a:t>for</a:t>
            </a:r>
            <a:r>
              <a:rPr lang="en-US" sz="2800" b="0" i="0" dirty="0">
                <a:solidFill>
                  <a:srgbClr val="000000"/>
                </a:solidFill>
                <a:effectLst/>
                <a:latin typeface="Consolas" panose="020B0609020204030204" pitchFamily="49" charset="0"/>
              </a:rPr>
              <a:t> (</a:t>
            </a:r>
            <a:r>
              <a:rPr lang="en-US" sz="2800" b="0" i="0" dirty="0" err="1">
                <a:solidFill>
                  <a:srgbClr val="000000"/>
                </a:solidFill>
                <a:effectLst/>
                <a:latin typeface="Consolas" panose="020B0609020204030204" pitchFamily="49" charset="0"/>
              </a:rPr>
              <a:t>i</a:t>
            </a:r>
            <a:r>
              <a:rPr lang="en-US" sz="2800" b="0" i="0" dirty="0">
                <a:solidFill>
                  <a:srgbClr val="000000"/>
                </a:solidFill>
                <a:effectLst/>
                <a:latin typeface="Consolas" panose="020B0609020204030204" pitchFamily="49" charset="0"/>
              </a:rPr>
              <a:t> = </a:t>
            </a:r>
            <a:r>
              <a:rPr lang="en-US" sz="2800" b="0" i="0" dirty="0">
                <a:solidFill>
                  <a:srgbClr val="FF0000"/>
                </a:solidFill>
                <a:effectLst/>
                <a:latin typeface="Consolas" panose="020B0609020204030204" pitchFamily="49" charset="0"/>
              </a:rPr>
              <a:t>0</a:t>
            </a:r>
            <a:r>
              <a:rPr lang="en-US" sz="2800" b="0" i="0" dirty="0">
                <a:solidFill>
                  <a:srgbClr val="000000"/>
                </a:solidFill>
                <a:effectLst/>
                <a:latin typeface="Consolas" panose="020B0609020204030204" pitchFamily="49" charset="0"/>
              </a:rPr>
              <a:t>; </a:t>
            </a:r>
            <a:r>
              <a:rPr lang="en-US" sz="2800" b="0" i="0" dirty="0" err="1">
                <a:solidFill>
                  <a:srgbClr val="000000"/>
                </a:solidFill>
                <a:effectLst/>
                <a:latin typeface="Consolas" panose="020B0609020204030204" pitchFamily="49" charset="0"/>
              </a:rPr>
              <a:t>i</a:t>
            </a:r>
            <a:r>
              <a:rPr lang="en-US" sz="2800" b="0" i="0" dirty="0">
                <a:solidFill>
                  <a:srgbClr val="000000"/>
                </a:solidFill>
                <a:effectLst/>
                <a:latin typeface="Consolas" panose="020B0609020204030204" pitchFamily="49" charset="0"/>
              </a:rPr>
              <a:t> &lt; </a:t>
            </a:r>
            <a:r>
              <a:rPr lang="en-US" sz="2800" b="0" i="0" dirty="0">
                <a:solidFill>
                  <a:srgbClr val="FF0000"/>
                </a:solidFill>
                <a:effectLst/>
                <a:latin typeface="Consolas" panose="020B0609020204030204" pitchFamily="49" charset="0"/>
              </a:rPr>
              <a:t>5</a:t>
            </a:r>
            <a:r>
              <a:rPr lang="en-US" sz="2800" b="0" i="0" dirty="0">
                <a:solidFill>
                  <a:srgbClr val="000000"/>
                </a:solidFill>
                <a:effectLst/>
                <a:latin typeface="Consolas" panose="020B0609020204030204" pitchFamily="49" charset="0"/>
              </a:rPr>
              <a:t>; </a:t>
            </a:r>
            <a:r>
              <a:rPr lang="en-US" sz="2800" b="0" i="0" dirty="0" err="1">
                <a:solidFill>
                  <a:srgbClr val="000000"/>
                </a:solidFill>
                <a:effectLst/>
                <a:latin typeface="Consolas" panose="020B0609020204030204" pitchFamily="49" charset="0"/>
              </a:rPr>
              <a:t>i</a:t>
            </a:r>
            <a:r>
              <a:rPr lang="en-US" sz="2800" b="0" i="0" dirty="0">
                <a:solidFill>
                  <a:srgbClr val="000000"/>
                </a:solidFill>
                <a:effectLst/>
                <a:latin typeface="Consolas" panose="020B0609020204030204" pitchFamily="49" charset="0"/>
              </a:rPr>
              <a:t>++) {</a:t>
            </a:r>
            <a:br>
              <a:rPr lang="en-US" sz="2800" dirty="0"/>
            </a:br>
            <a:r>
              <a:rPr lang="en-US" sz="2800" b="0" i="0" dirty="0">
                <a:solidFill>
                  <a:srgbClr val="000000"/>
                </a:solidFill>
                <a:effectLst/>
                <a:latin typeface="Consolas" panose="020B0609020204030204" pitchFamily="49" charset="0"/>
              </a:rPr>
              <a:t>    text += </a:t>
            </a:r>
            <a:r>
              <a:rPr lang="en-US" sz="2800" b="0" i="0" dirty="0">
                <a:solidFill>
                  <a:srgbClr val="A52A2A"/>
                </a:solidFill>
                <a:effectLst/>
                <a:latin typeface="Consolas" panose="020B0609020204030204" pitchFamily="49" charset="0"/>
              </a:rPr>
              <a:t>"The number is "</a:t>
            </a:r>
            <a:r>
              <a:rPr lang="en-US" sz="2800" b="0" i="0" dirty="0">
                <a:solidFill>
                  <a:srgbClr val="000000"/>
                </a:solidFill>
                <a:effectLst/>
                <a:latin typeface="Consolas" panose="020B0609020204030204" pitchFamily="49" charset="0"/>
              </a:rPr>
              <a:t> + </a:t>
            </a:r>
            <a:r>
              <a:rPr lang="en-US" sz="2800" b="0" i="0" dirty="0" err="1">
                <a:solidFill>
                  <a:srgbClr val="000000"/>
                </a:solidFill>
                <a:effectLst/>
                <a:latin typeface="Consolas" panose="020B0609020204030204" pitchFamily="49" charset="0"/>
              </a:rPr>
              <a:t>i</a:t>
            </a:r>
            <a:r>
              <a:rPr lang="en-US" sz="2800" b="0" i="0" dirty="0">
                <a:solidFill>
                  <a:srgbClr val="000000"/>
                </a:solidFill>
                <a:effectLst/>
                <a:latin typeface="Consolas" panose="020B0609020204030204" pitchFamily="49" charset="0"/>
              </a:rPr>
              <a:t> + </a:t>
            </a:r>
            <a:r>
              <a:rPr lang="en-US" sz="2800" b="0" i="0" dirty="0">
                <a:solidFill>
                  <a:srgbClr val="A52A2A"/>
                </a:solidFill>
                <a:effectLst/>
                <a:latin typeface="Consolas" panose="020B0609020204030204" pitchFamily="49" charset="0"/>
              </a:rPr>
              <a:t>"&lt;</a:t>
            </a:r>
            <a:r>
              <a:rPr lang="en-US" sz="2800" b="0" i="0" dirty="0" err="1">
                <a:solidFill>
                  <a:srgbClr val="A52A2A"/>
                </a:solidFill>
                <a:effectLst/>
                <a:latin typeface="Consolas" panose="020B0609020204030204" pitchFamily="49" charset="0"/>
              </a:rPr>
              <a:t>br</a:t>
            </a:r>
            <a:r>
              <a:rPr lang="en-US" sz="2800" b="0" i="0" dirty="0">
                <a:solidFill>
                  <a:srgbClr val="A52A2A"/>
                </a:solidFill>
                <a:effectLst/>
                <a:latin typeface="Consolas" panose="020B0609020204030204" pitchFamily="49" charset="0"/>
              </a:rPr>
              <a:t>&gt;"</a:t>
            </a:r>
            <a:r>
              <a:rPr lang="en-US" sz="2800" b="0" i="0" dirty="0">
                <a:solidFill>
                  <a:srgbClr val="000000"/>
                </a:solidFill>
                <a:effectLst/>
                <a:latin typeface="Consolas" panose="020B0609020204030204" pitchFamily="49" charset="0"/>
              </a:rPr>
              <a:t>;</a:t>
            </a:r>
            <a:br>
              <a:rPr lang="en-US" sz="2800" dirty="0"/>
            </a:br>
            <a:r>
              <a:rPr lang="en-US" sz="2800" b="0" i="0" dirty="0">
                <a:solidFill>
                  <a:srgbClr val="000000"/>
                </a:solidFill>
                <a:effectLst/>
                <a:latin typeface="Consolas" panose="020B0609020204030204" pitchFamily="49" charset="0"/>
              </a:rPr>
              <a:t>}</a:t>
            </a:r>
            <a:endParaRPr lang="pt-BR" dirty="0"/>
          </a:p>
        </p:txBody>
      </p:sp>
      <p:sp>
        <p:nvSpPr>
          <p:cNvPr id="6" name="CaixaDeTexto 5"/>
          <p:cNvSpPr txBox="1"/>
          <p:nvPr/>
        </p:nvSpPr>
        <p:spPr>
          <a:xfrm>
            <a:off x="2246216" y="4634412"/>
            <a:ext cx="9104095" cy="923330"/>
          </a:xfrm>
          <a:prstGeom prst="rect">
            <a:avLst/>
          </a:prstGeom>
          <a:noFill/>
        </p:spPr>
        <p:txBody>
          <a:bodyPr wrap="none" rtlCol="0">
            <a:spAutoFit/>
          </a:bodyPr>
          <a:lstStyle/>
          <a:p>
            <a:r>
              <a:rPr lang="en-US" b="1" dirty="0">
                <a:solidFill>
                  <a:schemeClr val="accent5"/>
                </a:solidFill>
              </a:rPr>
              <a:t>Statement 1 </a:t>
            </a:r>
            <a:r>
              <a:rPr lang="en-US" dirty="0"/>
              <a:t>Normally you will use statement 1 to initialize the variable used in the loop (</a:t>
            </a:r>
            <a:r>
              <a:rPr lang="en-US" dirty="0" err="1"/>
              <a:t>i</a:t>
            </a:r>
            <a:r>
              <a:rPr lang="en-US" dirty="0"/>
              <a:t> = 0)..</a:t>
            </a:r>
          </a:p>
          <a:p>
            <a:r>
              <a:rPr lang="en-US" b="1" dirty="0">
                <a:solidFill>
                  <a:schemeClr val="accent6"/>
                </a:solidFill>
              </a:rPr>
              <a:t>Statement 2 </a:t>
            </a:r>
            <a:r>
              <a:rPr lang="en-US" dirty="0"/>
              <a:t>Often statement 2 is used to evaluate the condition of the initial variable.</a:t>
            </a:r>
          </a:p>
          <a:p>
            <a:r>
              <a:rPr lang="en-US" b="1" dirty="0">
                <a:solidFill>
                  <a:srgbClr val="FFC000"/>
                </a:solidFill>
              </a:rPr>
              <a:t>Statement 3 </a:t>
            </a:r>
            <a:r>
              <a:rPr lang="en-US" dirty="0"/>
              <a:t>Often statement 3 increments the value of the initial variable.</a:t>
            </a:r>
            <a:endParaRPr lang="pt-BR" dirty="0"/>
          </a:p>
        </p:txBody>
      </p:sp>
      <p:sp>
        <p:nvSpPr>
          <p:cNvPr id="8" name="Retângulo 7"/>
          <p:cNvSpPr/>
          <p:nvPr/>
        </p:nvSpPr>
        <p:spPr>
          <a:xfrm>
            <a:off x="670665" y="2830689"/>
            <a:ext cx="2021707" cy="5232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a:spAutoFit/>
          </a:bodyPr>
          <a:lstStyle/>
          <a:p>
            <a:r>
              <a:rPr lang="pt-BR" sz="2800" dirty="0">
                <a:solidFill>
                  <a:srgbClr val="0000CD"/>
                </a:solidFill>
                <a:latin typeface="Consolas" panose="020B0609020204030204" pitchFamily="49" charset="0"/>
              </a:rPr>
              <a:t>var</a:t>
            </a:r>
            <a:r>
              <a:rPr lang="pt-BR" sz="2800" dirty="0">
                <a:solidFill>
                  <a:srgbClr val="000000"/>
                </a:solidFill>
                <a:latin typeface="Consolas" panose="020B0609020204030204" pitchFamily="49" charset="0"/>
              </a:rPr>
              <a:t> i = </a:t>
            </a:r>
            <a:r>
              <a:rPr lang="pt-BR" sz="2800" dirty="0">
                <a:solidFill>
                  <a:srgbClr val="FF0000"/>
                </a:solidFill>
                <a:latin typeface="Consolas" panose="020B0609020204030204" pitchFamily="49" charset="0"/>
              </a:rPr>
              <a:t>0</a:t>
            </a:r>
            <a:r>
              <a:rPr lang="pt-BR" dirty="0"/>
              <a:t>;</a:t>
            </a:r>
          </a:p>
        </p:txBody>
      </p:sp>
    </p:spTree>
    <p:extLst>
      <p:ext uri="{BB962C8B-B14F-4D97-AF65-F5344CB8AC3E}">
        <p14:creationId xmlns:p14="http://schemas.microsoft.com/office/powerpoint/2010/main" val="5450276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Vertic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1353800" cy="1325563"/>
          </a:xfrm>
          <a:solidFill>
            <a:srgbClr val="EDDB4F"/>
          </a:solidFill>
        </p:spPr>
        <p:txBody>
          <a:bodyPr>
            <a:normAutofit/>
          </a:bodyPr>
          <a:lstStyle/>
          <a:p>
            <a:r>
              <a:rPr lang="pt-BR" sz="5400" b="1" dirty="0">
                <a:solidFill>
                  <a:schemeClr val="tx1">
                    <a:lumMod val="85000"/>
                    <a:lumOff val="15000"/>
                  </a:schemeClr>
                </a:solidFill>
                <a:latin typeface="Century Gothic" panose="020B0502020202020204" pitchFamily="34" charset="0"/>
                <a:cs typeface="Aharoni" panose="02010803020104030203" pitchFamily="2" charset="-79"/>
              </a:rPr>
              <a:t>For - Loop</a:t>
            </a:r>
          </a:p>
        </p:txBody>
      </p:sp>
      <p:sp>
        <p:nvSpPr>
          <p:cNvPr id="3" name="Espaço Reservado para Conteúdo 2"/>
          <p:cNvSpPr>
            <a:spLocks noGrp="1"/>
          </p:cNvSpPr>
          <p:nvPr>
            <p:ph idx="1"/>
          </p:nvPr>
        </p:nvSpPr>
        <p:spPr>
          <a:xfrm>
            <a:off x="838200" y="1825625"/>
            <a:ext cx="11114532" cy="555625"/>
          </a:xfrm>
        </p:spPr>
        <p:txBody>
          <a:bodyPr vert="horz" lIns="91440" tIns="45720" rIns="91440" bIns="45720" rtlCol="0">
            <a:noAutofit/>
          </a:bodyPr>
          <a:lstStyle/>
          <a:p>
            <a:r>
              <a:rPr lang="en-US" dirty="0">
                <a:latin typeface="Century Gothic" panose="020B0502020202020204" pitchFamily="34" charset="0"/>
                <a:cs typeface="David" panose="020E0502060401010101" pitchFamily="34" charset="-79"/>
              </a:rPr>
              <a:t>The for loop is often the tool you will use when you want to create a loop.</a:t>
            </a:r>
            <a:endParaRPr lang="pt-BR" dirty="0">
              <a:latin typeface="Century Gothic" panose="020B0502020202020204" pitchFamily="34" charset="0"/>
              <a:cs typeface="David" panose="020E0502060401010101" pitchFamily="34" charset="-79"/>
            </a:endParaRPr>
          </a:p>
        </p:txBody>
      </p:sp>
      <p:pic>
        <p:nvPicPr>
          <p:cNvPr id="4" name="Picture 6" descr="Resultado de imagem para javascript"/>
          <p:cNvPicPr>
            <a:picLocks noChangeAspect="1" noChangeArrowheads="1"/>
          </p:cNvPicPr>
          <p:nvPr/>
        </p:nvPicPr>
        <p:blipFill rotWithShape="1">
          <a:blip r:embed="rId2">
            <a:extLst>
              <a:ext uri="{28A0092B-C50C-407E-A947-70E740481C1C}">
                <a14:useLocalDpi xmlns:a14="http://schemas.microsoft.com/office/drawing/2010/main" val="0"/>
              </a:ext>
            </a:extLst>
          </a:blip>
          <a:srcRect l="23304" t="24009" r="23564" b="24095"/>
          <a:stretch/>
        </p:blipFill>
        <p:spPr bwMode="auto">
          <a:xfrm>
            <a:off x="11297412" y="5991860"/>
            <a:ext cx="655320" cy="640080"/>
          </a:xfrm>
          <a:prstGeom prst="rect">
            <a:avLst/>
          </a:prstGeom>
          <a:noFill/>
          <a:extLst>
            <a:ext uri="{909E8E84-426E-40DD-AFC4-6F175D3DCCD1}">
              <a14:hiddenFill xmlns:a14="http://schemas.microsoft.com/office/drawing/2010/main">
                <a:solidFill>
                  <a:srgbClr val="FFFFFF"/>
                </a:solidFill>
              </a14:hiddenFill>
            </a:ext>
          </a:extLst>
        </p:spPr>
      </p:pic>
      <p:sp>
        <p:nvSpPr>
          <p:cNvPr id="5" name="CaixaDeTexto 4"/>
          <p:cNvSpPr txBox="1"/>
          <p:nvPr/>
        </p:nvSpPr>
        <p:spPr>
          <a:xfrm>
            <a:off x="1921043" y="2915413"/>
            <a:ext cx="8465779" cy="1384995"/>
          </a:xfrm>
          <a:prstGeom prst="rect">
            <a:avLst/>
          </a:prstGeom>
          <a:noFill/>
        </p:spPr>
        <p:txBody>
          <a:bodyPr wrap="none" rtlCol="0">
            <a:spAutoFit/>
          </a:bodyPr>
          <a:lstStyle/>
          <a:p>
            <a:r>
              <a:rPr lang="en-US" sz="2800" b="0" i="0" dirty="0">
                <a:solidFill>
                  <a:srgbClr val="0000CD"/>
                </a:solidFill>
                <a:effectLst/>
                <a:latin typeface="Consolas" panose="020B0609020204030204" pitchFamily="49" charset="0"/>
              </a:rPr>
              <a:t>for</a:t>
            </a:r>
            <a:r>
              <a:rPr lang="en-US" sz="2800" b="0" i="0" dirty="0">
                <a:solidFill>
                  <a:srgbClr val="000000"/>
                </a:solidFill>
                <a:effectLst/>
                <a:latin typeface="Consolas" panose="020B0609020204030204" pitchFamily="49" charset="0"/>
              </a:rPr>
              <a:t> (</a:t>
            </a:r>
            <a:r>
              <a:rPr lang="en-US" sz="2800" b="0" i="0" dirty="0" err="1">
                <a:solidFill>
                  <a:srgbClr val="000000"/>
                </a:solidFill>
                <a:effectLst/>
                <a:latin typeface="Consolas" panose="020B0609020204030204" pitchFamily="49" charset="0"/>
              </a:rPr>
              <a:t>i</a:t>
            </a:r>
            <a:r>
              <a:rPr lang="en-US" sz="2800" b="0" i="0" dirty="0">
                <a:solidFill>
                  <a:srgbClr val="000000"/>
                </a:solidFill>
                <a:effectLst/>
                <a:latin typeface="Consolas" panose="020B0609020204030204" pitchFamily="49" charset="0"/>
              </a:rPr>
              <a:t> = </a:t>
            </a:r>
            <a:r>
              <a:rPr lang="en-US" sz="2800" b="0" i="0" dirty="0">
                <a:solidFill>
                  <a:srgbClr val="FF0000"/>
                </a:solidFill>
                <a:effectLst/>
                <a:latin typeface="Consolas" panose="020B0609020204030204" pitchFamily="49" charset="0"/>
              </a:rPr>
              <a:t>0</a:t>
            </a:r>
            <a:r>
              <a:rPr lang="en-US" sz="2800" b="0" i="0" dirty="0">
                <a:solidFill>
                  <a:srgbClr val="000000"/>
                </a:solidFill>
                <a:effectLst/>
                <a:latin typeface="Consolas" panose="020B0609020204030204" pitchFamily="49" charset="0"/>
              </a:rPr>
              <a:t>; </a:t>
            </a:r>
            <a:r>
              <a:rPr lang="en-US" sz="2800" b="0" i="0" dirty="0" err="1">
                <a:solidFill>
                  <a:srgbClr val="000000"/>
                </a:solidFill>
                <a:effectLst/>
                <a:latin typeface="Consolas" panose="020B0609020204030204" pitchFamily="49" charset="0"/>
              </a:rPr>
              <a:t>i</a:t>
            </a:r>
            <a:r>
              <a:rPr lang="en-US" sz="2800" b="0" i="0" dirty="0">
                <a:solidFill>
                  <a:srgbClr val="000000"/>
                </a:solidFill>
                <a:effectLst/>
                <a:latin typeface="Consolas" panose="020B0609020204030204" pitchFamily="49" charset="0"/>
              </a:rPr>
              <a:t> &lt; </a:t>
            </a:r>
            <a:r>
              <a:rPr lang="en-US" sz="2800" b="0" i="0" dirty="0">
                <a:solidFill>
                  <a:srgbClr val="FF0000"/>
                </a:solidFill>
                <a:effectLst/>
                <a:latin typeface="Consolas" panose="020B0609020204030204" pitchFamily="49" charset="0"/>
              </a:rPr>
              <a:t>5</a:t>
            </a:r>
            <a:r>
              <a:rPr lang="en-US" sz="2800" b="0" i="0" dirty="0">
                <a:solidFill>
                  <a:srgbClr val="000000"/>
                </a:solidFill>
                <a:effectLst/>
                <a:latin typeface="Consolas" panose="020B0609020204030204" pitchFamily="49" charset="0"/>
              </a:rPr>
              <a:t>; </a:t>
            </a:r>
            <a:r>
              <a:rPr lang="en-US" sz="2800" b="0" i="0" dirty="0" err="1">
                <a:solidFill>
                  <a:srgbClr val="000000"/>
                </a:solidFill>
                <a:effectLst/>
                <a:latin typeface="Consolas" panose="020B0609020204030204" pitchFamily="49" charset="0"/>
              </a:rPr>
              <a:t>i</a:t>
            </a:r>
            <a:r>
              <a:rPr lang="en-US" sz="2800" b="0" i="0" dirty="0">
                <a:solidFill>
                  <a:srgbClr val="000000"/>
                </a:solidFill>
                <a:effectLst/>
                <a:latin typeface="Consolas" panose="020B0609020204030204" pitchFamily="49" charset="0"/>
              </a:rPr>
              <a:t>++) {</a:t>
            </a:r>
            <a:br>
              <a:rPr lang="en-US" sz="2800" dirty="0"/>
            </a:br>
            <a:r>
              <a:rPr lang="en-US" sz="2800" b="0" i="0" dirty="0">
                <a:solidFill>
                  <a:srgbClr val="000000"/>
                </a:solidFill>
                <a:effectLst/>
                <a:latin typeface="Consolas" panose="020B0609020204030204" pitchFamily="49" charset="0"/>
              </a:rPr>
              <a:t>    text += </a:t>
            </a:r>
            <a:r>
              <a:rPr lang="en-US" sz="2800" b="0" i="0" dirty="0">
                <a:solidFill>
                  <a:srgbClr val="A52A2A"/>
                </a:solidFill>
                <a:effectLst/>
                <a:latin typeface="Consolas" panose="020B0609020204030204" pitchFamily="49" charset="0"/>
              </a:rPr>
              <a:t>"The number is "</a:t>
            </a:r>
            <a:r>
              <a:rPr lang="en-US" sz="2800" b="0" i="0" dirty="0">
                <a:solidFill>
                  <a:srgbClr val="000000"/>
                </a:solidFill>
                <a:effectLst/>
                <a:latin typeface="Consolas" panose="020B0609020204030204" pitchFamily="49" charset="0"/>
              </a:rPr>
              <a:t> + </a:t>
            </a:r>
            <a:r>
              <a:rPr lang="en-US" sz="2800" b="0" i="0" dirty="0" err="1">
                <a:solidFill>
                  <a:srgbClr val="000000"/>
                </a:solidFill>
                <a:effectLst/>
                <a:latin typeface="Consolas" panose="020B0609020204030204" pitchFamily="49" charset="0"/>
              </a:rPr>
              <a:t>i</a:t>
            </a:r>
            <a:r>
              <a:rPr lang="en-US" sz="2800" b="0" i="0" dirty="0">
                <a:solidFill>
                  <a:srgbClr val="000000"/>
                </a:solidFill>
                <a:effectLst/>
                <a:latin typeface="Consolas" panose="020B0609020204030204" pitchFamily="49" charset="0"/>
              </a:rPr>
              <a:t> + </a:t>
            </a:r>
            <a:r>
              <a:rPr lang="en-US" sz="2800" b="0" i="0" dirty="0">
                <a:solidFill>
                  <a:srgbClr val="A52A2A"/>
                </a:solidFill>
                <a:effectLst/>
                <a:latin typeface="Consolas" panose="020B0609020204030204" pitchFamily="49" charset="0"/>
              </a:rPr>
              <a:t>"&lt;</a:t>
            </a:r>
            <a:r>
              <a:rPr lang="en-US" sz="2800" b="0" i="0" dirty="0" err="1">
                <a:solidFill>
                  <a:srgbClr val="A52A2A"/>
                </a:solidFill>
                <a:effectLst/>
                <a:latin typeface="Consolas" panose="020B0609020204030204" pitchFamily="49" charset="0"/>
              </a:rPr>
              <a:t>br</a:t>
            </a:r>
            <a:r>
              <a:rPr lang="en-US" sz="2800" b="0" i="0" dirty="0">
                <a:solidFill>
                  <a:srgbClr val="A52A2A"/>
                </a:solidFill>
                <a:effectLst/>
                <a:latin typeface="Consolas" panose="020B0609020204030204" pitchFamily="49" charset="0"/>
              </a:rPr>
              <a:t>&gt;"</a:t>
            </a:r>
            <a:r>
              <a:rPr lang="en-US" sz="2800" b="0" i="0" dirty="0">
                <a:solidFill>
                  <a:srgbClr val="000000"/>
                </a:solidFill>
                <a:effectLst/>
                <a:latin typeface="Consolas" panose="020B0609020204030204" pitchFamily="49" charset="0"/>
              </a:rPr>
              <a:t>;</a:t>
            </a:r>
            <a:br>
              <a:rPr lang="en-US" sz="2800" dirty="0"/>
            </a:br>
            <a:r>
              <a:rPr lang="en-US" sz="2800" b="0" i="0" dirty="0">
                <a:solidFill>
                  <a:srgbClr val="000000"/>
                </a:solidFill>
                <a:effectLst/>
                <a:latin typeface="Consolas" panose="020B0609020204030204" pitchFamily="49" charset="0"/>
              </a:rPr>
              <a:t>}</a:t>
            </a:r>
            <a:endParaRPr lang="pt-BR" dirty="0"/>
          </a:p>
        </p:txBody>
      </p:sp>
      <p:sp>
        <p:nvSpPr>
          <p:cNvPr id="6" name="CaixaDeTexto 5"/>
          <p:cNvSpPr txBox="1"/>
          <p:nvPr/>
        </p:nvSpPr>
        <p:spPr>
          <a:xfrm>
            <a:off x="5296165" y="4868543"/>
            <a:ext cx="1715534" cy="1477328"/>
          </a:xfrm>
          <a:prstGeom prst="rect">
            <a:avLst/>
          </a:prstGeom>
          <a:solidFill>
            <a:srgbClr val="EDDB4F"/>
          </a:solidFill>
        </p:spPr>
        <p:txBody>
          <a:bodyPr wrap="none" rtlCol="0">
            <a:spAutoFit/>
          </a:bodyPr>
          <a:lstStyle/>
          <a:p>
            <a:r>
              <a:rPr lang="en-US" b="1" dirty="0">
                <a:solidFill>
                  <a:schemeClr val="tx1">
                    <a:lumMod val="85000"/>
                    <a:lumOff val="15000"/>
                  </a:schemeClr>
                </a:solidFill>
              </a:rPr>
              <a:t>The number is 0</a:t>
            </a:r>
            <a:br>
              <a:rPr lang="en-US" b="1" dirty="0">
                <a:solidFill>
                  <a:schemeClr val="tx1">
                    <a:lumMod val="85000"/>
                    <a:lumOff val="15000"/>
                  </a:schemeClr>
                </a:solidFill>
              </a:rPr>
            </a:br>
            <a:r>
              <a:rPr lang="en-US" b="1" dirty="0">
                <a:solidFill>
                  <a:schemeClr val="tx1">
                    <a:lumMod val="85000"/>
                    <a:lumOff val="15000"/>
                  </a:schemeClr>
                </a:solidFill>
              </a:rPr>
              <a:t>The number is 1</a:t>
            </a:r>
            <a:br>
              <a:rPr lang="en-US" b="1" dirty="0">
                <a:solidFill>
                  <a:schemeClr val="tx1">
                    <a:lumMod val="85000"/>
                    <a:lumOff val="15000"/>
                  </a:schemeClr>
                </a:solidFill>
              </a:rPr>
            </a:br>
            <a:r>
              <a:rPr lang="en-US" b="1" dirty="0">
                <a:solidFill>
                  <a:schemeClr val="tx1">
                    <a:lumMod val="85000"/>
                    <a:lumOff val="15000"/>
                  </a:schemeClr>
                </a:solidFill>
              </a:rPr>
              <a:t>The number is 2</a:t>
            </a:r>
            <a:br>
              <a:rPr lang="en-US" b="1" dirty="0">
                <a:solidFill>
                  <a:schemeClr val="tx1">
                    <a:lumMod val="85000"/>
                    <a:lumOff val="15000"/>
                  </a:schemeClr>
                </a:solidFill>
              </a:rPr>
            </a:br>
            <a:r>
              <a:rPr lang="en-US" b="1" dirty="0">
                <a:solidFill>
                  <a:schemeClr val="tx1">
                    <a:lumMod val="85000"/>
                    <a:lumOff val="15000"/>
                  </a:schemeClr>
                </a:solidFill>
              </a:rPr>
              <a:t>The number is 3</a:t>
            </a:r>
            <a:br>
              <a:rPr lang="en-US" b="1" dirty="0">
                <a:solidFill>
                  <a:schemeClr val="tx1">
                    <a:lumMod val="85000"/>
                    <a:lumOff val="15000"/>
                  </a:schemeClr>
                </a:solidFill>
              </a:rPr>
            </a:br>
            <a:r>
              <a:rPr lang="en-US" b="1" dirty="0">
                <a:solidFill>
                  <a:schemeClr val="tx1">
                    <a:lumMod val="85000"/>
                    <a:lumOff val="15000"/>
                  </a:schemeClr>
                </a:solidFill>
              </a:rPr>
              <a:t>The number is 4</a:t>
            </a:r>
            <a:endParaRPr lang="pt-BR" b="1" dirty="0">
              <a:solidFill>
                <a:schemeClr val="tx1">
                  <a:lumMod val="85000"/>
                  <a:lumOff val="15000"/>
                </a:schemeClr>
              </a:solidFill>
            </a:endParaRPr>
          </a:p>
        </p:txBody>
      </p:sp>
    </p:spTree>
    <p:extLst>
      <p:ext uri="{BB962C8B-B14F-4D97-AF65-F5344CB8AC3E}">
        <p14:creationId xmlns:p14="http://schemas.microsoft.com/office/powerpoint/2010/main" val="29650299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1353800" cy="1325563"/>
          </a:xfrm>
          <a:solidFill>
            <a:srgbClr val="EDDB4F"/>
          </a:solidFill>
        </p:spPr>
        <p:txBody>
          <a:bodyPr>
            <a:normAutofit/>
          </a:bodyPr>
          <a:lstStyle/>
          <a:p>
            <a:r>
              <a:rPr lang="pt-BR" sz="5400" b="1" dirty="0" err="1">
                <a:solidFill>
                  <a:schemeClr val="tx1">
                    <a:lumMod val="85000"/>
                    <a:lumOff val="15000"/>
                  </a:schemeClr>
                </a:solidFill>
                <a:latin typeface="Century Gothic" panose="020B0502020202020204" pitchFamily="34" charset="0"/>
                <a:cs typeface="Aharoni" panose="02010803020104030203" pitchFamily="2" charset="-79"/>
              </a:rPr>
              <a:t>While</a:t>
            </a:r>
            <a:r>
              <a:rPr lang="pt-BR" sz="5400" b="1" dirty="0">
                <a:solidFill>
                  <a:schemeClr val="tx1">
                    <a:lumMod val="85000"/>
                    <a:lumOff val="15000"/>
                  </a:schemeClr>
                </a:solidFill>
                <a:latin typeface="Century Gothic" panose="020B0502020202020204" pitchFamily="34" charset="0"/>
                <a:cs typeface="Aharoni" panose="02010803020104030203" pitchFamily="2" charset="-79"/>
              </a:rPr>
              <a:t> - Loop</a:t>
            </a:r>
          </a:p>
        </p:txBody>
      </p:sp>
      <p:sp>
        <p:nvSpPr>
          <p:cNvPr id="3" name="Espaço Reservado para Conteúdo 2"/>
          <p:cNvSpPr>
            <a:spLocks noGrp="1"/>
          </p:cNvSpPr>
          <p:nvPr>
            <p:ph idx="1"/>
          </p:nvPr>
        </p:nvSpPr>
        <p:spPr>
          <a:xfrm>
            <a:off x="838200" y="1825625"/>
            <a:ext cx="11114532" cy="555625"/>
          </a:xfrm>
        </p:spPr>
        <p:txBody>
          <a:bodyPr vert="horz" lIns="91440" tIns="45720" rIns="91440" bIns="45720" rtlCol="0">
            <a:noAutofit/>
          </a:bodyPr>
          <a:lstStyle/>
          <a:p>
            <a:r>
              <a:rPr lang="en-US" dirty="0">
                <a:latin typeface="Century Gothic" panose="020B0502020202020204" pitchFamily="34" charset="0"/>
              </a:rPr>
              <a:t>The while loop loops through a block of code as long as a specified condition is true.</a:t>
            </a:r>
            <a:endParaRPr lang="pt-BR" dirty="0">
              <a:latin typeface="Century Gothic" panose="020B0502020202020204" pitchFamily="34" charset="0"/>
              <a:cs typeface="David" panose="020E0502060401010101" pitchFamily="34" charset="-79"/>
            </a:endParaRPr>
          </a:p>
        </p:txBody>
      </p:sp>
      <p:pic>
        <p:nvPicPr>
          <p:cNvPr id="4" name="Picture 6" descr="Resultado de imagem para javascript"/>
          <p:cNvPicPr>
            <a:picLocks noChangeAspect="1" noChangeArrowheads="1"/>
          </p:cNvPicPr>
          <p:nvPr/>
        </p:nvPicPr>
        <p:blipFill rotWithShape="1">
          <a:blip r:embed="rId2">
            <a:extLst>
              <a:ext uri="{28A0092B-C50C-407E-A947-70E740481C1C}">
                <a14:useLocalDpi xmlns:a14="http://schemas.microsoft.com/office/drawing/2010/main" val="0"/>
              </a:ext>
            </a:extLst>
          </a:blip>
          <a:srcRect l="23304" t="24009" r="23564" b="24095"/>
          <a:stretch/>
        </p:blipFill>
        <p:spPr bwMode="auto">
          <a:xfrm>
            <a:off x="11297412" y="5991860"/>
            <a:ext cx="655320" cy="640080"/>
          </a:xfrm>
          <a:prstGeom prst="rect">
            <a:avLst/>
          </a:prstGeom>
          <a:noFill/>
          <a:extLst>
            <a:ext uri="{909E8E84-426E-40DD-AFC4-6F175D3DCCD1}">
              <a14:hiddenFill xmlns:a14="http://schemas.microsoft.com/office/drawing/2010/main">
                <a:solidFill>
                  <a:srgbClr val="FFFFFF"/>
                </a:solidFill>
              </a14:hiddenFill>
            </a:ext>
          </a:extLst>
        </p:spPr>
      </p:pic>
      <p:sp>
        <p:nvSpPr>
          <p:cNvPr id="5" name="CaixaDeTexto 4"/>
          <p:cNvSpPr txBox="1"/>
          <p:nvPr/>
        </p:nvSpPr>
        <p:spPr>
          <a:xfrm>
            <a:off x="3239961" y="3341657"/>
            <a:ext cx="5902578" cy="1384995"/>
          </a:xfrm>
          <a:prstGeom prst="rect">
            <a:avLst/>
          </a:prstGeom>
          <a:noFill/>
        </p:spPr>
        <p:txBody>
          <a:bodyPr wrap="none" rtlCol="0">
            <a:spAutoFit/>
          </a:bodyPr>
          <a:lstStyle/>
          <a:p>
            <a:r>
              <a:rPr lang="en-US" sz="2800" b="0" i="0" dirty="0">
                <a:solidFill>
                  <a:srgbClr val="000000"/>
                </a:solidFill>
                <a:effectLst/>
                <a:latin typeface="Consolas" panose="020B0609020204030204" pitchFamily="49" charset="0"/>
              </a:rPr>
              <a:t>while (</a:t>
            </a:r>
            <a:r>
              <a:rPr lang="en-US" sz="2800" b="0" i="1" dirty="0">
                <a:solidFill>
                  <a:schemeClr val="accent5"/>
                </a:solidFill>
                <a:effectLst/>
                <a:latin typeface="Consolas" panose="020B0609020204030204" pitchFamily="49" charset="0"/>
              </a:rPr>
              <a:t>condition</a:t>
            </a:r>
            <a:r>
              <a:rPr lang="en-US" sz="2800" b="0" i="0" dirty="0">
                <a:solidFill>
                  <a:srgbClr val="000000"/>
                </a:solidFill>
                <a:effectLst/>
                <a:latin typeface="Consolas" panose="020B0609020204030204" pitchFamily="49" charset="0"/>
              </a:rPr>
              <a:t>) {</a:t>
            </a:r>
            <a:br>
              <a:rPr lang="en-US" sz="2800" dirty="0"/>
            </a:br>
            <a:r>
              <a:rPr lang="en-US" sz="2800" b="0" i="1" dirty="0">
                <a:solidFill>
                  <a:srgbClr val="000000"/>
                </a:solidFill>
                <a:effectLst/>
                <a:latin typeface="Consolas" panose="020B0609020204030204" pitchFamily="49" charset="0"/>
              </a:rPr>
              <a:t>    code block to be executed</a:t>
            </a:r>
            <a:br>
              <a:rPr lang="en-US" sz="2800" dirty="0"/>
            </a:br>
            <a:r>
              <a:rPr lang="en-US" sz="2800" b="0" i="0" dirty="0">
                <a:solidFill>
                  <a:srgbClr val="000000"/>
                </a:solidFill>
                <a:effectLst/>
                <a:latin typeface="Consolas" panose="020B0609020204030204" pitchFamily="49" charset="0"/>
              </a:rPr>
              <a:t>}</a:t>
            </a:r>
            <a:endParaRPr lang="pt-BR" dirty="0"/>
          </a:p>
        </p:txBody>
      </p:sp>
    </p:spTree>
    <p:extLst>
      <p:ext uri="{BB962C8B-B14F-4D97-AF65-F5344CB8AC3E}">
        <p14:creationId xmlns:p14="http://schemas.microsoft.com/office/powerpoint/2010/main" val="14891913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1353800" cy="1325563"/>
          </a:xfrm>
          <a:solidFill>
            <a:srgbClr val="EDDB4F"/>
          </a:solidFill>
        </p:spPr>
        <p:txBody>
          <a:bodyPr>
            <a:normAutofit/>
          </a:bodyPr>
          <a:lstStyle/>
          <a:p>
            <a:r>
              <a:rPr lang="pt-BR" sz="5400" b="1" dirty="0" err="1">
                <a:solidFill>
                  <a:schemeClr val="tx1">
                    <a:lumMod val="85000"/>
                    <a:lumOff val="15000"/>
                  </a:schemeClr>
                </a:solidFill>
                <a:latin typeface="Century Gothic" panose="020B0502020202020204" pitchFamily="34" charset="0"/>
                <a:cs typeface="Aharoni" panose="02010803020104030203" pitchFamily="2" charset="-79"/>
              </a:rPr>
              <a:t>While</a:t>
            </a:r>
            <a:r>
              <a:rPr lang="pt-BR" sz="5400" b="1" dirty="0">
                <a:solidFill>
                  <a:schemeClr val="tx1">
                    <a:lumMod val="85000"/>
                    <a:lumOff val="15000"/>
                  </a:schemeClr>
                </a:solidFill>
                <a:latin typeface="Century Gothic" panose="020B0502020202020204" pitchFamily="34" charset="0"/>
                <a:cs typeface="Aharoni" panose="02010803020104030203" pitchFamily="2" charset="-79"/>
              </a:rPr>
              <a:t> - Loop</a:t>
            </a:r>
          </a:p>
        </p:txBody>
      </p:sp>
      <p:sp>
        <p:nvSpPr>
          <p:cNvPr id="3" name="Espaço Reservado para Conteúdo 2"/>
          <p:cNvSpPr>
            <a:spLocks noGrp="1"/>
          </p:cNvSpPr>
          <p:nvPr>
            <p:ph idx="1"/>
          </p:nvPr>
        </p:nvSpPr>
        <p:spPr>
          <a:xfrm>
            <a:off x="838200" y="1825625"/>
            <a:ext cx="11114532" cy="555625"/>
          </a:xfrm>
        </p:spPr>
        <p:txBody>
          <a:bodyPr vert="horz" lIns="91440" tIns="45720" rIns="91440" bIns="45720" rtlCol="0">
            <a:noAutofit/>
          </a:bodyPr>
          <a:lstStyle/>
          <a:p>
            <a:r>
              <a:rPr lang="en-US" dirty="0">
                <a:latin typeface="Century Gothic" panose="020B0502020202020204" pitchFamily="34" charset="0"/>
              </a:rPr>
              <a:t>The while loop loops through a block of code as long as a specified condition is true.</a:t>
            </a:r>
            <a:endParaRPr lang="pt-BR" dirty="0">
              <a:latin typeface="Century Gothic" panose="020B0502020202020204" pitchFamily="34" charset="0"/>
              <a:cs typeface="David" panose="020E0502060401010101" pitchFamily="34" charset="-79"/>
            </a:endParaRPr>
          </a:p>
        </p:txBody>
      </p:sp>
      <p:pic>
        <p:nvPicPr>
          <p:cNvPr id="4" name="Picture 6" descr="Resultado de imagem para javascript"/>
          <p:cNvPicPr>
            <a:picLocks noChangeAspect="1" noChangeArrowheads="1"/>
          </p:cNvPicPr>
          <p:nvPr/>
        </p:nvPicPr>
        <p:blipFill rotWithShape="1">
          <a:blip r:embed="rId2">
            <a:extLst>
              <a:ext uri="{28A0092B-C50C-407E-A947-70E740481C1C}">
                <a14:useLocalDpi xmlns:a14="http://schemas.microsoft.com/office/drawing/2010/main" val="0"/>
              </a:ext>
            </a:extLst>
          </a:blip>
          <a:srcRect l="23304" t="24009" r="23564" b="24095"/>
          <a:stretch/>
        </p:blipFill>
        <p:spPr bwMode="auto">
          <a:xfrm>
            <a:off x="11297412" y="5991860"/>
            <a:ext cx="655320" cy="640080"/>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p:cNvSpPr txBox="1"/>
          <p:nvPr/>
        </p:nvSpPr>
        <p:spPr>
          <a:xfrm>
            <a:off x="7727932" y="2755394"/>
            <a:ext cx="1715534" cy="2862322"/>
          </a:xfrm>
          <a:prstGeom prst="rect">
            <a:avLst/>
          </a:prstGeom>
          <a:solidFill>
            <a:srgbClr val="EDDB4F"/>
          </a:solidFill>
        </p:spPr>
        <p:txBody>
          <a:bodyPr wrap="none" rtlCol="0">
            <a:spAutoFit/>
          </a:bodyPr>
          <a:lstStyle/>
          <a:p>
            <a:r>
              <a:rPr lang="en-US" b="1" dirty="0">
                <a:solidFill>
                  <a:schemeClr val="tx1">
                    <a:lumMod val="85000"/>
                    <a:lumOff val="15000"/>
                  </a:schemeClr>
                </a:solidFill>
              </a:rPr>
              <a:t>The number is 0</a:t>
            </a:r>
          </a:p>
          <a:p>
            <a:r>
              <a:rPr lang="en-US" b="1" dirty="0">
                <a:solidFill>
                  <a:schemeClr val="tx1">
                    <a:lumMod val="85000"/>
                    <a:lumOff val="15000"/>
                  </a:schemeClr>
                </a:solidFill>
              </a:rPr>
              <a:t>The number is 1</a:t>
            </a:r>
          </a:p>
          <a:p>
            <a:r>
              <a:rPr lang="en-US" b="1" dirty="0">
                <a:solidFill>
                  <a:schemeClr val="tx1">
                    <a:lumMod val="85000"/>
                    <a:lumOff val="15000"/>
                  </a:schemeClr>
                </a:solidFill>
              </a:rPr>
              <a:t>The number is 2</a:t>
            </a:r>
          </a:p>
          <a:p>
            <a:r>
              <a:rPr lang="en-US" b="1" dirty="0">
                <a:solidFill>
                  <a:schemeClr val="tx1">
                    <a:lumMod val="85000"/>
                    <a:lumOff val="15000"/>
                  </a:schemeClr>
                </a:solidFill>
              </a:rPr>
              <a:t>The number is 3</a:t>
            </a:r>
          </a:p>
          <a:p>
            <a:r>
              <a:rPr lang="en-US" b="1" dirty="0">
                <a:solidFill>
                  <a:schemeClr val="tx1">
                    <a:lumMod val="85000"/>
                    <a:lumOff val="15000"/>
                  </a:schemeClr>
                </a:solidFill>
              </a:rPr>
              <a:t>The number is 4</a:t>
            </a:r>
          </a:p>
          <a:p>
            <a:r>
              <a:rPr lang="en-US" b="1" dirty="0">
                <a:solidFill>
                  <a:schemeClr val="tx1">
                    <a:lumMod val="85000"/>
                    <a:lumOff val="15000"/>
                  </a:schemeClr>
                </a:solidFill>
              </a:rPr>
              <a:t>The number is 5</a:t>
            </a:r>
          </a:p>
          <a:p>
            <a:r>
              <a:rPr lang="en-US" b="1" dirty="0">
                <a:solidFill>
                  <a:schemeClr val="tx1">
                    <a:lumMod val="85000"/>
                    <a:lumOff val="15000"/>
                  </a:schemeClr>
                </a:solidFill>
              </a:rPr>
              <a:t>The number is 6</a:t>
            </a:r>
          </a:p>
          <a:p>
            <a:r>
              <a:rPr lang="en-US" b="1" dirty="0">
                <a:solidFill>
                  <a:schemeClr val="tx1">
                    <a:lumMod val="85000"/>
                    <a:lumOff val="15000"/>
                  </a:schemeClr>
                </a:solidFill>
              </a:rPr>
              <a:t>The number is 7</a:t>
            </a:r>
          </a:p>
          <a:p>
            <a:r>
              <a:rPr lang="en-US" b="1" dirty="0">
                <a:solidFill>
                  <a:schemeClr val="tx1">
                    <a:lumMod val="85000"/>
                    <a:lumOff val="15000"/>
                  </a:schemeClr>
                </a:solidFill>
              </a:rPr>
              <a:t>The number is 8</a:t>
            </a:r>
          </a:p>
          <a:p>
            <a:r>
              <a:rPr lang="en-US" b="1" dirty="0">
                <a:solidFill>
                  <a:schemeClr val="tx1">
                    <a:lumMod val="85000"/>
                    <a:lumOff val="15000"/>
                  </a:schemeClr>
                </a:solidFill>
              </a:rPr>
              <a:t>The number is 9</a:t>
            </a:r>
            <a:endParaRPr lang="pt-BR" b="1" dirty="0">
              <a:solidFill>
                <a:schemeClr val="tx1">
                  <a:lumMod val="85000"/>
                  <a:lumOff val="15000"/>
                </a:schemeClr>
              </a:solidFill>
            </a:endParaRPr>
          </a:p>
        </p:txBody>
      </p:sp>
      <p:sp>
        <p:nvSpPr>
          <p:cNvPr id="8" name="Retângulo 7"/>
          <p:cNvSpPr/>
          <p:nvPr/>
        </p:nvSpPr>
        <p:spPr>
          <a:xfrm>
            <a:off x="1631932" y="3401725"/>
            <a:ext cx="6096000" cy="1569660"/>
          </a:xfrm>
          <a:prstGeom prst="rect">
            <a:avLst/>
          </a:prstGeom>
        </p:spPr>
        <p:txBody>
          <a:bodyPr>
            <a:spAutoFit/>
          </a:bodyPr>
          <a:lstStyle/>
          <a:p>
            <a:r>
              <a:rPr lang="en-US" sz="2400" b="0" i="0" dirty="0">
                <a:solidFill>
                  <a:srgbClr val="0000CD"/>
                </a:solidFill>
                <a:effectLst/>
                <a:latin typeface="Consolas" panose="020B0609020204030204" pitchFamily="49" charset="0"/>
              </a:rPr>
              <a:t>while</a:t>
            </a:r>
            <a:r>
              <a:rPr lang="en-US" sz="2400" b="0" i="0" dirty="0">
                <a:solidFill>
                  <a:srgbClr val="000000"/>
                </a:solidFill>
                <a:effectLst/>
                <a:latin typeface="Consolas" panose="020B0609020204030204" pitchFamily="49" charset="0"/>
              </a:rPr>
              <a:t> (</a:t>
            </a:r>
            <a:r>
              <a:rPr lang="en-US" sz="2400" b="0" i="0" dirty="0" err="1">
                <a:solidFill>
                  <a:srgbClr val="000000"/>
                </a:solidFill>
                <a:effectLst/>
                <a:latin typeface="Consolas" panose="020B0609020204030204" pitchFamily="49" charset="0"/>
              </a:rPr>
              <a:t>i</a:t>
            </a:r>
            <a:r>
              <a:rPr lang="en-US" sz="2400" b="0" i="0" dirty="0">
                <a:solidFill>
                  <a:srgbClr val="000000"/>
                </a:solidFill>
                <a:effectLst/>
                <a:latin typeface="Consolas" panose="020B0609020204030204" pitchFamily="49" charset="0"/>
              </a:rPr>
              <a:t> &lt; </a:t>
            </a:r>
            <a:r>
              <a:rPr lang="en-US" sz="2400" b="0" i="0" dirty="0">
                <a:solidFill>
                  <a:srgbClr val="FF0000"/>
                </a:solidFill>
                <a:effectLst/>
                <a:latin typeface="Consolas" panose="020B0609020204030204" pitchFamily="49" charset="0"/>
              </a:rPr>
              <a:t>10</a:t>
            </a:r>
            <a:r>
              <a:rPr lang="en-US" sz="2400" b="0" i="0" dirty="0">
                <a:solidFill>
                  <a:srgbClr val="000000"/>
                </a:solidFill>
                <a:effectLst/>
                <a:latin typeface="Consolas" panose="020B0609020204030204" pitchFamily="49" charset="0"/>
              </a:rPr>
              <a:t>) {</a:t>
            </a:r>
            <a:br>
              <a:rPr lang="en-US" sz="2400" dirty="0"/>
            </a:br>
            <a:r>
              <a:rPr lang="en-US" sz="2400" b="0" i="0" dirty="0">
                <a:solidFill>
                  <a:srgbClr val="000000"/>
                </a:solidFill>
                <a:effectLst/>
                <a:latin typeface="Consolas" panose="020B0609020204030204" pitchFamily="49" charset="0"/>
              </a:rPr>
              <a:t>    text += </a:t>
            </a:r>
            <a:r>
              <a:rPr lang="en-US" sz="2400" b="0" i="0" dirty="0">
                <a:solidFill>
                  <a:srgbClr val="A52A2A"/>
                </a:solidFill>
                <a:effectLst/>
                <a:latin typeface="Consolas" panose="020B0609020204030204" pitchFamily="49" charset="0"/>
              </a:rPr>
              <a:t>"The number is "</a:t>
            </a:r>
            <a:r>
              <a:rPr lang="en-US" sz="2400" b="0" i="0" dirty="0">
                <a:solidFill>
                  <a:srgbClr val="000000"/>
                </a:solidFill>
                <a:effectLst/>
                <a:latin typeface="Consolas" panose="020B0609020204030204" pitchFamily="49" charset="0"/>
              </a:rPr>
              <a:t> + </a:t>
            </a:r>
            <a:r>
              <a:rPr lang="en-US" sz="2400" b="0" i="0" dirty="0" err="1">
                <a:solidFill>
                  <a:srgbClr val="000000"/>
                </a:solidFill>
                <a:effectLst/>
                <a:latin typeface="Consolas" panose="020B0609020204030204" pitchFamily="49" charset="0"/>
              </a:rPr>
              <a:t>i</a:t>
            </a:r>
            <a:r>
              <a:rPr lang="en-US" sz="2400" b="0" i="0" dirty="0">
                <a:solidFill>
                  <a:srgbClr val="000000"/>
                </a:solidFill>
                <a:effectLst/>
                <a:latin typeface="Consolas" panose="020B0609020204030204" pitchFamily="49" charset="0"/>
              </a:rPr>
              <a:t>;</a:t>
            </a:r>
            <a:br>
              <a:rPr lang="en-US" sz="2400" dirty="0"/>
            </a:br>
            <a:r>
              <a:rPr lang="en-US" sz="2400" b="0" i="0" dirty="0">
                <a:solidFill>
                  <a:srgbClr val="000000"/>
                </a:solidFill>
                <a:effectLst/>
                <a:latin typeface="Consolas" panose="020B0609020204030204" pitchFamily="49" charset="0"/>
              </a:rPr>
              <a:t>    </a:t>
            </a:r>
            <a:r>
              <a:rPr lang="en-US" sz="2400" b="0" i="0" dirty="0" err="1">
                <a:solidFill>
                  <a:srgbClr val="000000"/>
                </a:solidFill>
                <a:effectLst/>
                <a:latin typeface="Consolas" panose="020B0609020204030204" pitchFamily="49" charset="0"/>
              </a:rPr>
              <a:t>i</a:t>
            </a:r>
            <a:r>
              <a:rPr lang="en-US" sz="2400" b="0" i="0" dirty="0">
                <a:solidFill>
                  <a:srgbClr val="000000"/>
                </a:solidFill>
                <a:effectLst/>
                <a:latin typeface="Consolas" panose="020B0609020204030204" pitchFamily="49" charset="0"/>
              </a:rPr>
              <a:t>++;</a:t>
            </a:r>
            <a:br>
              <a:rPr lang="en-US" sz="2400" dirty="0"/>
            </a:br>
            <a:r>
              <a:rPr lang="en-US" sz="2400" b="0" i="0" dirty="0">
                <a:solidFill>
                  <a:srgbClr val="000000"/>
                </a:solidFill>
                <a:effectLst/>
                <a:latin typeface="Consolas" panose="020B0609020204030204" pitchFamily="49" charset="0"/>
              </a:rPr>
              <a:t>}</a:t>
            </a:r>
            <a:endParaRPr lang="pt-BR" sz="2400" dirty="0"/>
          </a:p>
        </p:txBody>
      </p:sp>
    </p:spTree>
    <p:extLst>
      <p:ext uri="{BB962C8B-B14F-4D97-AF65-F5344CB8AC3E}">
        <p14:creationId xmlns:p14="http://schemas.microsoft.com/office/powerpoint/2010/main" val="9728097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1353800" cy="1325563"/>
          </a:xfrm>
          <a:solidFill>
            <a:srgbClr val="EDDB4F"/>
          </a:solidFill>
        </p:spPr>
        <p:txBody>
          <a:bodyPr>
            <a:normAutofit/>
          </a:bodyPr>
          <a:lstStyle/>
          <a:p>
            <a:r>
              <a:rPr lang="pt-BR" sz="5400" b="1" dirty="0" err="1">
                <a:solidFill>
                  <a:schemeClr val="tx1">
                    <a:lumMod val="85000"/>
                    <a:lumOff val="15000"/>
                  </a:schemeClr>
                </a:solidFill>
                <a:latin typeface="Century Gothic" panose="020B0502020202020204" pitchFamily="34" charset="0"/>
                <a:cs typeface="Aharoni" panose="02010803020104030203" pitchFamily="2" charset="-79"/>
              </a:rPr>
              <a:t>While</a:t>
            </a:r>
            <a:r>
              <a:rPr lang="pt-BR" sz="5400" b="1" dirty="0">
                <a:solidFill>
                  <a:schemeClr val="tx1">
                    <a:lumMod val="85000"/>
                    <a:lumOff val="15000"/>
                  </a:schemeClr>
                </a:solidFill>
                <a:latin typeface="Century Gothic" panose="020B0502020202020204" pitchFamily="34" charset="0"/>
                <a:cs typeface="Aharoni" panose="02010803020104030203" pitchFamily="2" charset="-79"/>
              </a:rPr>
              <a:t> - Loop</a:t>
            </a:r>
          </a:p>
        </p:txBody>
      </p:sp>
      <p:sp>
        <p:nvSpPr>
          <p:cNvPr id="3" name="Espaço Reservado para Conteúdo 2"/>
          <p:cNvSpPr>
            <a:spLocks noGrp="1"/>
          </p:cNvSpPr>
          <p:nvPr>
            <p:ph idx="1"/>
          </p:nvPr>
        </p:nvSpPr>
        <p:spPr>
          <a:xfrm>
            <a:off x="838200" y="1825625"/>
            <a:ext cx="11114532" cy="555625"/>
          </a:xfrm>
        </p:spPr>
        <p:txBody>
          <a:bodyPr vert="horz" lIns="91440" tIns="45720" rIns="91440" bIns="45720" rtlCol="0">
            <a:noAutofit/>
          </a:bodyPr>
          <a:lstStyle/>
          <a:p>
            <a:r>
              <a:rPr lang="en-US" dirty="0">
                <a:latin typeface="Century Gothic" panose="020B0502020202020204" pitchFamily="34" charset="0"/>
              </a:rPr>
              <a:t>The while loop loops through a block of code as long as a specified condition is true.</a:t>
            </a:r>
            <a:endParaRPr lang="pt-BR" dirty="0">
              <a:latin typeface="Century Gothic" panose="020B0502020202020204" pitchFamily="34" charset="0"/>
              <a:cs typeface="David" panose="020E0502060401010101" pitchFamily="34" charset="-79"/>
            </a:endParaRPr>
          </a:p>
        </p:txBody>
      </p:sp>
      <p:pic>
        <p:nvPicPr>
          <p:cNvPr id="4" name="Picture 6" descr="Resultado de imagem para javascript"/>
          <p:cNvPicPr>
            <a:picLocks noChangeAspect="1" noChangeArrowheads="1"/>
          </p:cNvPicPr>
          <p:nvPr/>
        </p:nvPicPr>
        <p:blipFill rotWithShape="1">
          <a:blip r:embed="rId2">
            <a:extLst>
              <a:ext uri="{28A0092B-C50C-407E-A947-70E740481C1C}">
                <a14:useLocalDpi xmlns:a14="http://schemas.microsoft.com/office/drawing/2010/main" val="0"/>
              </a:ext>
            </a:extLst>
          </a:blip>
          <a:srcRect l="23304" t="24009" r="23564" b="24095"/>
          <a:stretch/>
        </p:blipFill>
        <p:spPr bwMode="auto">
          <a:xfrm>
            <a:off x="11297412" y="5991860"/>
            <a:ext cx="655320" cy="640080"/>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p:cNvSpPr txBox="1"/>
          <p:nvPr/>
        </p:nvSpPr>
        <p:spPr>
          <a:xfrm>
            <a:off x="7727932" y="2755394"/>
            <a:ext cx="1715534" cy="2862322"/>
          </a:xfrm>
          <a:prstGeom prst="rect">
            <a:avLst/>
          </a:prstGeom>
          <a:solidFill>
            <a:srgbClr val="EDDB4F"/>
          </a:solidFill>
        </p:spPr>
        <p:txBody>
          <a:bodyPr wrap="none" rtlCol="0">
            <a:spAutoFit/>
          </a:bodyPr>
          <a:lstStyle/>
          <a:p>
            <a:r>
              <a:rPr lang="en-US" b="1" dirty="0">
                <a:solidFill>
                  <a:schemeClr val="tx1">
                    <a:lumMod val="85000"/>
                    <a:lumOff val="15000"/>
                  </a:schemeClr>
                </a:solidFill>
              </a:rPr>
              <a:t>The number is 0</a:t>
            </a:r>
          </a:p>
          <a:p>
            <a:r>
              <a:rPr lang="en-US" b="1" dirty="0">
                <a:solidFill>
                  <a:schemeClr val="tx1">
                    <a:lumMod val="85000"/>
                    <a:lumOff val="15000"/>
                  </a:schemeClr>
                </a:solidFill>
              </a:rPr>
              <a:t>The number is 1</a:t>
            </a:r>
          </a:p>
          <a:p>
            <a:r>
              <a:rPr lang="en-US" b="1" dirty="0">
                <a:solidFill>
                  <a:schemeClr val="tx1">
                    <a:lumMod val="85000"/>
                    <a:lumOff val="15000"/>
                  </a:schemeClr>
                </a:solidFill>
              </a:rPr>
              <a:t>The number is 2</a:t>
            </a:r>
          </a:p>
          <a:p>
            <a:r>
              <a:rPr lang="en-US" b="1" dirty="0">
                <a:solidFill>
                  <a:schemeClr val="tx1">
                    <a:lumMod val="85000"/>
                    <a:lumOff val="15000"/>
                  </a:schemeClr>
                </a:solidFill>
              </a:rPr>
              <a:t>The number is 3</a:t>
            </a:r>
          </a:p>
          <a:p>
            <a:r>
              <a:rPr lang="en-US" b="1" dirty="0">
                <a:solidFill>
                  <a:schemeClr val="tx1">
                    <a:lumMod val="85000"/>
                    <a:lumOff val="15000"/>
                  </a:schemeClr>
                </a:solidFill>
              </a:rPr>
              <a:t>The number is 4</a:t>
            </a:r>
          </a:p>
          <a:p>
            <a:r>
              <a:rPr lang="en-US" b="1" dirty="0">
                <a:solidFill>
                  <a:schemeClr val="tx1">
                    <a:lumMod val="85000"/>
                    <a:lumOff val="15000"/>
                  </a:schemeClr>
                </a:solidFill>
              </a:rPr>
              <a:t>The number is 5</a:t>
            </a:r>
          </a:p>
          <a:p>
            <a:r>
              <a:rPr lang="en-US" b="1" dirty="0">
                <a:solidFill>
                  <a:schemeClr val="tx1">
                    <a:lumMod val="85000"/>
                    <a:lumOff val="15000"/>
                  </a:schemeClr>
                </a:solidFill>
              </a:rPr>
              <a:t>The number is 6</a:t>
            </a:r>
          </a:p>
          <a:p>
            <a:r>
              <a:rPr lang="en-US" b="1" dirty="0">
                <a:solidFill>
                  <a:schemeClr val="tx1">
                    <a:lumMod val="85000"/>
                    <a:lumOff val="15000"/>
                  </a:schemeClr>
                </a:solidFill>
              </a:rPr>
              <a:t>The number is 7</a:t>
            </a:r>
          </a:p>
          <a:p>
            <a:r>
              <a:rPr lang="en-US" b="1" dirty="0">
                <a:solidFill>
                  <a:schemeClr val="tx1">
                    <a:lumMod val="85000"/>
                    <a:lumOff val="15000"/>
                  </a:schemeClr>
                </a:solidFill>
              </a:rPr>
              <a:t>The number is 8</a:t>
            </a:r>
          </a:p>
          <a:p>
            <a:r>
              <a:rPr lang="en-US" b="1" dirty="0">
                <a:solidFill>
                  <a:schemeClr val="tx1">
                    <a:lumMod val="85000"/>
                    <a:lumOff val="15000"/>
                  </a:schemeClr>
                </a:solidFill>
              </a:rPr>
              <a:t>The number is 9</a:t>
            </a:r>
            <a:endParaRPr lang="pt-BR" b="1" dirty="0">
              <a:solidFill>
                <a:schemeClr val="tx1">
                  <a:lumMod val="85000"/>
                  <a:lumOff val="15000"/>
                </a:schemeClr>
              </a:solidFill>
            </a:endParaRPr>
          </a:p>
        </p:txBody>
      </p:sp>
      <p:sp>
        <p:nvSpPr>
          <p:cNvPr id="8" name="Retângulo 7"/>
          <p:cNvSpPr/>
          <p:nvPr/>
        </p:nvSpPr>
        <p:spPr>
          <a:xfrm>
            <a:off x="1631932" y="3401725"/>
            <a:ext cx="6096000" cy="1569660"/>
          </a:xfrm>
          <a:prstGeom prst="rect">
            <a:avLst/>
          </a:prstGeom>
        </p:spPr>
        <p:txBody>
          <a:bodyPr>
            <a:spAutoFit/>
          </a:bodyPr>
          <a:lstStyle/>
          <a:p>
            <a:r>
              <a:rPr lang="en-US" sz="2400" b="0" i="0" dirty="0">
                <a:solidFill>
                  <a:srgbClr val="0000CD"/>
                </a:solidFill>
                <a:effectLst/>
                <a:latin typeface="Consolas" panose="020B0609020204030204" pitchFamily="49" charset="0"/>
              </a:rPr>
              <a:t>while</a:t>
            </a:r>
            <a:r>
              <a:rPr lang="en-US" sz="2400" b="0" i="0" dirty="0">
                <a:solidFill>
                  <a:srgbClr val="000000"/>
                </a:solidFill>
                <a:effectLst/>
                <a:latin typeface="Consolas" panose="020B0609020204030204" pitchFamily="49" charset="0"/>
              </a:rPr>
              <a:t> (</a:t>
            </a:r>
            <a:r>
              <a:rPr lang="en-US" sz="2400" b="0" i="0" dirty="0" err="1">
                <a:solidFill>
                  <a:srgbClr val="000000"/>
                </a:solidFill>
                <a:effectLst/>
                <a:latin typeface="Consolas" panose="020B0609020204030204" pitchFamily="49" charset="0"/>
              </a:rPr>
              <a:t>i</a:t>
            </a:r>
            <a:r>
              <a:rPr lang="en-US" sz="2400" b="0" i="0" dirty="0">
                <a:solidFill>
                  <a:srgbClr val="000000"/>
                </a:solidFill>
                <a:effectLst/>
                <a:latin typeface="Consolas" panose="020B0609020204030204" pitchFamily="49" charset="0"/>
              </a:rPr>
              <a:t> &lt; </a:t>
            </a:r>
            <a:r>
              <a:rPr lang="en-US" sz="2400" b="0" i="0" dirty="0">
                <a:solidFill>
                  <a:srgbClr val="FF0000"/>
                </a:solidFill>
                <a:effectLst/>
                <a:latin typeface="Consolas" panose="020B0609020204030204" pitchFamily="49" charset="0"/>
              </a:rPr>
              <a:t>10</a:t>
            </a:r>
            <a:r>
              <a:rPr lang="en-US" sz="2400" b="0" i="0" dirty="0">
                <a:solidFill>
                  <a:srgbClr val="000000"/>
                </a:solidFill>
                <a:effectLst/>
                <a:latin typeface="Consolas" panose="020B0609020204030204" pitchFamily="49" charset="0"/>
              </a:rPr>
              <a:t>) {</a:t>
            </a:r>
            <a:br>
              <a:rPr lang="en-US" sz="2400" dirty="0"/>
            </a:br>
            <a:r>
              <a:rPr lang="en-US" sz="2400" b="0" i="0" dirty="0">
                <a:solidFill>
                  <a:srgbClr val="000000"/>
                </a:solidFill>
                <a:effectLst/>
                <a:latin typeface="Consolas" panose="020B0609020204030204" pitchFamily="49" charset="0"/>
              </a:rPr>
              <a:t>    text += </a:t>
            </a:r>
            <a:r>
              <a:rPr lang="en-US" sz="2400" b="0" i="0" dirty="0">
                <a:solidFill>
                  <a:srgbClr val="A52A2A"/>
                </a:solidFill>
                <a:effectLst/>
                <a:latin typeface="Consolas" panose="020B0609020204030204" pitchFamily="49" charset="0"/>
              </a:rPr>
              <a:t>"The number is "</a:t>
            </a:r>
            <a:r>
              <a:rPr lang="en-US" sz="2400" b="0" i="0" dirty="0">
                <a:solidFill>
                  <a:srgbClr val="000000"/>
                </a:solidFill>
                <a:effectLst/>
                <a:latin typeface="Consolas" panose="020B0609020204030204" pitchFamily="49" charset="0"/>
              </a:rPr>
              <a:t> + </a:t>
            </a:r>
            <a:r>
              <a:rPr lang="en-US" sz="2400" b="0" i="0" dirty="0" err="1">
                <a:solidFill>
                  <a:srgbClr val="000000"/>
                </a:solidFill>
                <a:effectLst/>
                <a:latin typeface="Consolas" panose="020B0609020204030204" pitchFamily="49" charset="0"/>
              </a:rPr>
              <a:t>i</a:t>
            </a:r>
            <a:r>
              <a:rPr lang="en-US" sz="2400" b="0" i="0" dirty="0">
                <a:solidFill>
                  <a:srgbClr val="000000"/>
                </a:solidFill>
                <a:effectLst/>
                <a:latin typeface="Consolas" panose="020B0609020204030204" pitchFamily="49" charset="0"/>
              </a:rPr>
              <a:t>;</a:t>
            </a:r>
            <a:br>
              <a:rPr lang="en-US" sz="2400" dirty="0"/>
            </a:br>
            <a:r>
              <a:rPr lang="en-US" sz="2400" b="0" i="0" dirty="0">
                <a:solidFill>
                  <a:srgbClr val="000000"/>
                </a:solidFill>
                <a:effectLst/>
                <a:latin typeface="Consolas" panose="020B0609020204030204" pitchFamily="49" charset="0"/>
              </a:rPr>
              <a:t>    </a:t>
            </a:r>
            <a:r>
              <a:rPr lang="en-US" sz="2400" b="0" i="0" dirty="0" err="1">
                <a:solidFill>
                  <a:srgbClr val="000000"/>
                </a:solidFill>
                <a:effectLst/>
                <a:latin typeface="Consolas" panose="020B0609020204030204" pitchFamily="49" charset="0"/>
              </a:rPr>
              <a:t>i</a:t>
            </a:r>
            <a:r>
              <a:rPr lang="en-US" sz="2400" b="0" i="0" dirty="0">
                <a:solidFill>
                  <a:srgbClr val="000000"/>
                </a:solidFill>
                <a:effectLst/>
                <a:latin typeface="Consolas" panose="020B0609020204030204" pitchFamily="49" charset="0"/>
              </a:rPr>
              <a:t>++;</a:t>
            </a:r>
            <a:br>
              <a:rPr lang="en-US" sz="2400" dirty="0"/>
            </a:br>
            <a:r>
              <a:rPr lang="en-US" sz="2400" b="0" i="0" dirty="0">
                <a:solidFill>
                  <a:srgbClr val="000000"/>
                </a:solidFill>
                <a:effectLst/>
                <a:latin typeface="Consolas" panose="020B0609020204030204" pitchFamily="49" charset="0"/>
              </a:rPr>
              <a:t>}</a:t>
            </a:r>
            <a:endParaRPr lang="pt-BR" sz="2400" dirty="0"/>
          </a:p>
        </p:txBody>
      </p:sp>
    </p:spTree>
    <p:extLst>
      <p:ext uri="{BB962C8B-B14F-4D97-AF65-F5344CB8AC3E}">
        <p14:creationId xmlns:p14="http://schemas.microsoft.com/office/powerpoint/2010/main" val="42148817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TotalTime>
  <Words>1249</Words>
  <Application>Microsoft Office PowerPoint</Application>
  <PresentationFormat>Widescreen</PresentationFormat>
  <Paragraphs>224</Paragraphs>
  <Slides>37</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37</vt:i4>
      </vt:variant>
    </vt:vector>
  </HeadingPairs>
  <TitlesOfParts>
    <vt:vector size="51" baseType="lpstr">
      <vt:lpstr>Aharoni</vt:lpstr>
      <vt:lpstr>Arial</vt:lpstr>
      <vt:lpstr>Batang</vt:lpstr>
      <vt:lpstr>Browallia New</vt:lpstr>
      <vt:lpstr>Calibri</vt:lpstr>
      <vt:lpstr>Calibri Light</vt:lpstr>
      <vt:lpstr>Century Gothic</vt:lpstr>
      <vt:lpstr>Consolas</vt:lpstr>
      <vt:lpstr>Courier New</vt:lpstr>
      <vt:lpstr>David</vt:lpstr>
      <vt:lpstr>Leelawadee</vt:lpstr>
      <vt:lpstr>Segoe UI</vt:lpstr>
      <vt:lpstr>Wingdings</vt:lpstr>
      <vt:lpstr>Tema do Office</vt:lpstr>
      <vt:lpstr>PowerPoint Presentation</vt:lpstr>
      <vt:lpstr>Loops</vt:lpstr>
      <vt:lpstr>Loops</vt:lpstr>
      <vt:lpstr>For - Loop</vt:lpstr>
      <vt:lpstr>For - Loop</vt:lpstr>
      <vt:lpstr>For - Loop</vt:lpstr>
      <vt:lpstr>While - Loop</vt:lpstr>
      <vt:lpstr>While - Loop</vt:lpstr>
      <vt:lpstr>While - Loop</vt:lpstr>
      <vt:lpstr>Do/While - Loop</vt:lpstr>
      <vt:lpstr>Do/While - Loop</vt:lpstr>
      <vt:lpstr>Do/While - Loop</vt:lpstr>
      <vt:lpstr>Conditional Statements</vt:lpstr>
      <vt:lpstr>The if Statement</vt:lpstr>
      <vt:lpstr>The if Statement</vt:lpstr>
      <vt:lpstr>The else Statement</vt:lpstr>
      <vt:lpstr>The else Statement</vt:lpstr>
      <vt:lpstr>The else if Statement</vt:lpstr>
      <vt:lpstr>Functions</vt:lpstr>
      <vt:lpstr>Functions</vt:lpstr>
      <vt:lpstr>Functions</vt:lpstr>
      <vt:lpstr>Function Invocation</vt:lpstr>
      <vt:lpstr>Function Return</vt:lpstr>
      <vt:lpstr>Why functions?</vt:lpstr>
      <vt:lpstr>Variables</vt:lpstr>
      <vt:lpstr>Variables</vt:lpstr>
      <vt:lpstr>Keywords Let and Const</vt:lpstr>
      <vt:lpstr>Parameters</vt:lpstr>
      <vt:lpstr>Parameters</vt:lpstr>
      <vt:lpstr>Parameters</vt:lpstr>
      <vt:lpstr>Arrays</vt:lpstr>
      <vt:lpstr>Array</vt:lpstr>
      <vt:lpstr>Arrays are Objects</vt:lpstr>
      <vt:lpstr>Array Elements Can Be Objects</vt:lpstr>
      <vt:lpstr>Associative Array</vt:lpstr>
      <vt:lpstr>Associative Array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Rafael Ximenes Ferraz</dc:creator>
  <cp:lastModifiedBy>Rafael Ferraz</cp:lastModifiedBy>
  <cp:revision>21</cp:revision>
  <dcterms:created xsi:type="dcterms:W3CDTF">2017-04-26T18:12:26Z</dcterms:created>
  <dcterms:modified xsi:type="dcterms:W3CDTF">2017-04-27T19:50:42Z</dcterms:modified>
</cp:coreProperties>
</file>