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98" r:id="rId4"/>
    <p:sldId id="306" r:id="rId5"/>
    <p:sldId id="308" r:id="rId6"/>
    <p:sldId id="309" r:id="rId7"/>
    <p:sldId id="311" r:id="rId8"/>
    <p:sldId id="310" r:id="rId9"/>
    <p:sldId id="312" r:id="rId10"/>
    <p:sldId id="313" r:id="rId11"/>
    <p:sldId id="314"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25/05/2017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2169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25/05/2017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23855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25/05/2017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6511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25/05/2017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30099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25/05/2017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16002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170B0FC-481F-4CC3-BCE0-4FD29EAE558B}" type="datetimeFigureOut">
              <a:rPr lang="pt-BR" smtClean="0"/>
              <a:t>25/05/2017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189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170B0FC-481F-4CC3-BCE0-4FD29EAE558B}" type="datetimeFigureOut">
              <a:rPr lang="pt-BR" smtClean="0"/>
              <a:t>25/05/2017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43370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170B0FC-481F-4CC3-BCE0-4FD29EAE558B}" type="datetimeFigureOut">
              <a:rPr lang="pt-BR" smtClean="0"/>
              <a:t>25/05/2017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47438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170B0FC-481F-4CC3-BCE0-4FD29EAE558B}" type="datetimeFigureOut">
              <a:rPr lang="pt-BR" smtClean="0"/>
              <a:t>25/05/2017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334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25/05/2017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9767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25/05/2017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0743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0B0FC-481F-4CC3-BCE0-4FD29EAE558B}" type="datetimeFigureOut">
              <a:rPr lang="pt-BR" smtClean="0"/>
              <a:t>25/05/2017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F45AB-E0C9-4E2B-B0F3-CE85822C6257}" type="slidenum">
              <a:rPr lang="pt-BR" smtClean="0"/>
              <a:t>‹#›</a:t>
            </a:fld>
            <a:endParaRPr lang="pt-BR"/>
          </a:p>
        </p:txBody>
      </p:sp>
    </p:spTree>
    <p:extLst>
      <p:ext uri="{BB962C8B-B14F-4D97-AF65-F5344CB8AC3E}">
        <p14:creationId xmlns:p14="http://schemas.microsoft.com/office/powerpoint/2010/main" val="64447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touch-events/#dfn-touch-poin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touch-events/#dfn-touch-poin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eveloper.mozilla.org/en-US/docs/Web/HTML/Element/bod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835985" y="-246321"/>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773519" y="2092472"/>
            <a:ext cx="5322481" cy="3036120"/>
          </a:xfrm>
          <a:solidFill>
            <a:srgbClr val="323330"/>
          </a:solidFill>
        </p:spPr>
        <p:txBody>
          <a:bodyPr>
            <a:noAutofit/>
          </a:bodyPr>
          <a:lstStyle/>
          <a:p>
            <a:pPr algn="r">
              <a:spcBef>
                <a:spcPts val="0"/>
              </a:spcBef>
            </a:pPr>
            <a:r>
              <a:rPr lang="pt-BR" altLang="pt-BR" sz="3600" b="1" spc="300" dirty="0">
                <a:solidFill>
                  <a:srgbClr val="EDDB4F"/>
                </a:solidFill>
                <a:latin typeface="Candara" panose="020E0502030303020204" pitchFamily="34" charset="0"/>
                <a:ea typeface="Batang" panose="02030600000101010101" pitchFamily="18" charset="-127"/>
                <a:cs typeface="Leelawadee" panose="020B0502040204020203" pitchFamily="34" charset="-34"/>
              </a:rPr>
              <a:t>Standard JavaScript Events Including those for Mobile Devices and Animation and Transition Events</a:t>
            </a:r>
          </a:p>
          <a:p>
            <a:pPr algn="r">
              <a:spcBef>
                <a:spcPts val="0"/>
              </a:spcBef>
            </a:pPr>
            <a:endParaRPr lang="pt-BR"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endParaRPr>
          </a:p>
        </p:txBody>
      </p:sp>
      <p:pic>
        <p:nvPicPr>
          <p:cNvPr id="1030"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5503146" y="5669686"/>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rot="10800000" flipH="1" flipV="1">
            <a:off x="0" y="202669"/>
            <a:ext cx="6158466" cy="1077218"/>
          </a:xfrm>
          <a:prstGeom prst="rect">
            <a:avLst/>
          </a:prstGeom>
          <a:noFill/>
        </p:spPr>
        <p:txBody>
          <a:bodyPr wrap="square" rtlCol="0">
            <a:spAutoFit/>
          </a:bodyPr>
          <a:lstStyle/>
          <a:p>
            <a:pPr algn="r"/>
            <a:r>
              <a:rPr lang="pt-BR" sz="3200" b="1" dirty="0">
                <a:solidFill>
                  <a:srgbClr val="323330"/>
                </a:solidFill>
                <a:latin typeface="Gill Sans Ultra Bold" panose="020B0A02020104020203" pitchFamily="34" charset="0"/>
              </a:rPr>
              <a:t>CIT 261</a:t>
            </a:r>
          </a:p>
          <a:p>
            <a:pPr algn="r"/>
            <a:r>
              <a:rPr lang="pt-BR" sz="3200" b="1" dirty="0">
                <a:solidFill>
                  <a:srgbClr val="323330"/>
                </a:solidFill>
                <a:latin typeface="Gill Sans Ultra Bold" panose="020B0A02020104020203" pitchFamily="34" charset="0"/>
              </a:rPr>
              <a:t>Mobile </a:t>
            </a:r>
            <a:r>
              <a:rPr lang="pt-BR" sz="3200" b="1" dirty="0" err="1">
                <a:solidFill>
                  <a:srgbClr val="323330"/>
                </a:solidFill>
                <a:latin typeface="Gill Sans Ultra Bold" panose="020B0A02020104020203" pitchFamily="34" charset="0"/>
              </a:rPr>
              <a:t>Development</a:t>
            </a:r>
            <a:endParaRPr lang="pt-BR" sz="3600" b="1" dirty="0">
              <a:solidFill>
                <a:srgbClr val="323330"/>
              </a:solidFill>
              <a:latin typeface="Gill Sans Ultra Bold" panose="020B0A02020104020203" pitchFamily="34" charset="0"/>
            </a:endParaRPr>
          </a:p>
        </p:txBody>
      </p:sp>
      <p:sp>
        <p:nvSpPr>
          <p:cNvPr id="11" name="CaixaDeTexto 10"/>
          <p:cNvSpPr txBox="1"/>
          <p:nvPr/>
        </p:nvSpPr>
        <p:spPr>
          <a:xfrm>
            <a:off x="4688768" y="6354937"/>
            <a:ext cx="1579278" cy="307777"/>
          </a:xfrm>
          <a:prstGeom prst="rect">
            <a:avLst/>
          </a:prstGeom>
          <a:noFill/>
        </p:spPr>
        <p:txBody>
          <a:bodyPr wrap="none" rtlCol="0">
            <a:spAutoFit/>
          </a:bodyPr>
          <a:lstStyle/>
          <a:p>
            <a:r>
              <a:rPr lang="pt-BR" sz="1400" dirty="0" err="1">
                <a:solidFill>
                  <a:srgbClr val="323330"/>
                </a:solidFill>
                <a:latin typeface="Century Gothic" panose="020B0502020202020204" pitchFamily="34" charset="0"/>
              </a:rPr>
              <a:t>by</a:t>
            </a:r>
            <a:r>
              <a:rPr lang="pt-BR" sz="1400" dirty="0">
                <a:solidFill>
                  <a:srgbClr val="323330"/>
                </a:solidFill>
                <a:latin typeface="Century Gothic" panose="020B0502020202020204" pitchFamily="34" charset="0"/>
              </a:rPr>
              <a:t> Rafael Ferraz</a:t>
            </a: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0" y="-88546"/>
            <a:ext cx="65" cy="547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52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740" y="381515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342622" y="2341504"/>
            <a:ext cx="11402291"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box1.addEventListener(</a:t>
            </a:r>
            <a:r>
              <a:rPr kumimoji="0" lang="pt-BR" altLang="pt-BR"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'touchstart'</a:t>
            </a: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sz="2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function</a:t>
            </a: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a:t>
            </a:r>
            <a:endParaRPr kumimoji="0" lang="pt-BR" altLang="pt-BR"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sz="2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var</a:t>
            </a: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touchobj = e.changedTouches[0] </a:t>
            </a:r>
            <a:r>
              <a:rPr kumimoji="0" lang="pt-BR" altLang="pt-BR" sz="2000" b="0" i="0" u="none" strike="noStrike" cap="none" normalizeH="0" baseline="0" dirty="0">
                <a:ln>
                  <a:noFill/>
                </a:ln>
                <a:solidFill>
                  <a:srgbClr val="008200"/>
                </a:solidFill>
                <a:effectLst/>
                <a:latin typeface="Courier New" panose="02070309020205020404" pitchFamily="49" charset="0"/>
                <a:cs typeface="Courier New" panose="02070309020205020404" pitchFamily="49" charset="0"/>
              </a:rPr>
              <a:t>// reference first touch point (ie: first finger)</a:t>
            </a:r>
            <a:endParaRPr kumimoji="0" lang="pt-BR" altLang="pt-BR"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startx = parseInt(touchobj.clientX) </a:t>
            </a:r>
            <a:r>
              <a:rPr kumimoji="0" lang="pt-BR" altLang="pt-BR" sz="2000" b="0" i="0" u="none" strike="noStrike" cap="none" normalizeH="0" baseline="0" dirty="0">
                <a:ln>
                  <a:noFill/>
                </a:ln>
                <a:solidFill>
                  <a:srgbClr val="008200"/>
                </a:solidFill>
                <a:effectLst/>
                <a:latin typeface="Courier New" panose="02070309020205020404" pitchFamily="49" charset="0"/>
                <a:cs typeface="Courier New" panose="02070309020205020404" pitchFamily="49" charset="0"/>
              </a:rPr>
              <a:t>// get x position of touch point relative to left edge of browser</a:t>
            </a:r>
            <a:endParaRPr kumimoji="0" lang="pt-BR" altLang="pt-BR"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e.preventDefault()</a:t>
            </a:r>
            <a:endParaRPr kumimoji="0" lang="pt-BR" altLang="pt-BR"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sz="2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false</a:t>
            </a:r>
            <a:r>
              <a:rPr kumimoji="0" lang="pt-BR" altLang="pt-B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pt-BR" altLang="pt-B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620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68502" y="3244334"/>
            <a:ext cx="1854995" cy="369332"/>
          </a:xfrm>
          <a:prstGeom prst="rect">
            <a:avLst/>
          </a:prstGeom>
        </p:spPr>
        <p:txBody>
          <a:bodyPr wrap="none">
            <a:spAutoFit/>
          </a:bodyPr>
          <a:lstStyle/>
          <a:p>
            <a:r>
              <a:rPr lang="pt-BR" b="1" dirty="0">
                <a:solidFill>
                  <a:srgbClr val="000000"/>
                </a:solidFill>
                <a:latin typeface="Verdana" panose="020B0604030504040204" pitchFamily="34" charset="0"/>
              </a:rPr>
              <a:t>Touch object</a:t>
            </a:r>
            <a:endParaRPr lang="pt-BR" dirty="0"/>
          </a:p>
        </p:txBody>
      </p:sp>
      <p:graphicFrame>
        <p:nvGraphicFramePr>
          <p:cNvPr id="5" name="Table 4"/>
          <p:cNvGraphicFramePr>
            <a:graphicFrameLocks noGrp="1"/>
          </p:cNvGraphicFramePr>
          <p:nvPr>
            <p:extLst>
              <p:ext uri="{D42A27DB-BD31-4B8C-83A1-F6EECF244321}">
                <p14:modId xmlns:p14="http://schemas.microsoft.com/office/powerpoint/2010/main" val="893376108"/>
              </p:ext>
            </p:extLst>
          </p:nvPr>
        </p:nvGraphicFramePr>
        <p:xfrm>
          <a:off x="166256" y="1670420"/>
          <a:ext cx="11786476" cy="5126804"/>
        </p:xfrm>
        <a:graphic>
          <a:graphicData uri="http://schemas.openxmlformats.org/drawingml/2006/table">
            <a:tbl>
              <a:tblPr/>
              <a:tblGrid>
                <a:gridCol w="2357295">
                  <a:extLst>
                    <a:ext uri="{9D8B030D-6E8A-4147-A177-3AD203B41FA5}">
                      <a16:colId xmlns:a16="http://schemas.microsoft.com/office/drawing/2014/main" val="1169108294"/>
                    </a:ext>
                  </a:extLst>
                </a:gridCol>
                <a:gridCol w="9429181">
                  <a:extLst>
                    <a:ext uri="{9D8B030D-6E8A-4147-A177-3AD203B41FA5}">
                      <a16:colId xmlns:a16="http://schemas.microsoft.com/office/drawing/2014/main" val="2780232672"/>
                    </a:ext>
                  </a:extLst>
                </a:gridCol>
              </a:tblGrid>
              <a:tr h="129638">
                <a:tc gridSpan="2">
                  <a:txBody>
                    <a:bodyPr/>
                    <a:lstStyle/>
                    <a:p>
                      <a:r>
                        <a:rPr lang="pt-BR" sz="1200"/>
                        <a:t>Touch object</a:t>
                      </a:r>
                    </a:p>
                  </a:txBody>
                  <a:tcPr marL="14091" marR="14091" marT="14091" marB="14091" anchor="ctr">
                    <a:solidFill>
                      <a:srgbClr val="FFFFFF"/>
                    </a:solidFill>
                  </a:tcPr>
                </a:tc>
                <a:tc hMerge="1">
                  <a:txBody>
                    <a:bodyPr/>
                    <a:lstStyle/>
                    <a:p>
                      <a:endParaRPr lang="pt-BR"/>
                    </a:p>
                  </a:txBody>
                  <a:tcPr/>
                </a:tc>
                <a:extLst>
                  <a:ext uri="{0D108BD9-81ED-4DB2-BD59-A6C34878D82A}">
                    <a16:rowId xmlns:a16="http://schemas.microsoft.com/office/drawing/2014/main" val="75537514"/>
                  </a:ext>
                </a:extLst>
              </a:tr>
              <a:tr h="129638">
                <a:tc>
                  <a:txBody>
                    <a:bodyPr/>
                    <a:lstStyle/>
                    <a:p>
                      <a:r>
                        <a:rPr lang="pt-BR" sz="1200"/>
                        <a:t>Property</a:t>
                      </a:r>
                    </a:p>
                  </a:txBody>
                  <a:tcPr marL="14091" marR="14091" marT="14091" marB="14091">
                    <a:lnL>
                      <a:noFill/>
                    </a:lnL>
                    <a:lnR>
                      <a:noFill/>
                    </a:lnR>
                    <a:lnB>
                      <a:noFill/>
                    </a:lnB>
                    <a:solidFill>
                      <a:srgbClr val="D8EA99"/>
                    </a:solidFill>
                  </a:tcPr>
                </a:tc>
                <a:tc>
                  <a:txBody>
                    <a:bodyPr/>
                    <a:lstStyle/>
                    <a:p>
                      <a:r>
                        <a:rPr lang="pt-BR" sz="1200"/>
                        <a:t>Description</a:t>
                      </a:r>
                    </a:p>
                  </a:txBody>
                  <a:tcPr marL="14091" marR="14091" marT="14091" marB="14091">
                    <a:lnL>
                      <a:noFill/>
                    </a:lnL>
                    <a:lnR>
                      <a:noFill/>
                    </a:lnR>
                    <a:lnT>
                      <a:noFill/>
                    </a:lnT>
                    <a:lnB>
                      <a:noFill/>
                    </a:lnB>
                    <a:solidFill>
                      <a:srgbClr val="D8EA99"/>
                    </a:solidFill>
                  </a:tcPr>
                </a:tc>
                <a:extLst>
                  <a:ext uri="{0D108BD9-81ED-4DB2-BD59-A6C34878D82A}">
                    <a16:rowId xmlns:a16="http://schemas.microsoft.com/office/drawing/2014/main" val="1498767628"/>
                  </a:ext>
                </a:extLst>
              </a:tr>
              <a:tr h="636919">
                <a:tc>
                  <a:txBody>
                    <a:bodyPr/>
                    <a:lstStyle/>
                    <a:p>
                      <a:r>
                        <a:rPr lang="pt-BR" sz="1200"/>
                        <a:t>identifier</a:t>
                      </a:r>
                    </a:p>
                  </a:txBody>
                  <a:tcPr marL="14091" marR="14091" marT="14091" marB="14091">
                    <a:lnL>
                      <a:noFill/>
                    </a:lnL>
                    <a:lnR>
                      <a:noFill/>
                    </a:lnR>
                    <a:lnT>
                      <a:noFill/>
                    </a:lnT>
                    <a:lnB>
                      <a:noFill/>
                    </a:lnB>
                    <a:solidFill>
                      <a:srgbClr val="FFFFFF"/>
                    </a:solidFill>
                  </a:tcPr>
                </a:tc>
                <a:tc>
                  <a:txBody>
                    <a:bodyPr/>
                    <a:lstStyle/>
                    <a:p>
                      <a:r>
                        <a:rPr lang="en-US" sz="1200"/>
                        <a:t>An value to help uniquely identify each touch point currently in contact with the touch surface. The value starts at 0 for the first unique touch point on the surface, 1 for the second etc. This value is maintained for each touch point until the user's finger is lifted off the surface.Lets say the user puts two fingers down on an element. Each finger at this point is assigned a unique identifier. When you move the fingers, you can use each touch point's identifier to identify which touch point is which.</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2971147004"/>
                  </a:ext>
                </a:extLst>
              </a:tr>
              <a:tr h="129638">
                <a:tc>
                  <a:txBody>
                    <a:bodyPr/>
                    <a:lstStyle/>
                    <a:p>
                      <a:r>
                        <a:rPr lang="pt-BR" sz="1200"/>
                        <a:t>screenX</a:t>
                      </a:r>
                    </a:p>
                  </a:txBody>
                  <a:tcPr marL="14091" marR="14091" marT="14091" marB="14091">
                    <a:lnL>
                      <a:noFill/>
                    </a:lnL>
                    <a:lnR>
                      <a:noFill/>
                    </a:lnR>
                    <a:lnT>
                      <a:noFill/>
                    </a:lnT>
                    <a:lnB>
                      <a:noFill/>
                    </a:lnB>
                    <a:solidFill>
                      <a:srgbClr val="FFFFFF"/>
                    </a:solidFill>
                  </a:tcPr>
                </a:tc>
                <a:tc>
                  <a:txBody>
                    <a:bodyPr/>
                    <a:lstStyle/>
                    <a:p>
                      <a:r>
                        <a:rPr lang="en-US" sz="1200"/>
                        <a:t>The x coordinate of the touch point relative to the left edge of the user's screen.</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765033850"/>
                  </a:ext>
                </a:extLst>
              </a:tr>
              <a:tr h="129638">
                <a:tc>
                  <a:txBody>
                    <a:bodyPr/>
                    <a:lstStyle/>
                    <a:p>
                      <a:r>
                        <a:rPr lang="pt-BR" sz="1200"/>
                        <a:t>screenY</a:t>
                      </a:r>
                    </a:p>
                  </a:txBody>
                  <a:tcPr marL="14091" marR="14091" marT="14091" marB="14091">
                    <a:lnL>
                      <a:noFill/>
                    </a:lnL>
                    <a:lnR>
                      <a:noFill/>
                    </a:lnR>
                    <a:lnT>
                      <a:noFill/>
                    </a:lnT>
                    <a:lnB>
                      <a:noFill/>
                    </a:lnB>
                    <a:solidFill>
                      <a:srgbClr val="FFFFFF"/>
                    </a:solidFill>
                  </a:tcPr>
                </a:tc>
                <a:tc>
                  <a:txBody>
                    <a:bodyPr/>
                    <a:lstStyle/>
                    <a:p>
                      <a:r>
                        <a:rPr lang="en-US" sz="1200"/>
                        <a:t>The y coordinate of the touch point relative to the top edge of the user's screen.</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614077906"/>
                  </a:ext>
                </a:extLst>
              </a:tr>
              <a:tr h="231094">
                <a:tc>
                  <a:txBody>
                    <a:bodyPr/>
                    <a:lstStyle/>
                    <a:p>
                      <a:r>
                        <a:rPr lang="pt-BR" sz="1200"/>
                        <a:t>clientX</a:t>
                      </a:r>
                    </a:p>
                  </a:txBody>
                  <a:tcPr marL="14091" marR="14091" marT="14091" marB="14091">
                    <a:lnL>
                      <a:noFill/>
                    </a:lnL>
                    <a:lnR>
                      <a:noFill/>
                    </a:lnR>
                    <a:lnT>
                      <a:noFill/>
                    </a:lnT>
                    <a:lnB>
                      <a:noFill/>
                    </a:lnB>
                    <a:solidFill>
                      <a:srgbClr val="FFFFFF"/>
                    </a:solidFill>
                  </a:tcPr>
                </a:tc>
                <a:tc>
                  <a:txBody>
                    <a:bodyPr/>
                    <a:lstStyle/>
                    <a:p>
                      <a:r>
                        <a:rPr lang="en-US" sz="1200"/>
                        <a:t>The x coordinate of the touch point relative to the left edge of the viewport, </a:t>
                      </a:r>
                      <a:r>
                        <a:rPr lang="en-US" sz="1200" b="1"/>
                        <a:t>not</a:t>
                      </a:r>
                      <a:r>
                        <a:rPr lang="en-US" sz="1200"/>
                        <a:t> including scroll offsets.</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2283482793"/>
                  </a:ext>
                </a:extLst>
              </a:tr>
              <a:tr h="231094">
                <a:tc>
                  <a:txBody>
                    <a:bodyPr/>
                    <a:lstStyle/>
                    <a:p>
                      <a:r>
                        <a:rPr lang="pt-BR" sz="1200"/>
                        <a:t>clientY</a:t>
                      </a:r>
                    </a:p>
                  </a:txBody>
                  <a:tcPr marL="14091" marR="14091" marT="14091" marB="14091">
                    <a:lnL>
                      <a:noFill/>
                    </a:lnL>
                    <a:lnR>
                      <a:noFill/>
                    </a:lnR>
                    <a:lnT>
                      <a:noFill/>
                    </a:lnT>
                    <a:lnB>
                      <a:noFill/>
                    </a:lnB>
                    <a:solidFill>
                      <a:srgbClr val="FFFFFF"/>
                    </a:solidFill>
                  </a:tcPr>
                </a:tc>
                <a:tc>
                  <a:txBody>
                    <a:bodyPr/>
                    <a:lstStyle/>
                    <a:p>
                      <a:r>
                        <a:rPr lang="en-US" sz="1200"/>
                        <a:t>The y coordinate of the touch point relative to the top edge of the viewport, </a:t>
                      </a:r>
                      <a:r>
                        <a:rPr lang="en-US" sz="1200" b="1"/>
                        <a:t>not</a:t>
                      </a:r>
                      <a:r>
                        <a:rPr lang="en-US" sz="1200"/>
                        <a:t> including scroll offsets.</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1864951128"/>
                  </a:ext>
                </a:extLst>
              </a:tr>
              <a:tr h="231094">
                <a:tc>
                  <a:txBody>
                    <a:bodyPr/>
                    <a:lstStyle/>
                    <a:p>
                      <a:r>
                        <a:rPr lang="pt-BR" sz="1200"/>
                        <a:t>pageX</a:t>
                      </a:r>
                    </a:p>
                  </a:txBody>
                  <a:tcPr marL="14091" marR="14091" marT="14091" marB="14091">
                    <a:lnL>
                      <a:noFill/>
                    </a:lnL>
                    <a:lnR>
                      <a:noFill/>
                    </a:lnR>
                    <a:lnT>
                      <a:noFill/>
                    </a:lnT>
                    <a:lnB>
                      <a:noFill/>
                    </a:lnB>
                    <a:solidFill>
                      <a:srgbClr val="FFFFFF"/>
                    </a:solidFill>
                  </a:tcPr>
                </a:tc>
                <a:tc>
                  <a:txBody>
                    <a:bodyPr/>
                    <a:lstStyle/>
                    <a:p>
                      <a:r>
                        <a:rPr lang="en-US" sz="1200"/>
                        <a:t>The x coordinate of the touch point relative to the left edge of the viewport, including scroll offsets.</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2559173401"/>
                  </a:ext>
                </a:extLst>
              </a:tr>
              <a:tr h="231094">
                <a:tc>
                  <a:txBody>
                    <a:bodyPr/>
                    <a:lstStyle/>
                    <a:p>
                      <a:r>
                        <a:rPr lang="pt-BR" sz="1200"/>
                        <a:t>pageY</a:t>
                      </a:r>
                    </a:p>
                  </a:txBody>
                  <a:tcPr marL="14091" marR="14091" marT="14091" marB="14091">
                    <a:lnL>
                      <a:noFill/>
                    </a:lnL>
                    <a:lnR>
                      <a:noFill/>
                    </a:lnR>
                    <a:lnT>
                      <a:noFill/>
                    </a:lnT>
                    <a:lnB>
                      <a:noFill/>
                    </a:lnB>
                    <a:solidFill>
                      <a:srgbClr val="FFFFFF"/>
                    </a:solidFill>
                  </a:tcPr>
                </a:tc>
                <a:tc>
                  <a:txBody>
                    <a:bodyPr/>
                    <a:lstStyle/>
                    <a:p>
                      <a:r>
                        <a:rPr lang="en-US" sz="1200"/>
                        <a:t>The y coordinate of the touch point relative to the top edge of the viewport, including scroll offsets.</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2907848935"/>
                  </a:ext>
                </a:extLst>
              </a:tr>
              <a:tr h="231094">
                <a:tc>
                  <a:txBody>
                    <a:bodyPr/>
                    <a:lstStyle/>
                    <a:p>
                      <a:r>
                        <a:rPr lang="pt-BR" sz="1200"/>
                        <a:t>radiusX</a:t>
                      </a:r>
                    </a:p>
                  </a:txBody>
                  <a:tcPr marL="14091" marR="14091" marT="14091" marB="14091">
                    <a:lnL>
                      <a:noFill/>
                    </a:lnL>
                    <a:lnR>
                      <a:noFill/>
                    </a:lnR>
                    <a:lnT>
                      <a:noFill/>
                    </a:lnT>
                    <a:lnB>
                      <a:noFill/>
                    </a:lnB>
                    <a:solidFill>
                      <a:srgbClr val="FFFFFF"/>
                    </a:solidFill>
                  </a:tcPr>
                </a:tc>
                <a:tc>
                  <a:txBody>
                    <a:bodyPr/>
                    <a:lstStyle/>
                    <a:p>
                      <a:r>
                        <a:rPr lang="en-US" sz="1200"/>
                        <a:t>The radius of the ellipse which most closely defines the touching area (e.g. finger, stylus) along the x-axis.</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1623999681"/>
                  </a:ext>
                </a:extLst>
              </a:tr>
              <a:tr h="231094">
                <a:tc>
                  <a:txBody>
                    <a:bodyPr/>
                    <a:lstStyle/>
                    <a:p>
                      <a:r>
                        <a:rPr lang="pt-BR" sz="1200"/>
                        <a:t>radiusY</a:t>
                      </a:r>
                    </a:p>
                  </a:txBody>
                  <a:tcPr marL="14091" marR="14091" marT="14091" marB="14091">
                    <a:lnL>
                      <a:noFill/>
                    </a:lnL>
                    <a:lnR>
                      <a:noFill/>
                    </a:lnR>
                    <a:lnT>
                      <a:noFill/>
                    </a:lnT>
                    <a:lnB>
                      <a:noFill/>
                    </a:lnB>
                    <a:solidFill>
                      <a:srgbClr val="FFFFFF"/>
                    </a:solidFill>
                  </a:tcPr>
                </a:tc>
                <a:tc>
                  <a:txBody>
                    <a:bodyPr/>
                    <a:lstStyle/>
                    <a:p>
                      <a:r>
                        <a:rPr lang="en-US" sz="1200"/>
                        <a:t>The radius of the ellipse which most closely defines the touching area (e.g. finger, stylus) along the y-axis.</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1966780747"/>
                  </a:ext>
                </a:extLst>
              </a:tr>
              <a:tr h="231094">
                <a:tc>
                  <a:txBody>
                    <a:bodyPr/>
                    <a:lstStyle/>
                    <a:p>
                      <a:r>
                        <a:rPr lang="pt-BR" sz="1200"/>
                        <a:t>rotationAngle</a:t>
                      </a:r>
                    </a:p>
                  </a:txBody>
                  <a:tcPr marL="14091" marR="14091" marT="14091" marB="14091">
                    <a:lnL>
                      <a:noFill/>
                    </a:lnL>
                    <a:lnR>
                      <a:noFill/>
                    </a:lnR>
                    <a:lnT>
                      <a:noFill/>
                    </a:lnT>
                    <a:lnB>
                      <a:noFill/>
                    </a:lnB>
                    <a:solidFill>
                      <a:srgbClr val="FFFFFF"/>
                    </a:solidFill>
                  </a:tcPr>
                </a:tc>
                <a:tc>
                  <a:txBody>
                    <a:bodyPr/>
                    <a:lstStyle/>
                    <a:p>
                      <a:r>
                        <a:rPr lang="en-US" sz="1200"/>
                        <a:t>The angle (in degrees) that the ellipse described by </a:t>
                      </a:r>
                      <a:r>
                        <a:rPr lang="en-US" sz="1200" b="1"/>
                        <a:t>radiusX</a:t>
                      </a:r>
                      <a:r>
                        <a:rPr lang="en-US" sz="1200"/>
                        <a:t> and </a:t>
                      </a:r>
                      <a:r>
                        <a:rPr lang="en-US" sz="1200" b="1"/>
                        <a:t>radiusY</a:t>
                      </a:r>
                      <a:r>
                        <a:rPr lang="en-US" sz="1200"/>
                        <a:t> is rotated clockwise about its center.</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2283384618"/>
                  </a:ext>
                </a:extLst>
              </a:tr>
              <a:tr h="231094">
                <a:tc>
                  <a:txBody>
                    <a:bodyPr/>
                    <a:lstStyle/>
                    <a:p>
                      <a:r>
                        <a:rPr lang="pt-BR" sz="1200"/>
                        <a:t>force</a:t>
                      </a:r>
                    </a:p>
                  </a:txBody>
                  <a:tcPr marL="14091" marR="14091" marT="14091" marB="14091">
                    <a:lnL>
                      <a:noFill/>
                    </a:lnL>
                    <a:lnR>
                      <a:noFill/>
                    </a:lnR>
                    <a:lnT>
                      <a:noFill/>
                    </a:lnT>
                    <a:lnB>
                      <a:noFill/>
                    </a:lnB>
                    <a:solidFill>
                      <a:srgbClr val="FFFFFF"/>
                    </a:solidFill>
                  </a:tcPr>
                </a:tc>
                <a:tc>
                  <a:txBody>
                    <a:bodyPr/>
                    <a:lstStyle/>
                    <a:p>
                      <a:r>
                        <a:rPr lang="en-US" sz="1200" dirty="0"/>
                        <a:t>Returns the force of the touch point in the form of an integer between 0 and 1, where 0 is no force as detected by the device, and 1, the highest.</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2522065426"/>
                  </a:ext>
                </a:extLst>
              </a:tr>
              <a:tr h="1347111">
                <a:tc>
                  <a:txBody>
                    <a:bodyPr/>
                    <a:lstStyle/>
                    <a:p>
                      <a:r>
                        <a:rPr lang="pt-BR" sz="1200"/>
                        <a:t>target</a:t>
                      </a:r>
                    </a:p>
                  </a:txBody>
                  <a:tcPr marL="14091" marR="14091" marT="14091" marB="14091">
                    <a:lnL>
                      <a:noFill/>
                    </a:lnL>
                    <a:lnR>
                      <a:noFill/>
                    </a:lnR>
                    <a:lnT>
                      <a:noFill/>
                    </a:lnT>
                    <a:lnB>
                      <a:noFill/>
                    </a:lnB>
                    <a:solidFill>
                      <a:srgbClr val="FFFFFF"/>
                    </a:solidFill>
                  </a:tcPr>
                </a:tc>
                <a:tc>
                  <a:txBody>
                    <a:bodyPr/>
                    <a:lstStyle/>
                    <a:p>
                      <a:r>
                        <a:rPr lang="en-US" sz="1200" dirty="0"/>
                        <a:t>The target element of the touch point; in other words, the element the touch point landed on, which may be different from the element its corresponding touch event was originally bounded to. In the following, this always returns the BODY element, while </a:t>
                      </a:r>
                      <a:r>
                        <a:rPr lang="en-US" sz="1200" dirty="0" err="1"/>
                        <a:t>Touch.target</a:t>
                      </a:r>
                      <a:r>
                        <a:rPr lang="en-US" sz="1200" dirty="0"/>
                        <a:t> returns the element the finger actually touched down on, which could be a DIV, a SPAN </a:t>
                      </a:r>
                      <a:r>
                        <a:rPr lang="en-US" sz="1200" dirty="0" err="1"/>
                        <a:t>etc:</a:t>
                      </a:r>
                      <a:r>
                        <a:rPr lang="en-US" sz="1200" dirty="0" err="1">
                          <a:effectLst/>
                          <a:latin typeface="Courier new" panose="02070309020205020404" pitchFamily="49" charset="0"/>
                        </a:rPr>
                        <a:t>document.body.addEventListener</a:t>
                      </a:r>
                      <a:r>
                        <a:rPr lang="en-US" sz="1200" dirty="0">
                          <a:effectLst/>
                          <a:latin typeface="Courier new" panose="02070309020205020404" pitchFamily="49" charset="0"/>
                        </a:rPr>
                        <a:t>('</a:t>
                      </a:r>
                      <a:r>
                        <a:rPr lang="en-US" sz="1200" dirty="0" err="1">
                          <a:effectLst/>
                          <a:latin typeface="Courier new" panose="02070309020205020404" pitchFamily="49" charset="0"/>
                        </a:rPr>
                        <a:t>touchstart</a:t>
                      </a:r>
                      <a:r>
                        <a:rPr lang="en-US" sz="1200" dirty="0">
                          <a:effectLst/>
                          <a:latin typeface="Courier new" panose="02070309020205020404" pitchFamily="49" charset="0"/>
                        </a:rPr>
                        <a:t>', function(e){</a:t>
                      </a:r>
                      <a:br>
                        <a:rPr lang="en-US" sz="1200" dirty="0">
                          <a:effectLst/>
                          <a:latin typeface="Courier new" panose="02070309020205020404" pitchFamily="49" charset="0"/>
                        </a:rPr>
                      </a:br>
                      <a:r>
                        <a:rPr lang="en-US" sz="1200" dirty="0">
                          <a:effectLst/>
                          <a:latin typeface="Courier new" panose="02070309020205020404" pitchFamily="49" charset="0"/>
                        </a:rPr>
                        <a:t> </a:t>
                      </a:r>
                      <a:r>
                        <a:rPr lang="en-US" sz="1200" dirty="0" err="1">
                          <a:effectLst/>
                          <a:latin typeface="Courier new" panose="02070309020205020404" pitchFamily="49" charset="0"/>
                        </a:rPr>
                        <a:t>var</a:t>
                      </a:r>
                      <a:r>
                        <a:rPr lang="en-US" sz="1200" dirty="0">
                          <a:effectLst/>
                          <a:latin typeface="Courier new" panose="02070309020205020404" pitchFamily="49" charset="0"/>
                        </a:rPr>
                        <a:t> </a:t>
                      </a:r>
                      <a:r>
                        <a:rPr lang="en-US" sz="1200" dirty="0" err="1">
                          <a:effectLst/>
                          <a:latin typeface="Courier new" panose="02070309020205020404" pitchFamily="49" charset="0"/>
                        </a:rPr>
                        <a:t>touchobj</a:t>
                      </a:r>
                      <a:r>
                        <a:rPr lang="en-US" sz="1200" dirty="0">
                          <a:effectLst/>
                          <a:latin typeface="Courier new" panose="02070309020205020404" pitchFamily="49" charset="0"/>
                        </a:rPr>
                        <a:t> = </a:t>
                      </a:r>
                      <a:r>
                        <a:rPr lang="en-US" sz="1200" dirty="0" err="1">
                          <a:effectLst/>
                          <a:latin typeface="Courier new" panose="02070309020205020404" pitchFamily="49" charset="0"/>
                        </a:rPr>
                        <a:t>e.changedTouches</a:t>
                      </a:r>
                      <a:r>
                        <a:rPr lang="en-US" sz="1200" dirty="0">
                          <a:effectLst/>
                          <a:latin typeface="Courier new" panose="02070309020205020404" pitchFamily="49" charset="0"/>
                        </a:rPr>
                        <a:t>[0]</a:t>
                      </a:r>
                      <a:br>
                        <a:rPr lang="en-US" sz="1200" dirty="0">
                          <a:effectLst/>
                          <a:latin typeface="Courier new" panose="02070309020205020404" pitchFamily="49" charset="0"/>
                        </a:rPr>
                      </a:br>
                      <a:r>
                        <a:rPr lang="en-US" sz="1200" dirty="0">
                          <a:effectLst/>
                          <a:latin typeface="Courier new" panose="02070309020205020404" pitchFamily="49" charset="0"/>
                        </a:rPr>
                        <a:t> console.log(</a:t>
                      </a:r>
                      <a:r>
                        <a:rPr lang="en-US" sz="1200" dirty="0" err="1">
                          <a:effectLst/>
                          <a:latin typeface="Courier new" panose="02070309020205020404" pitchFamily="49" charset="0"/>
                        </a:rPr>
                        <a:t>this.tagName</a:t>
                      </a:r>
                      <a:r>
                        <a:rPr lang="en-US" sz="1200" dirty="0">
                          <a:effectLst/>
                          <a:latin typeface="Courier new" panose="02070309020205020404" pitchFamily="49" charset="0"/>
                        </a:rPr>
                        <a:t>) // returns BODY</a:t>
                      </a:r>
                      <a:br>
                        <a:rPr lang="en-US" sz="1200" dirty="0">
                          <a:effectLst/>
                          <a:latin typeface="Courier new" panose="02070309020205020404" pitchFamily="49" charset="0"/>
                        </a:rPr>
                      </a:br>
                      <a:r>
                        <a:rPr lang="en-US" sz="1200" dirty="0">
                          <a:effectLst/>
                          <a:latin typeface="Courier new" panose="02070309020205020404" pitchFamily="49" charset="0"/>
                        </a:rPr>
                        <a:t> console.log(</a:t>
                      </a:r>
                      <a:r>
                        <a:rPr lang="en-US" sz="1200" dirty="0" err="1">
                          <a:effectLst/>
                          <a:latin typeface="Courier new" panose="02070309020205020404" pitchFamily="49" charset="0"/>
                        </a:rPr>
                        <a:t>touchobj.target</a:t>
                      </a:r>
                      <a:r>
                        <a:rPr lang="en-US" sz="1200" dirty="0">
                          <a:effectLst/>
                          <a:latin typeface="Courier new" panose="02070309020205020404" pitchFamily="49" charset="0"/>
                        </a:rPr>
                        <a:t>) // returns element touch point landed on</a:t>
                      </a:r>
                      <a:br>
                        <a:rPr lang="en-US" sz="1200" dirty="0">
                          <a:effectLst/>
                          <a:latin typeface="Courier new" panose="02070309020205020404" pitchFamily="49" charset="0"/>
                        </a:rPr>
                      </a:br>
                      <a:r>
                        <a:rPr lang="en-US" sz="1200" dirty="0">
                          <a:effectLst/>
                          <a:latin typeface="Courier new" panose="02070309020205020404" pitchFamily="49" charset="0"/>
                        </a:rPr>
                        <a:t>}, false)</a:t>
                      </a:r>
                    </a:p>
                    <a:p>
                      <a:r>
                        <a:rPr lang="en-US" sz="1200" dirty="0"/>
                        <a:t> </a:t>
                      </a:r>
                    </a:p>
                  </a:txBody>
                  <a:tcPr marL="14091" marR="14091" marT="14091" marB="14091">
                    <a:lnL>
                      <a:noFill/>
                    </a:lnL>
                    <a:lnR>
                      <a:noFill/>
                    </a:lnR>
                    <a:lnT>
                      <a:noFill/>
                    </a:lnT>
                    <a:lnB>
                      <a:noFill/>
                    </a:lnB>
                    <a:solidFill>
                      <a:srgbClr val="FFFFFF"/>
                    </a:solidFill>
                  </a:tcPr>
                </a:tc>
                <a:extLst>
                  <a:ext uri="{0D108BD9-81ED-4DB2-BD59-A6C34878D82A}">
                    <a16:rowId xmlns:a16="http://schemas.microsoft.com/office/drawing/2014/main" val="1323211164"/>
                  </a:ext>
                </a:extLst>
              </a:tr>
            </a:tbl>
          </a:graphicData>
        </a:graphic>
      </p:graphicFrame>
    </p:spTree>
    <p:extLst>
      <p:ext uri="{BB962C8B-B14F-4D97-AF65-F5344CB8AC3E}">
        <p14:creationId xmlns:p14="http://schemas.microsoft.com/office/powerpoint/2010/main" val="3801792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170121"/>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normAutofit/>
          </a:bodyPr>
          <a:lstStyle/>
          <a:p>
            <a:pPr algn="ctr"/>
            <a:r>
              <a:rPr lang="pt-BR" sz="8800" b="1" dirty="0">
                <a:solidFill>
                  <a:srgbClr val="F0DB4F"/>
                </a:solidFill>
                <a:latin typeface="Century Gothic" panose="020B0502020202020204" pitchFamily="34" charset="0"/>
                <a:cs typeface="Aharoni" panose="02010803020104030203" pitchFamily="2" charset="-79"/>
              </a:rPr>
              <a:t>Touch events</a:t>
            </a:r>
            <a:endParaRPr lang="pt-BR" sz="8800" dirty="0">
              <a:solidFill>
                <a:srgbClr val="F0DB4F"/>
              </a:solidFill>
            </a:endParaRPr>
          </a:p>
        </p:txBody>
      </p:sp>
      <p:pic>
        <p:nvPicPr>
          <p:cNvPr id="2050" name="Picture 2" descr="Image result for tou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899" y="19812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3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8931" y="1738293"/>
            <a:ext cx="8239539"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In order to provide quality support for touch-based user interfaces, </a:t>
            </a:r>
            <a:r>
              <a:rPr lang="en-US" sz="2400" b="1" dirty="0">
                <a:solidFill>
                  <a:srgbClr val="FF0000"/>
                </a:solidFill>
              </a:rPr>
              <a:t>touch events offer the ability to interpret finger (or stylus) </a:t>
            </a:r>
            <a:r>
              <a:rPr lang="en-US" sz="2400" dirty="0"/>
              <a:t>activity on touch screens or trackpads.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touch events interfaces are relatively low-level APIs that can be used to support application specific multi-touch interactions such as a two-finger gesture. A multi-touch interaction starts when a finger (or stylus) first touches the contact surface. Other fingers may subsequently touch the surface and optionally move across the touch surface. The interaction ends when the fingers are removed from the surface. During this interaction, an application receives touch events during the start, move and end phases.</a:t>
            </a:r>
            <a:endParaRPr lang="pt-BR" dirty="0"/>
          </a:p>
        </p:txBody>
      </p:sp>
      <p:pic>
        <p:nvPicPr>
          <p:cNvPr id="3074" name="Picture 2" descr="Image result for 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232" y="263656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863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8931" y="2464879"/>
            <a:ext cx="8239539" cy="1600438"/>
          </a:xfrm>
          <a:prstGeom prst="rect">
            <a:avLst/>
          </a:prstGeom>
          <a:noFill/>
        </p:spPr>
        <p:txBody>
          <a:bodyPr wrap="square" rtlCol="0">
            <a:spAutoFit/>
          </a:bodyPr>
          <a:lstStyle/>
          <a:p>
            <a:r>
              <a:rPr lang="en-US" sz="4400" dirty="0"/>
              <a:t>The </a:t>
            </a:r>
            <a:r>
              <a:rPr lang="en-US" sz="4400" b="1" i="1" dirty="0" err="1"/>
              <a:t>touchstart</a:t>
            </a:r>
            <a:r>
              <a:rPr lang="en-US" sz="4400" dirty="0"/>
              <a:t> event</a:t>
            </a:r>
          </a:p>
          <a:p>
            <a:r>
              <a:rPr lang="en-US" dirty="0"/>
              <a:t>A user agent must dispatch this event type to indicate when the user places a </a:t>
            </a:r>
            <a:r>
              <a:rPr lang="en-US" dirty="0">
                <a:hlinkClick r:id="rId3"/>
              </a:rPr>
              <a:t>touch point</a:t>
            </a:r>
            <a:r>
              <a:rPr lang="en-US" dirty="0"/>
              <a:t> on the touch surface.</a:t>
            </a:r>
          </a:p>
          <a:p>
            <a:r>
              <a:rPr lang="en-US" dirty="0"/>
              <a:t>The target of this event must be an Element.</a:t>
            </a:r>
          </a:p>
        </p:txBody>
      </p:sp>
      <p:pic>
        <p:nvPicPr>
          <p:cNvPr id="3074" name="Picture 2" descr="Image result for tou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232" y="263656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1731065" y="4514532"/>
            <a:ext cx="621526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0077AA"/>
                </a:solidFill>
                <a:effectLst/>
                <a:latin typeface="Consolas" panose="020B0609020204030204" pitchFamily="49" charset="0"/>
              </a:rPr>
              <a:t>function</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DD4A68"/>
                </a:solidFill>
                <a:effectLst/>
                <a:latin typeface="Consolas" panose="020B0609020204030204" pitchFamily="49" charset="0"/>
              </a:rPr>
              <a:t>startup</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endParaRPr kumimoji="0" lang="pt-BR" altLang="pt-BR" i="0" u="none" strike="noStrike" cap="none" normalizeH="0" baseline="0" dirty="0">
              <a:ln>
                <a:noFill/>
              </a:ln>
              <a:solidFill>
                <a:srgbClr val="3B3C4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3B3C40"/>
                </a:solidFill>
                <a:effectLst/>
                <a:latin typeface="Consolas" panose="020B0609020204030204" pitchFamily="49" charset="0"/>
              </a:rPr>
              <a:t> </a:t>
            </a:r>
            <a:r>
              <a:rPr kumimoji="0" lang="pt-BR" altLang="pt-BR" i="0" u="none" strike="noStrike" cap="none" normalizeH="0" baseline="0" dirty="0">
                <a:ln>
                  <a:noFill/>
                </a:ln>
                <a:solidFill>
                  <a:srgbClr val="0077AA"/>
                </a:solidFill>
                <a:effectLst/>
                <a:latin typeface="Consolas" panose="020B0609020204030204" pitchFamily="49" charset="0"/>
              </a:rPr>
              <a:t>var</a:t>
            </a:r>
            <a:r>
              <a:rPr kumimoji="0" lang="pt-BR" altLang="pt-BR" i="0" u="none" strike="noStrike" cap="none" normalizeH="0" baseline="0" dirty="0">
                <a:ln>
                  <a:noFill/>
                </a:ln>
                <a:solidFill>
                  <a:srgbClr val="3B3C40"/>
                </a:solidFill>
                <a:effectLst/>
                <a:latin typeface="Consolas" panose="020B0609020204030204" pitchFamily="49" charset="0"/>
              </a:rPr>
              <a:t> el </a:t>
            </a:r>
            <a:r>
              <a:rPr kumimoji="0" lang="pt-BR" altLang="pt-BR" i="0" u="none" strike="noStrike" cap="none" normalizeH="0" baseline="0" dirty="0">
                <a:ln>
                  <a:noFill/>
                </a:ln>
                <a:solidFill>
                  <a:srgbClr val="A67F59"/>
                </a:solidFill>
                <a:effectLst/>
                <a:latin typeface="Consolas" panose="020B0609020204030204" pitchFamily="49" charset="0"/>
              </a:rPr>
              <a:t>=</a:t>
            </a:r>
            <a:r>
              <a:rPr kumimoji="0" lang="pt-BR" altLang="pt-BR" i="0" u="none" strike="noStrike" cap="none" normalizeH="0" baseline="0" dirty="0">
                <a:ln>
                  <a:noFill/>
                </a:ln>
                <a:solidFill>
                  <a:srgbClr val="3B3C40"/>
                </a:solidFill>
                <a:effectLst/>
                <a:latin typeface="Consolas" panose="020B0609020204030204" pitchFamily="49" charset="0"/>
              </a:rPr>
              <a:t> document</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DD4A68"/>
                </a:solidFill>
                <a:effectLst/>
                <a:latin typeface="Consolas" panose="020B0609020204030204" pitchFamily="49" charset="0"/>
              </a:rPr>
              <a:t>getElementsByTagName</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669900"/>
                </a:solidFill>
                <a:effectLst/>
                <a:latin typeface="Consolas" panose="020B0609020204030204" pitchFamily="49" charset="0"/>
              </a:rPr>
              <a:t>"canvas"</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990055"/>
                </a:solidFill>
                <a:effectLst/>
                <a:latin typeface="Consolas" panose="020B0609020204030204" pitchFamily="49" charset="0"/>
              </a:rPr>
              <a:t>0</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3B3C40"/>
                </a:solidFill>
                <a:effectLst/>
                <a:latin typeface="Consolas" panose="020B0609020204030204" pitchFamily="49" charset="0"/>
              </a:rPr>
              <a:t> el</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DD4A68"/>
                </a:solidFill>
                <a:effectLst/>
                <a:latin typeface="Consolas" panose="020B0609020204030204" pitchFamily="49" charset="0"/>
              </a:rPr>
              <a:t>addEventListener</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669900"/>
                </a:solidFill>
                <a:effectLst/>
                <a:latin typeface="Consolas" panose="020B0609020204030204" pitchFamily="49" charset="0"/>
              </a:rPr>
              <a:t>"touchstart"</a:t>
            </a:r>
            <a:r>
              <a:rPr kumimoji="0" lang="pt-BR" altLang="pt-BR" i="0" u="none" strike="noStrike" cap="none" normalizeH="0" baseline="0" dirty="0">
                <a:ln>
                  <a:noFill/>
                </a:ln>
                <a:solidFill>
                  <a:srgbClr val="999999"/>
                </a:solidFill>
                <a:effectLst/>
                <a:latin typeface="Consolas" panose="020B0609020204030204" pitchFamily="49" charset="0"/>
              </a:rPr>
              <a:t>,</a:t>
            </a:r>
            <a:r>
              <a:rPr kumimoji="0" lang="pt-BR" altLang="pt-BR" i="0" u="none" strike="noStrike" cap="none" normalizeH="0" baseline="0" dirty="0">
                <a:ln>
                  <a:noFill/>
                </a:ln>
                <a:solidFill>
                  <a:srgbClr val="3B3C40"/>
                </a:solidFill>
                <a:effectLst/>
                <a:latin typeface="Consolas" panose="020B0609020204030204" pitchFamily="49" charset="0"/>
              </a:rPr>
              <a:t> handleStart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sz="2400" b="0" i="0" u="none" strike="noStrike" cap="none" normalizeH="0" baseline="0" dirty="0">
                <a:ln>
                  <a:noFill/>
                </a:ln>
                <a:solidFill>
                  <a:schemeClr val="tx1"/>
                </a:solidFill>
                <a:effectLst/>
              </a:rPr>
              <a:t> </a:t>
            </a:r>
            <a:endParaRPr kumimoji="0" lang="pt-BR" altLang="pt-B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772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8929" y="2083097"/>
            <a:ext cx="8239539" cy="2431435"/>
          </a:xfrm>
          <a:prstGeom prst="rect">
            <a:avLst/>
          </a:prstGeom>
          <a:noFill/>
        </p:spPr>
        <p:txBody>
          <a:bodyPr wrap="square" rtlCol="0">
            <a:spAutoFit/>
          </a:bodyPr>
          <a:lstStyle/>
          <a:p>
            <a:r>
              <a:rPr lang="en-US" sz="4400" dirty="0"/>
              <a:t>The </a:t>
            </a:r>
            <a:r>
              <a:rPr lang="en-US" sz="4400" b="1" i="1" dirty="0" err="1"/>
              <a:t>touchend</a:t>
            </a:r>
            <a:r>
              <a:rPr lang="en-US" sz="4400" dirty="0"/>
              <a:t> event</a:t>
            </a:r>
          </a:p>
          <a:p>
            <a:r>
              <a:rPr lang="en-US" dirty="0"/>
              <a:t>A user agent must dispatch this event type to indicate when the user removes a </a:t>
            </a:r>
            <a:r>
              <a:rPr lang="en-US" dirty="0">
                <a:hlinkClick r:id="rId3"/>
              </a:rPr>
              <a:t>touch point</a:t>
            </a:r>
            <a:r>
              <a:rPr lang="en-US" dirty="0"/>
              <a:t> from the touch surface, also including cases where the touch point physically leaves the touch surface, such as being dragged off of the screen.</a:t>
            </a:r>
          </a:p>
          <a:p>
            <a:r>
              <a:rPr lang="en-US" dirty="0"/>
              <a:t>The target of this event must be the same Element on which the </a:t>
            </a:r>
            <a:r>
              <a:rPr lang="en-US" dirty="0">
                <a:hlinkClick r:id="rId3"/>
              </a:rPr>
              <a:t>touch point</a:t>
            </a:r>
            <a:r>
              <a:rPr lang="en-US" dirty="0"/>
              <a:t> started when it was first placed on the surface, even if the </a:t>
            </a:r>
            <a:r>
              <a:rPr lang="en-US" dirty="0">
                <a:hlinkClick r:id="rId3"/>
              </a:rPr>
              <a:t>touch point</a:t>
            </a:r>
            <a:r>
              <a:rPr lang="en-US" dirty="0"/>
              <a:t> has since moved outside the interactive area of the target element.</a:t>
            </a:r>
          </a:p>
        </p:txBody>
      </p:sp>
      <p:pic>
        <p:nvPicPr>
          <p:cNvPr id="3074" name="Picture 2" descr="Image result for tou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232" y="263656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1202633" y="4791531"/>
            <a:ext cx="72721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0077AA"/>
                </a:solidFill>
                <a:effectLst/>
                <a:latin typeface="Consolas" panose="020B0609020204030204" pitchFamily="49" charset="0"/>
              </a:rPr>
              <a:t>function</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DD4A68"/>
                </a:solidFill>
                <a:effectLst/>
                <a:latin typeface="Consolas" panose="020B0609020204030204" pitchFamily="49" charset="0"/>
              </a:rPr>
              <a:t>startup</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0077AA"/>
                </a:solidFill>
                <a:effectLst/>
                <a:latin typeface="Consolas" panose="020B0609020204030204" pitchFamily="49" charset="0"/>
              </a:rPr>
              <a:t>var</a:t>
            </a:r>
            <a:r>
              <a:rPr kumimoji="0" lang="pt-BR" altLang="pt-BR" b="0" i="0" u="none" strike="noStrike" cap="none" normalizeH="0" baseline="0" dirty="0">
                <a:ln>
                  <a:noFill/>
                </a:ln>
                <a:solidFill>
                  <a:srgbClr val="3B3C40"/>
                </a:solidFill>
                <a:effectLst/>
                <a:latin typeface="Consolas" panose="020B0609020204030204" pitchFamily="49" charset="0"/>
              </a:rPr>
              <a:t> el </a:t>
            </a:r>
            <a:r>
              <a:rPr kumimoji="0" lang="pt-BR" altLang="pt-BR" b="0" i="0" u="none" strike="noStrike" cap="none" normalizeH="0" baseline="0" dirty="0">
                <a:ln>
                  <a:noFill/>
                </a:ln>
                <a:solidFill>
                  <a:srgbClr val="A67F5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document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getElementsByTagName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"canvas"</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990055"/>
                </a:solidFill>
                <a:effectLst/>
                <a:latin typeface="Consolas" panose="020B0609020204030204" pitchFamily="49" charset="0"/>
              </a:rPr>
              <a:t>0</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"touchstart"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handleStart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"touchend"</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handleEnd</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sz="2400" b="0" i="0" u="none" strike="noStrike" cap="none" normalizeH="0" baseline="0" dirty="0">
                <a:ln>
                  <a:noFill/>
                </a:ln>
                <a:solidFill>
                  <a:schemeClr val="tx1"/>
                </a:solidFill>
                <a:effectLst/>
              </a:rPr>
              <a:t> </a:t>
            </a:r>
            <a:endParaRPr kumimoji="0" lang="pt-BR" altLang="pt-B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33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8929" y="2083097"/>
            <a:ext cx="8239539" cy="1323439"/>
          </a:xfrm>
          <a:prstGeom prst="rect">
            <a:avLst/>
          </a:prstGeom>
          <a:noFill/>
        </p:spPr>
        <p:txBody>
          <a:bodyPr wrap="square" rtlCol="0">
            <a:spAutoFit/>
          </a:bodyPr>
          <a:lstStyle/>
          <a:p>
            <a:r>
              <a:rPr lang="en-US" sz="4400" dirty="0"/>
              <a:t>The </a:t>
            </a:r>
            <a:r>
              <a:rPr lang="en-US" sz="4400" b="1" i="1" dirty="0" err="1"/>
              <a:t>touchmove</a:t>
            </a:r>
            <a:r>
              <a:rPr lang="en-US" sz="4400" dirty="0"/>
              <a:t> event</a:t>
            </a:r>
          </a:p>
          <a:p>
            <a:r>
              <a:rPr lang="en-US" dirty="0"/>
              <a:t>A user agent must dispatch this event type to indicate when the user moves a touch point along the touch surface.</a:t>
            </a:r>
          </a:p>
        </p:txBody>
      </p:sp>
      <p:pic>
        <p:nvPicPr>
          <p:cNvPr id="3074" name="Picture 2" descr="Image result for 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232" y="263656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0" y="3798945"/>
            <a:ext cx="7881730" cy="2154436"/>
          </a:xfrm>
          <a:prstGeom prst="rect">
            <a:avLst/>
          </a:prstGeom>
        </p:spPr>
        <p:txBody>
          <a:bodyPr wrap="square">
            <a:spAutoFit/>
          </a:bodyPr>
          <a:lstStyle/>
          <a:p>
            <a:r>
              <a:rPr lang="en-US" sz="4400" dirty="0"/>
              <a:t>The </a:t>
            </a:r>
            <a:r>
              <a:rPr lang="en-US" sz="4400" b="1" i="1" dirty="0" err="1"/>
              <a:t>touchcancel</a:t>
            </a:r>
            <a:r>
              <a:rPr lang="en-US" sz="4400" dirty="0"/>
              <a:t> event</a:t>
            </a:r>
          </a:p>
          <a:p>
            <a:r>
              <a:rPr lang="en-US" dirty="0">
                <a:solidFill>
                  <a:srgbClr val="000000"/>
                </a:solidFill>
                <a:latin typeface="Arial" panose="020B0604020202020204" pitchFamily="34" charset="0"/>
              </a:rPr>
              <a:t>A user agent must dispatch this event type to indicate when a touch point has been disrupted in an implementation-specific manner, such as a synchronous event or action originating from the UA canceling the touch, or the touch point leaving the document window into a non-document area which is capable of handling user interactions.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9148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082" y="2901610"/>
            <a:ext cx="2857500" cy="2857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127997186"/>
              </p:ext>
            </p:extLst>
          </p:nvPr>
        </p:nvGraphicFramePr>
        <p:xfrm>
          <a:off x="595040" y="1879804"/>
          <a:ext cx="8696042" cy="4432096"/>
        </p:xfrm>
        <a:graphic>
          <a:graphicData uri="http://schemas.openxmlformats.org/drawingml/2006/table">
            <a:tbl>
              <a:tblPr/>
              <a:tblGrid>
                <a:gridCol w="1739208">
                  <a:extLst>
                    <a:ext uri="{9D8B030D-6E8A-4147-A177-3AD203B41FA5}">
                      <a16:colId xmlns:a16="http://schemas.microsoft.com/office/drawing/2014/main" val="575767863"/>
                    </a:ext>
                  </a:extLst>
                </a:gridCol>
                <a:gridCol w="6956834">
                  <a:extLst>
                    <a:ext uri="{9D8B030D-6E8A-4147-A177-3AD203B41FA5}">
                      <a16:colId xmlns:a16="http://schemas.microsoft.com/office/drawing/2014/main" val="70255857"/>
                    </a:ext>
                  </a:extLst>
                </a:gridCol>
              </a:tblGrid>
              <a:tr h="305124">
                <a:tc gridSpan="2">
                  <a:txBody>
                    <a:bodyPr/>
                    <a:lstStyle/>
                    <a:p>
                      <a:r>
                        <a:rPr lang="pt-BR" sz="1600"/>
                        <a:t>JavaScript Touch Events</a:t>
                      </a:r>
                    </a:p>
                  </a:txBody>
                  <a:tcPr marL="33166" marR="33166" marT="33166" marB="33166" anchor="ctr">
                    <a:solidFill>
                      <a:srgbClr val="FFFFFF"/>
                    </a:solidFill>
                  </a:tcPr>
                </a:tc>
                <a:tc hMerge="1">
                  <a:txBody>
                    <a:bodyPr/>
                    <a:lstStyle/>
                    <a:p>
                      <a:endParaRPr lang="pt-BR"/>
                    </a:p>
                  </a:txBody>
                  <a:tcPr/>
                </a:tc>
                <a:extLst>
                  <a:ext uri="{0D108BD9-81ED-4DB2-BD59-A6C34878D82A}">
                    <a16:rowId xmlns:a16="http://schemas.microsoft.com/office/drawing/2014/main" val="22348200"/>
                  </a:ext>
                </a:extLst>
              </a:tr>
              <a:tr h="305124">
                <a:tc>
                  <a:txBody>
                    <a:bodyPr/>
                    <a:lstStyle/>
                    <a:p>
                      <a:r>
                        <a:rPr lang="pt-BR" sz="1600"/>
                        <a:t>Event Name</a:t>
                      </a:r>
                    </a:p>
                  </a:txBody>
                  <a:tcPr marL="33166" marR="33166" marT="33166" marB="33166">
                    <a:lnL>
                      <a:noFill/>
                    </a:lnL>
                    <a:lnR>
                      <a:noFill/>
                    </a:lnR>
                    <a:lnB>
                      <a:noFill/>
                    </a:lnB>
                    <a:solidFill>
                      <a:srgbClr val="D8EA99"/>
                    </a:solidFill>
                  </a:tcPr>
                </a:tc>
                <a:tc>
                  <a:txBody>
                    <a:bodyPr/>
                    <a:lstStyle/>
                    <a:p>
                      <a:r>
                        <a:rPr lang="pt-BR" sz="1600"/>
                        <a:t>Description</a:t>
                      </a:r>
                    </a:p>
                  </a:txBody>
                  <a:tcPr marL="33166" marR="33166" marT="33166" marB="33166">
                    <a:lnL>
                      <a:noFill/>
                    </a:lnL>
                    <a:lnR>
                      <a:noFill/>
                    </a:lnR>
                    <a:lnT>
                      <a:noFill/>
                    </a:lnT>
                    <a:lnB>
                      <a:noFill/>
                    </a:lnB>
                    <a:solidFill>
                      <a:srgbClr val="D8EA99"/>
                    </a:solidFill>
                  </a:tcPr>
                </a:tc>
                <a:extLst>
                  <a:ext uri="{0D108BD9-81ED-4DB2-BD59-A6C34878D82A}">
                    <a16:rowId xmlns:a16="http://schemas.microsoft.com/office/drawing/2014/main" val="3091957296"/>
                  </a:ext>
                </a:extLst>
              </a:tr>
              <a:tr h="543917">
                <a:tc>
                  <a:txBody>
                    <a:bodyPr/>
                    <a:lstStyle/>
                    <a:p>
                      <a:r>
                        <a:rPr lang="pt-BR" sz="1600"/>
                        <a:t>touchstart</a:t>
                      </a:r>
                    </a:p>
                  </a:txBody>
                  <a:tcPr marL="33166" marR="33166" marT="33166" marB="33166">
                    <a:lnL>
                      <a:noFill/>
                    </a:lnL>
                    <a:lnR>
                      <a:noFill/>
                    </a:lnR>
                    <a:lnT>
                      <a:noFill/>
                    </a:lnT>
                    <a:lnB>
                      <a:noFill/>
                    </a:lnB>
                    <a:solidFill>
                      <a:srgbClr val="FFFFFF"/>
                    </a:solidFill>
                  </a:tcPr>
                </a:tc>
                <a:tc>
                  <a:txBody>
                    <a:bodyPr/>
                    <a:lstStyle/>
                    <a:p>
                      <a:r>
                        <a:rPr lang="en-US" sz="1600"/>
                        <a:t>Triggers when the user makes contact with the touch surface and creates a touch point inside the element the event is bound to.</a:t>
                      </a:r>
                    </a:p>
                  </a:txBody>
                  <a:tcPr marL="33166" marR="33166" marT="33166" marB="33166">
                    <a:lnL>
                      <a:noFill/>
                    </a:lnL>
                    <a:lnR>
                      <a:noFill/>
                    </a:lnR>
                    <a:lnT>
                      <a:noFill/>
                    </a:lnT>
                    <a:lnB>
                      <a:noFill/>
                    </a:lnB>
                    <a:solidFill>
                      <a:srgbClr val="FFFFFF"/>
                    </a:solidFill>
                  </a:tcPr>
                </a:tc>
                <a:extLst>
                  <a:ext uri="{0D108BD9-81ED-4DB2-BD59-A6C34878D82A}">
                    <a16:rowId xmlns:a16="http://schemas.microsoft.com/office/drawing/2014/main" val="4061400309"/>
                  </a:ext>
                </a:extLst>
              </a:tr>
              <a:tr h="305124">
                <a:tc>
                  <a:txBody>
                    <a:bodyPr/>
                    <a:lstStyle/>
                    <a:p>
                      <a:r>
                        <a:rPr lang="pt-BR" sz="1600"/>
                        <a:t>touchmove</a:t>
                      </a:r>
                    </a:p>
                  </a:txBody>
                  <a:tcPr marL="33166" marR="33166" marT="33166" marB="33166">
                    <a:lnL>
                      <a:noFill/>
                    </a:lnL>
                    <a:lnR>
                      <a:noFill/>
                    </a:lnR>
                    <a:lnT>
                      <a:noFill/>
                    </a:lnT>
                    <a:lnB>
                      <a:noFill/>
                    </a:lnB>
                    <a:solidFill>
                      <a:srgbClr val="FFFFFF"/>
                    </a:solidFill>
                  </a:tcPr>
                </a:tc>
                <a:tc>
                  <a:txBody>
                    <a:bodyPr/>
                    <a:lstStyle/>
                    <a:p>
                      <a:r>
                        <a:rPr lang="en-US" sz="1600"/>
                        <a:t>Triggers when the user moves the touch point across the touch surface.</a:t>
                      </a:r>
                    </a:p>
                  </a:txBody>
                  <a:tcPr marL="33166" marR="33166" marT="33166" marB="33166">
                    <a:lnL>
                      <a:noFill/>
                    </a:lnL>
                    <a:lnR>
                      <a:noFill/>
                    </a:lnR>
                    <a:lnT>
                      <a:noFill/>
                    </a:lnT>
                    <a:lnB>
                      <a:noFill/>
                    </a:lnB>
                    <a:solidFill>
                      <a:srgbClr val="FFFFFF"/>
                    </a:solidFill>
                  </a:tcPr>
                </a:tc>
                <a:extLst>
                  <a:ext uri="{0D108BD9-81ED-4DB2-BD59-A6C34878D82A}">
                    <a16:rowId xmlns:a16="http://schemas.microsoft.com/office/drawing/2014/main" val="160092672"/>
                  </a:ext>
                </a:extLst>
              </a:tr>
              <a:tr h="1021503">
                <a:tc>
                  <a:txBody>
                    <a:bodyPr/>
                    <a:lstStyle/>
                    <a:p>
                      <a:r>
                        <a:rPr lang="pt-BR" sz="1600"/>
                        <a:t>touchend</a:t>
                      </a:r>
                    </a:p>
                  </a:txBody>
                  <a:tcPr marL="33166" marR="33166" marT="33166" marB="33166">
                    <a:lnL>
                      <a:noFill/>
                    </a:lnL>
                    <a:lnR>
                      <a:noFill/>
                    </a:lnR>
                    <a:lnT>
                      <a:noFill/>
                    </a:lnT>
                    <a:lnB>
                      <a:noFill/>
                    </a:lnB>
                    <a:solidFill>
                      <a:srgbClr val="FFFFFF"/>
                    </a:solidFill>
                  </a:tcPr>
                </a:tc>
                <a:tc>
                  <a:txBody>
                    <a:bodyPr/>
                    <a:lstStyle/>
                    <a:p>
                      <a:r>
                        <a:rPr lang="en-US" sz="1600"/>
                        <a:t>Triggers when the user removes a touch point from the surface. It fires regardless of whether the touch point is removed while inside the bound-to element, or outside, such as if the user's finger slides out of the element first or even off the edge of the screen.</a:t>
                      </a:r>
                    </a:p>
                  </a:txBody>
                  <a:tcPr marL="33166" marR="33166" marT="33166" marB="33166" anchor="ctr">
                    <a:lnL>
                      <a:noFill/>
                    </a:lnL>
                    <a:lnR>
                      <a:noFill/>
                    </a:lnR>
                    <a:lnT>
                      <a:noFill/>
                    </a:lnT>
                    <a:lnB>
                      <a:noFill/>
                    </a:lnB>
                    <a:solidFill>
                      <a:srgbClr val="FFFFFF"/>
                    </a:solidFill>
                  </a:tcPr>
                </a:tc>
                <a:extLst>
                  <a:ext uri="{0D108BD9-81ED-4DB2-BD59-A6C34878D82A}">
                    <a16:rowId xmlns:a16="http://schemas.microsoft.com/office/drawing/2014/main" val="1647769722"/>
                  </a:ext>
                </a:extLst>
              </a:tr>
              <a:tr h="543917">
                <a:tc>
                  <a:txBody>
                    <a:bodyPr/>
                    <a:lstStyle/>
                    <a:p>
                      <a:r>
                        <a:rPr lang="pt-BR" sz="1600"/>
                        <a:t>touchenter</a:t>
                      </a:r>
                    </a:p>
                  </a:txBody>
                  <a:tcPr marL="33166" marR="33166" marT="33166" marB="33166">
                    <a:lnL>
                      <a:noFill/>
                    </a:lnL>
                    <a:lnR>
                      <a:noFill/>
                    </a:lnR>
                    <a:lnT>
                      <a:noFill/>
                    </a:lnT>
                    <a:lnB>
                      <a:noFill/>
                    </a:lnB>
                    <a:solidFill>
                      <a:srgbClr val="FFFFFF"/>
                    </a:solidFill>
                  </a:tcPr>
                </a:tc>
                <a:tc>
                  <a:txBody>
                    <a:bodyPr/>
                    <a:lstStyle/>
                    <a:p>
                      <a:r>
                        <a:rPr lang="en-US" sz="1600"/>
                        <a:t>Triggers when the touch point enters the bound-to element. This event does not bubble.</a:t>
                      </a:r>
                    </a:p>
                  </a:txBody>
                  <a:tcPr marL="33166" marR="33166" marT="33166" marB="33166">
                    <a:lnL>
                      <a:noFill/>
                    </a:lnL>
                    <a:lnR>
                      <a:noFill/>
                    </a:lnR>
                    <a:lnT>
                      <a:noFill/>
                    </a:lnT>
                    <a:lnB>
                      <a:noFill/>
                    </a:lnB>
                    <a:solidFill>
                      <a:srgbClr val="FFFFFF"/>
                    </a:solidFill>
                  </a:tcPr>
                </a:tc>
                <a:extLst>
                  <a:ext uri="{0D108BD9-81ED-4DB2-BD59-A6C34878D82A}">
                    <a16:rowId xmlns:a16="http://schemas.microsoft.com/office/drawing/2014/main" val="268684752"/>
                  </a:ext>
                </a:extLst>
              </a:tr>
              <a:tr h="543917">
                <a:tc>
                  <a:txBody>
                    <a:bodyPr/>
                    <a:lstStyle/>
                    <a:p>
                      <a:r>
                        <a:rPr lang="pt-BR" sz="1600"/>
                        <a:t>touchleave</a:t>
                      </a:r>
                    </a:p>
                  </a:txBody>
                  <a:tcPr marL="33166" marR="33166" marT="33166" marB="33166">
                    <a:lnL>
                      <a:noFill/>
                    </a:lnL>
                    <a:lnR>
                      <a:noFill/>
                    </a:lnR>
                    <a:lnT>
                      <a:noFill/>
                    </a:lnT>
                    <a:lnB>
                      <a:noFill/>
                    </a:lnB>
                    <a:solidFill>
                      <a:srgbClr val="FFFFFF"/>
                    </a:solidFill>
                  </a:tcPr>
                </a:tc>
                <a:tc>
                  <a:txBody>
                    <a:bodyPr/>
                    <a:lstStyle/>
                    <a:p>
                      <a:r>
                        <a:rPr lang="en-US" sz="1600"/>
                        <a:t>Triggers when the touch point leaves the bound-to element. This event does not bubble.</a:t>
                      </a:r>
                    </a:p>
                  </a:txBody>
                  <a:tcPr marL="33166" marR="33166" marT="33166" marB="33166">
                    <a:lnL>
                      <a:noFill/>
                    </a:lnL>
                    <a:lnR>
                      <a:noFill/>
                    </a:lnR>
                    <a:lnT>
                      <a:noFill/>
                    </a:lnT>
                    <a:lnB>
                      <a:noFill/>
                    </a:lnB>
                    <a:solidFill>
                      <a:srgbClr val="FFFFFF"/>
                    </a:solidFill>
                  </a:tcPr>
                </a:tc>
                <a:extLst>
                  <a:ext uri="{0D108BD9-81ED-4DB2-BD59-A6C34878D82A}">
                    <a16:rowId xmlns:a16="http://schemas.microsoft.com/office/drawing/2014/main" val="1213585473"/>
                  </a:ext>
                </a:extLst>
              </a:tr>
              <a:tr h="782710">
                <a:tc>
                  <a:txBody>
                    <a:bodyPr/>
                    <a:lstStyle/>
                    <a:p>
                      <a:r>
                        <a:rPr lang="pt-BR" sz="1600"/>
                        <a:t>touchcancel</a:t>
                      </a:r>
                    </a:p>
                  </a:txBody>
                  <a:tcPr marL="33166" marR="33166" marT="33166" marB="33166">
                    <a:lnL>
                      <a:noFill/>
                    </a:lnL>
                    <a:lnR>
                      <a:noFill/>
                    </a:lnR>
                    <a:lnT>
                      <a:noFill/>
                    </a:lnT>
                    <a:lnB>
                      <a:noFill/>
                    </a:lnB>
                    <a:solidFill>
                      <a:srgbClr val="FFFFFF"/>
                    </a:solidFill>
                  </a:tcPr>
                </a:tc>
                <a:tc>
                  <a:txBody>
                    <a:bodyPr/>
                    <a:lstStyle/>
                    <a:p>
                      <a:r>
                        <a:rPr lang="en-US" sz="1600" dirty="0"/>
                        <a:t>Triggers when the touch point no longer registers on the touch surface. This can occur if the user has moved the touch point outside the browser UI or into a plugin, for example, or if an alert modal pops up.</a:t>
                      </a:r>
                    </a:p>
                  </a:txBody>
                  <a:tcPr marL="33166" marR="33166" marT="33166" marB="33166">
                    <a:lnL>
                      <a:noFill/>
                    </a:lnL>
                    <a:lnR>
                      <a:noFill/>
                    </a:lnR>
                    <a:lnT>
                      <a:noFill/>
                    </a:lnT>
                    <a:lnB>
                      <a:noFill/>
                    </a:lnB>
                    <a:solidFill>
                      <a:srgbClr val="FFFFFF"/>
                    </a:solidFill>
                  </a:tcPr>
                </a:tc>
                <a:extLst>
                  <a:ext uri="{0D108BD9-81ED-4DB2-BD59-A6C34878D82A}">
                    <a16:rowId xmlns:a16="http://schemas.microsoft.com/office/drawing/2014/main" val="352584720"/>
                  </a:ext>
                </a:extLst>
              </a:tr>
            </a:tbl>
          </a:graphicData>
        </a:graphic>
      </p:graphicFrame>
    </p:spTree>
    <p:extLst>
      <p:ext uri="{BB962C8B-B14F-4D97-AF65-F5344CB8AC3E}">
        <p14:creationId xmlns:p14="http://schemas.microsoft.com/office/powerpoint/2010/main" val="1093490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232" y="263656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074898" y="3587848"/>
            <a:ext cx="80203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0077AA"/>
                </a:solidFill>
                <a:effectLst/>
                <a:latin typeface="Consolas" panose="020B0609020204030204" pitchFamily="49" charset="0"/>
              </a:rPr>
              <a:t>function</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DD4A68"/>
                </a:solidFill>
                <a:effectLst/>
                <a:latin typeface="Consolas" panose="020B0609020204030204" pitchFamily="49" charset="0"/>
              </a:rPr>
              <a:t>startup</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0077AA"/>
                </a:solidFill>
                <a:effectLst/>
                <a:latin typeface="Consolas" panose="020B0609020204030204" pitchFamily="49" charset="0"/>
              </a:rPr>
              <a:t>var</a:t>
            </a:r>
            <a:r>
              <a:rPr kumimoji="0" lang="pt-BR" altLang="pt-BR" b="0" i="0" u="none" strike="noStrike" cap="none" normalizeH="0" baseline="0" dirty="0">
                <a:ln>
                  <a:noFill/>
                </a:ln>
                <a:solidFill>
                  <a:srgbClr val="3B3C40"/>
                </a:solidFill>
                <a:effectLst/>
                <a:latin typeface="Consolas" panose="020B0609020204030204" pitchFamily="49" charset="0"/>
              </a:rPr>
              <a:t> el </a:t>
            </a:r>
            <a:r>
              <a:rPr kumimoji="0" lang="pt-BR" altLang="pt-BR" b="0" i="0" u="none" strike="noStrike" cap="none" normalizeH="0" baseline="0" dirty="0">
                <a:ln>
                  <a:noFill/>
                </a:ln>
                <a:solidFill>
                  <a:srgbClr val="A67F5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document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getElementsByTagName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"canvas"</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990055"/>
                </a:solidFill>
                <a:effectLst/>
                <a:latin typeface="Consolas" panose="020B0609020204030204" pitchFamily="49" charset="0"/>
              </a:rPr>
              <a:t>0</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"touchstart"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handleStart</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"touchend"</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handleEnd</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"touchcancel"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handleCancel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"touchleave"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handleEnd</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el</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DD4A68"/>
                </a:solidFill>
                <a:effectLst/>
                <a:latin typeface="Consolas" panose="020B0609020204030204" pitchFamily="49" charset="0"/>
              </a:rPr>
              <a:t>addEventListener</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"touchmove"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handleMove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0077AA"/>
                </a:solidFill>
                <a:effectLst/>
                <a:latin typeface="Consolas" panose="020B0609020204030204" pitchFamily="49" charset="0"/>
              </a:rPr>
              <a:t>false</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DD4A68"/>
                </a:solidFill>
                <a:effectLst/>
                <a:latin typeface="Consolas" panose="020B0609020204030204" pitchFamily="49" charset="0"/>
              </a:rPr>
              <a:t>log</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669900"/>
                </a:solidFill>
                <a:effectLst/>
                <a:latin typeface="Consolas" panose="020B0609020204030204" pitchFamily="49" charset="0"/>
              </a:rPr>
              <a:t>"initialized."</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b="0" i="0" u="none" strike="noStrike" cap="none" normalizeH="0" baseline="0" dirty="0">
                <a:ln>
                  <a:noFill/>
                </a:ln>
                <a:solidFill>
                  <a:srgbClr val="3B3C40"/>
                </a:solidFill>
                <a:effectLst/>
                <a:latin typeface="Consolas" panose="020B0609020204030204" pitchFamily="49" charset="0"/>
              </a:rPr>
              <a:t> </a:t>
            </a:r>
            <a:r>
              <a:rPr kumimoji="0" lang="pt-BR" altLang="pt-BR" b="0" i="0" u="none" strike="noStrike" cap="none" normalizeH="0" baseline="0" dirty="0">
                <a:ln>
                  <a:noFill/>
                </a:ln>
                <a:solidFill>
                  <a:srgbClr val="999999"/>
                </a:solidFill>
                <a:effectLst/>
                <a:latin typeface="Consolas" panose="020B0609020204030204" pitchFamily="49" charset="0"/>
              </a:rPr>
              <a:t>}</a:t>
            </a:r>
            <a:r>
              <a:rPr kumimoji="0" lang="pt-BR" altLang="pt-BR" sz="2400" b="0" i="0" u="none" strike="noStrike" cap="none" normalizeH="0" baseline="0" dirty="0">
                <a:ln>
                  <a:noFill/>
                </a:ln>
                <a:solidFill>
                  <a:schemeClr val="tx1"/>
                </a:solidFill>
                <a:effectLst/>
              </a:rPr>
              <a:t> </a:t>
            </a:r>
            <a:endParaRPr kumimoji="0" lang="pt-BR" altLang="pt-BR" sz="40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38200" y="2267235"/>
            <a:ext cx="73781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3B3C40"/>
                </a:solidFill>
                <a:effectLst/>
                <a:latin typeface="Open Sans"/>
              </a:rPr>
              <a:t>When the page loads, the </a:t>
            </a:r>
            <a:r>
              <a:rPr kumimoji="0" lang="pt-BR" altLang="pt-BR" sz="2000" b="0" i="0" u="none" strike="noStrike" cap="none" normalizeH="0" baseline="0" dirty="0">
                <a:ln>
                  <a:noFill/>
                </a:ln>
                <a:solidFill>
                  <a:srgbClr val="3B3C40"/>
                </a:solidFill>
                <a:effectLst/>
                <a:latin typeface="Consolas" panose="020B0609020204030204" pitchFamily="49" charset="0"/>
              </a:rPr>
              <a:t>startup()</a:t>
            </a:r>
            <a:r>
              <a:rPr kumimoji="0" lang="pt-BR" altLang="pt-BR" sz="2000" b="0" i="0" u="none" strike="noStrike" cap="none" normalizeH="0" baseline="0" dirty="0">
                <a:ln>
                  <a:noFill/>
                </a:ln>
                <a:solidFill>
                  <a:srgbClr val="3B3C40"/>
                </a:solidFill>
                <a:effectLst/>
                <a:latin typeface="Open Sans"/>
              </a:rPr>
              <a:t> function shown below should be called by our </a:t>
            </a:r>
            <a:r>
              <a:rPr kumimoji="0" lang="pt-BR" altLang="pt-BR" sz="2000" b="0" i="0" u="none" strike="noStrike" cap="none" normalizeH="0" baseline="0" dirty="0">
                <a:ln>
                  <a:noFill/>
                </a:ln>
                <a:solidFill>
                  <a:srgbClr val="217AC0"/>
                </a:solidFill>
                <a:effectLst/>
                <a:latin typeface="Consolas" panose="020B0609020204030204" pitchFamily="49" charset="0"/>
                <a:hlinkClick r:id="rId4" tooltip="The HTML &lt;body&gt; Element represents the content of an HTML document. There can be only one &lt;body&gt; element in a document."/>
              </a:rPr>
              <a:t>&lt;body&gt;</a:t>
            </a:r>
            <a:r>
              <a:rPr kumimoji="0" lang="pt-BR" altLang="pt-BR" sz="2000" b="0" i="0" u="none" strike="noStrike" cap="none" normalizeH="0" baseline="0" dirty="0">
                <a:ln>
                  <a:noFill/>
                </a:ln>
                <a:solidFill>
                  <a:srgbClr val="217AC0"/>
                </a:solidFill>
                <a:effectLst/>
                <a:latin typeface="Consolas" panose="020B0609020204030204" pitchFamily="49" charset="0"/>
              </a:rPr>
              <a:t> </a:t>
            </a:r>
            <a:r>
              <a:rPr kumimoji="0" lang="pt-BR" altLang="pt-BR" sz="2000" b="0" i="0" u="none" strike="noStrike" cap="none" normalizeH="0" baseline="0" dirty="0">
                <a:ln>
                  <a:noFill/>
                </a:ln>
                <a:solidFill>
                  <a:srgbClr val="3B3C40"/>
                </a:solidFill>
                <a:effectLst/>
                <a:latin typeface="Open Sans"/>
              </a:rPr>
              <a:t>element's </a:t>
            </a:r>
            <a:r>
              <a:rPr kumimoji="0" lang="pt-BR" altLang="pt-BR" sz="2000" b="0" i="0" u="none" strike="noStrike" cap="none" normalizeH="0" baseline="0" dirty="0">
                <a:ln>
                  <a:noFill/>
                </a:ln>
                <a:solidFill>
                  <a:srgbClr val="3B3C40"/>
                </a:solidFill>
                <a:effectLst/>
                <a:latin typeface="Consolas" panose="020B0609020204030204" pitchFamily="49" charset="0"/>
              </a:rPr>
              <a:t>onload</a:t>
            </a:r>
            <a:r>
              <a:rPr kumimoji="0" lang="pt-BR" altLang="pt-BR" sz="2000" b="0" i="0" u="none" strike="noStrike" cap="none" normalizeH="0" baseline="0" dirty="0">
                <a:ln>
                  <a:noFill/>
                </a:ln>
                <a:solidFill>
                  <a:srgbClr val="3B3C40"/>
                </a:solidFill>
                <a:effectLst/>
                <a:latin typeface="Open Sans"/>
              </a:rPr>
              <a:t> attribute </a:t>
            </a:r>
            <a:r>
              <a:rPr kumimoji="0" lang="pt-BR" altLang="pt-BR" sz="2800" b="0" i="0" u="none" strike="noStrike" cap="none" normalizeH="0" baseline="0" dirty="0">
                <a:ln>
                  <a:noFill/>
                </a:ln>
                <a:solidFill>
                  <a:schemeClr val="tx1"/>
                </a:solidFill>
                <a:effectLst/>
              </a:rPr>
              <a:t> </a:t>
            </a:r>
            <a:endParaRPr kumimoji="0" lang="pt-BR" altLang="pt-BR"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900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Touch events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7413" y="2870916"/>
            <a:ext cx="2857500" cy="2857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667474719"/>
              </p:ext>
            </p:extLst>
          </p:nvPr>
        </p:nvGraphicFramePr>
        <p:xfrm>
          <a:off x="838200" y="1690688"/>
          <a:ext cx="7613072" cy="5217956"/>
        </p:xfrm>
        <a:graphic>
          <a:graphicData uri="http://schemas.openxmlformats.org/drawingml/2006/table">
            <a:tbl>
              <a:tblPr/>
              <a:tblGrid>
                <a:gridCol w="1522614">
                  <a:extLst>
                    <a:ext uri="{9D8B030D-6E8A-4147-A177-3AD203B41FA5}">
                      <a16:colId xmlns:a16="http://schemas.microsoft.com/office/drawing/2014/main" val="2699848906"/>
                    </a:ext>
                  </a:extLst>
                </a:gridCol>
                <a:gridCol w="6090458">
                  <a:extLst>
                    <a:ext uri="{9D8B030D-6E8A-4147-A177-3AD203B41FA5}">
                      <a16:colId xmlns:a16="http://schemas.microsoft.com/office/drawing/2014/main" val="3680769182"/>
                    </a:ext>
                  </a:extLst>
                </a:gridCol>
              </a:tblGrid>
              <a:tr h="163264">
                <a:tc gridSpan="2">
                  <a:txBody>
                    <a:bodyPr/>
                    <a:lstStyle/>
                    <a:p>
                      <a:r>
                        <a:rPr lang="pt-BR" sz="1200"/>
                        <a:t>Event Object during Touch</a:t>
                      </a:r>
                    </a:p>
                  </a:txBody>
                  <a:tcPr marL="17746" marR="17746" marT="17746" marB="17746" anchor="ctr">
                    <a:solidFill>
                      <a:srgbClr val="FFFFFF"/>
                    </a:solidFill>
                  </a:tcPr>
                </a:tc>
                <a:tc hMerge="1">
                  <a:txBody>
                    <a:bodyPr/>
                    <a:lstStyle/>
                    <a:p>
                      <a:endParaRPr lang="pt-BR"/>
                    </a:p>
                  </a:txBody>
                  <a:tcPr/>
                </a:tc>
                <a:extLst>
                  <a:ext uri="{0D108BD9-81ED-4DB2-BD59-A6C34878D82A}">
                    <a16:rowId xmlns:a16="http://schemas.microsoft.com/office/drawing/2014/main" val="4005190303"/>
                  </a:ext>
                </a:extLst>
              </a:tr>
              <a:tr h="163264">
                <a:tc>
                  <a:txBody>
                    <a:bodyPr/>
                    <a:lstStyle/>
                    <a:p>
                      <a:r>
                        <a:rPr lang="pt-BR" sz="1200"/>
                        <a:t>Property</a:t>
                      </a:r>
                    </a:p>
                  </a:txBody>
                  <a:tcPr marL="17746" marR="17746" marT="17746" marB="17746">
                    <a:lnL>
                      <a:noFill/>
                    </a:lnL>
                    <a:lnR>
                      <a:noFill/>
                    </a:lnR>
                    <a:lnB>
                      <a:noFill/>
                    </a:lnB>
                    <a:solidFill>
                      <a:srgbClr val="D8EA99"/>
                    </a:solidFill>
                  </a:tcPr>
                </a:tc>
                <a:tc>
                  <a:txBody>
                    <a:bodyPr/>
                    <a:lstStyle/>
                    <a:p>
                      <a:r>
                        <a:rPr lang="pt-BR" sz="1200"/>
                        <a:t>Description</a:t>
                      </a:r>
                    </a:p>
                  </a:txBody>
                  <a:tcPr marL="17746" marR="17746" marT="17746" marB="17746">
                    <a:lnL>
                      <a:noFill/>
                    </a:lnL>
                    <a:lnR>
                      <a:noFill/>
                    </a:lnR>
                    <a:lnT>
                      <a:noFill/>
                    </a:lnT>
                    <a:lnB>
                      <a:noFill/>
                    </a:lnB>
                    <a:solidFill>
                      <a:srgbClr val="D8EA99"/>
                    </a:solidFill>
                  </a:tcPr>
                </a:tc>
                <a:extLst>
                  <a:ext uri="{0D108BD9-81ED-4DB2-BD59-A6C34878D82A}">
                    <a16:rowId xmlns:a16="http://schemas.microsoft.com/office/drawing/2014/main" val="3488212959"/>
                  </a:ext>
                </a:extLst>
              </a:tr>
              <a:tr h="163264">
                <a:tc>
                  <a:txBody>
                    <a:bodyPr/>
                    <a:lstStyle/>
                    <a:p>
                      <a:r>
                        <a:rPr lang="pt-BR" sz="1200"/>
                        <a:t>altkey</a:t>
                      </a:r>
                    </a:p>
                  </a:txBody>
                  <a:tcPr marL="17746" marR="17746" marT="17746" marB="17746">
                    <a:lnL>
                      <a:noFill/>
                    </a:lnL>
                    <a:lnR>
                      <a:noFill/>
                    </a:lnR>
                    <a:lnT>
                      <a:noFill/>
                    </a:lnT>
                    <a:lnB>
                      <a:noFill/>
                    </a:lnB>
                    <a:solidFill>
                      <a:srgbClr val="FFFFFF"/>
                    </a:solidFill>
                  </a:tcPr>
                </a:tc>
                <a:tc>
                  <a:txBody>
                    <a:bodyPr/>
                    <a:lstStyle/>
                    <a:p>
                      <a:r>
                        <a:rPr lang="en-US" sz="1200"/>
                        <a:t>Boolean indicating whether the alt key was pressed at time of touch event.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4142158241"/>
                  </a:ext>
                </a:extLst>
              </a:tr>
              <a:tr h="1696525">
                <a:tc>
                  <a:txBody>
                    <a:bodyPr/>
                    <a:lstStyle/>
                    <a:p>
                      <a:r>
                        <a:rPr lang="pt-BR" sz="1200" b="1"/>
                        <a:t>changedTouches</a:t>
                      </a:r>
                      <a:endParaRPr lang="pt-BR" sz="1200"/>
                    </a:p>
                  </a:txBody>
                  <a:tcPr marL="17746" marR="17746" marT="17746" marB="17746">
                    <a:lnL>
                      <a:noFill/>
                    </a:lnL>
                    <a:lnR>
                      <a:noFill/>
                    </a:lnR>
                    <a:lnT>
                      <a:noFill/>
                    </a:lnT>
                    <a:lnB>
                      <a:noFill/>
                    </a:lnB>
                    <a:solidFill>
                      <a:srgbClr val="FFFFFF"/>
                    </a:solidFill>
                  </a:tcPr>
                </a:tc>
                <a:tc>
                  <a:txBody>
                    <a:bodyPr/>
                    <a:lstStyle/>
                    <a:p>
                      <a:pPr>
                        <a:buFont typeface="Arial" panose="020B0604020202020204" pitchFamily="34" charset="0"/>
                        <a:buChar char="•"/>
                      </a:pPr>
                      <a:r>
                        <a:rPr lang="en-US" sz="1200" dirty="0"/>
                        <a:t>A list of Touch objects representing </a:t>
                      </a:r>
                      <a:r>
                        <a:rPr lang="en-US" sz="1200" b="1" dirty="0"/>
                        <a:t>each touch point directly involved in this event</a:t>
                      </a:r>
                      <a:r>
                        <a:rPr lang="en-US" sz="1200" dirty="0"/>
                        <a:t>. </a:t>
                      </a:r>
                      <a:r>
                        <a:rPr lang="en-US" sz="1200" dirty="0" err="1"/>
                        <a:t>Specifically:In</a:t>
                      </a:r>
                      <a:r>
                        <a:rPr lang="en-US" sz="1200" dirty="0"/>
                        <a:t> </a:t>
                      </a:r>
                      <a:r>
                        <a:rPr lang="en-US" sz="1200" dirty="0" err="1"/>
                        <a:t>touchstart</a:t>
                      </a:r>
                      <a:r>
                        <a:rPr lang="en-US" sz="1200" dirty="0"/>
                        <a:t>, it contains a list of fingers that have made contact with the touch surface during this </a:t>
                      </a:r>
                      <a:r>
                        <a:rPr lang="en-US" sz="1200" dirty="0" err="1"/>
                        <a:t>touchstart</a:t>
                      </a:r>
                      <a:r>
                        <a:rPr lang="en-US" sz="1200" dirty="0"/>
                        <a:t> event.</a:t>
                      </a:r>
                    </a:p>
                    <a:p>
                      <a:pPr>
                        <a:buFont typeface="Arial" panose="020B0604020202020204" pitchFamily="34" charset="0"/>
                        <a:buChar char="•"/>
                      </a:pPr>
                      <a:r>
                        <a:rPr lang="en-US" sz="1200" dirty="0"/>
                        <a:t>In </a:t>
                      </a:r>
                      <a:r>
                        <a:rPr lang="en-US" sz="1200" dirty="0" err="1"/>
                        <a:t>touchmove</a:t>
                      </a:r>
                      <a:r>
                        <a:rPr lang="en-US" sz="1200" dirty="0"/>
                        <a:t>, it contains a list of fingers that have moved during this </a:t>
                      </a:r>
                      <a:r>
                        <a:rPr lang="en-US" sz="1200" dirty="0" err="1"/>
                        <a:t>touchmove</a:t>
                      </a:r>
                      <a:r>
                        <a:rPr lang="en-US" sz="1200" dirty="0"/>
                        <a:t> event.</a:t>
                      </a:r>
                    </a:p>
                    <a:p>
                      <a:pPr>
                        <a:buFont typeface="Arial" panose="020B0604020202020204" pitchFamily="34" charset="0"/>
                        <a:buChar char="•"/>
                      </a:pPr>
                      <a:r>
                        <a:rPr lang="en-US" sz="1200" dirty="0"/>
                        <a:t>In </a:t>
                      </a:r>
                      <a:r>
                        <a:rPr lang="en-US" sz="1200" dirty="0" err="1"/>
                        <a:t>touchend</a:t>
                      </a:r>
                      <a:r>
                        <a:rPr lang="en-US" sz="1200" dirty="0"/>
                        <a:t>, it contains a list of fingers that have just been removed from the touch surface during this </a:t>
                      </a:r>
                      <a:r>
                        <a:rPr lang="en-US" sz="1200" dirty="0" err="1"/>
                        <a:t>touchend</a:t>
                      </a:r>
                      <a:r>
                        <a:rPr lang="en-US" sz="1200" dirty="0"/>
                        <a:t> event.</a:t>
                      </a:r>
                    </a:p>
                    <a:p>
                      <a:pPr>
                        <a:buFont typeface="Arial" panose="020B0604020202020204" pitchFamily="34" charset="0"/>
                        <a:buChar char="•"/>
                      </a:pPr>
                      <a:r>
                        <a:rPr lang="en-US" sz="1200" dirty="0"/>
                        <a:t>In </a:t>
                      </a:r>
                      <a:r>
                        <a:rPr lang="en-US" sz="1200" dirty="0" err="1"/>
                        <a:t>touchenter</a:t>
                      </a:r>
                      <a:r>
                        <a:rPr lang="en-US" sz="1200" dirty="0"/>
                        <a:t>, it contains a list of fingers that have entered the touch surface during this </a:t>
                      </a:r>
                      <a:r>
                        <a:rPr lang="en-US" sz="1200" dirty="0" err="1"/>
                        <a:t>touchenter</a:t>
                      </a:r>
                      <a:r>
                        <a:rPr lang="en-US" sz="1200" dirty="0"/>
                        <a:t> event.</a:t>
                      </a:r>
                    </a:p>
                    <a:p>
                      <a:pPr>
                        <a:buFont typeface="Arial" panose="020B0604020202020204" pitchFamily="34" charset="0"/>
                        <a:buChar char="•"/>
                      </a:pPr>
                      <a:r>
                        <a:rPr lang="en-US" sz="1200" dirty="0"/>
                        <a:t>In </a:t>
                      </a:r>
                      <a:r>
                        <a:rPr lang="en-US" sz="1200" dirty="0" err="1"/>
                        <a:t>touchleave</a:t>
                      </a:r>
                      <a:r>
                        <a:rPr lang="en-US" sz="1200" dirty="0"/>
                        <a:t>, it contains a list of fingers that have exited the touch surface during this </a:t>
                      </a:r>
                      <a:r>
                        <a:rPr lang="en-US" sz="1200" dirty="0" err="1"/>
                        <a:t>touchleave</a:t>
                      </a:r>
                      <a:r>
                        <a:rPr lang="en-US" sz="1200" dirty="0"/>
                        <a:t> event.</a:t>
                      </a:r>
                    </a:p>
                    <a:p>
                      <a:r>
                        <a:rPr lang="en-US" sz="1200" dirty="0"/>
                        <a:t>You can use the length property to get the number of Touch objects inside </a:t>
                      </a:r>
                      <a:r>
                        <a:rPr lang="en-US" sz="1200" dirty="0" err="1"/>
                        <a:t>changedTouches</a:t>
                      </a:r>
                      <a:r>
                        <a:rPr lang="en-US" sz="1200" dirty="0"/>
                        <a: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122908301"/>
                  </a:ext>
                </a:extLst>
              </a:tr>
              <a:tr h="163264">
                <a:tc>
                  <a:txBody>
                    <a:bodyPr/>
                    <a:lstStyle/>
                    <a:p>
                      <a:r>
                        <a:rPr lang="pt-BR" sz="1200"/>
                        <a:t>ctrlKey</a:t>
                      </a:r>
                    </a:p>
                  </a:txBody>
                  <a:tcPr marL="17746" marR="17746" marT="17746" marB="17746">
                    <a:lnL>
                      <a:noFill/>
                    </a:lnL>
                    <a:lnR>
                      <a:noFill/>
                    </a:lnR>
                    <a:lnT>
                      <a:noFill/>
                    </a:lnT>
                    <a:lnB>
                      <a:noFill/>
                    </a:lnB>
                    <a:solidFill>
                      <a:srgbClr val="FFFFFF"/>
                    </a:solidFill>
                  </a:tcPr>
                </a:tc>
                <a:tc>
                  <a:txBody>
                    <a:bodyPr/>
                    <a:lstStyle/>
                    <a:p>
                      <a:r>
                        <a:rPr lang="en-US" sz="1200"/>
                        <a:t>Boolean indicating whether the crtrl key was pressed at time of touch event.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3468610254"/>
                  </a:ext>
                </a:extLst>
              </a:tr>
              <a:tr h="163264">
                <a:tc>
                  <a:txBody>
                    <a:bodyPr/>
                    <a:lstStyle/>
                    <a:p>
                      <a:r>
                        <a:rPr lang="pt-BR" sz="1200"/>
                        <a:t>metaKey</a:t>
                      </a:r>
                    </a:p>
                  </a:txBody>
                  <a:tcPr marL="17746" marR="17746" marT="17746" marB="17746">
                    <a:lnL>
                      <a:noFill/>
                    </a:lnL>
                    <a:lnR>
                      <a:noFill/>
                    </a:lnR>
                    <a:lnT>
                      <a:noFill/>
                    </a:lnT>
                    <a:lnB>
                      <a:noFill/>
                    </a:lnB>
                    <a:solidFill>
                      <a:srgbClr val="FFFFFF"/>
                    </a:solidFill>
                  </a:tcPr>
                </a:tc>
                <a:tc>
                  <a:txBody>
                    <a:bodyPr/>
                    <a:lstStyle/>
                    <a:p>
                      <a:r>
                        <a:rPr lang="en-US" sz="1200"/>
                        <a:t>Boolean indicating whether the meta key was pressed at time of touch event.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3619525453"/>
                  </a:ext>
                </a:extLst>
              </a:tr>
              <a:tr h="163264">
                <a:tc>
                  <a:txBody>
                    <a:bodyPr/>
                    <a:lstStyle/>
                    <a:p>
                      <a:r>
                        <a:rPr lang="pt-BR" sz="1200"/>
                        <a:t>shiftKey</a:t>
                      </a:r>
                    </a:p>
                  </a:txBody>
                  <a:tcPr marL="17746" marR="17746" marT="17746" marB="17746">
                    <a:lnL>
                      <a:noFill/>
                    </a:lnL>
                    <a:lnR>
                      <a:noFill/>
                    </a:lnR>
                    <a:lnT>
                      <a:noFill/>
                    </a:lnT>
                    <a:lnB>
                      <a:noFill/>
                    </a:lnB>
                    <a:solidFill>
                      <a:srgbClr val="FFFFFF"/>
                    </a:solidFill>
                  </a:tcPr>
                </a:tc>
                <a:tc>
                  <a:txBody>
                    <a:bodyPr/>
                    <a:lstStyle/>
                    <a:p>
                      <a:r>
                        <a:rPr lang="en-US" sz="1200"/>
                        <a:t>Boolean indicating whether the shift key was pressed at time of touch event.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238006500"/>
                  </a:ext>
                </a:extLst>
              </a:tr>
              <a:tr h="929894">
                <a:tc>
                  <a:txBody>
                    <a:bodyPr/>
                    <a:lstStyle/>
                    <a:p>
                      <a:r>
                        <a:rPr lang="pt-BR" sz="1200" b="1"/>
                        <a:t>targetTouches</a:t>
                      </a:r>
                      <a:endParaRPr lang="pt-BR" sz="1200"/>
                    </a:p>
                  </a:txBody>
                  <a:tcPr marL="17746" marR="17746" marT="17746" marB="17746">
                    <a:lnL>
                      <a:noFill/>
                    </a:lnL>
                    <a:lnR>
                      <a:noFill/>
                    </a:lnR>
                    <a:lnT>
                      <a:noFill/>
                    </a:lnT>
                    <a:lnB>
                      <a:noFill/>
                    </a:lnB>
                    <a:solidFill>
                      <a:srgbClr val="FFFFFF"/>
                    </a:solidFill>
                  </a:tcPr>
                </a:tc>
                <a:tc>
                  <a:txBody>
                    <a:bodyPr/>
                    <a:lstStyle/>
                    <a:p>
                      <a:r>
                        <a:rPr lang="en-US" sz="1200"/>
                        <a:t>A list of touch points currently making contact with the touch surface </a:t>
                      </a:r>
                      <a:r>
                        <a:rPr lang="en-US" sz="1200" b="1"/>
                        <a:t>AND</a:t>
                      </a:r>
                      <a:r>
                        <a:rPr lang="en-US" sz="1200"/>
                        <a:t> started out from the same element that is the target of this event.For example, lets say you bind the touchstart event to a DIV and place two fingers down on the surface. targetTouches will only contain information on the finger(s) placed inside the DIV, and not any outside.</a:t>
                      </a:r>
                    </a:p>
                    <a:p>
                      <a:r>
                        <a:rPr lang="en-US" sz="1200"/>
                        <a:t>You can use the length property to get the number of Touch objects inside targetTouches[].</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10678107"/>
                  </a:ext>
                </a:extLst>
              </a:tr>
              <a:tr h="291036">
                <a:tc>
                  <a:txBody>
                    <a:bodyPr/>
                    <a:lstStyle/>
                    <a:p>
                      <a:r>
                        <a:rPr lang="pt-BR" sz="1200" b="1"/>
                        <a:t>touches</a:t>
                      </a:r>
                      <a:endParaRPr lang="pt-BR" sz="1200"/>
                    </a:p>
                  </a:txBody>
                  <a:tcPr marL="17746" marR="17746" marT="17746" marB="17746">
                    <a:lnL>
                      <a:noFill/>
                    </a:lnL>
                    <a:lnR>
                      <a:noFill/>
                    </a:lnR>
                    <a:lnT>
                      <a:noFill/>
                    </a:lnT>
                    <a:lnB>
                      <a:noFill/>
                    </a:lnB>
                    <a:solidFill>
                      <a:srgbClr val="FFFFFF"/>
                    </a:solidFill>
                  </a:tcPr>
                </a:tc>
                <a:tc>
                  <a:txBody>
                    <a:bodyPr/>
                    <a:lstStyle/>
                    <a:p>
                      <a:r>
                        <a:rPr lang="en-US" sz="1200"/>
                        <a:t>A list of Touch objects representing all touch points currently in contact with the touch surface, regardless of which element a touch point is on at the moment.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323036936"/>
                  </a:ext>
                </a:extLst>
              </a:tr>
              <a:tr h="291036">
                <a:tc>
                  <a:txBody>
                    <a:bodyPr/>
                    <a:lstStyle/>
                    <a:p>
                      <a:r>
                        <a:rPr lang="pt-BR" sz="1200"/>
                        <a:t>type</a:t>
                      </a:r>
                    </a:p>
                  </a:txBody>
                  <a:tcPr marL="17746" marR="17746" marT="17746" marB="17746">
                    <a:lnL>
                      <a:noFill/>
                    </a:lnL>
                    <a:lnR>
                      <a:noFill/>
                    </a:lnR>
                    <a:lnT>
                      <a:noFill/>
                    </a:lnT>
                    <a:lnB>
                      <a:noFill/>
                    </a:lnB>
                    <a:solidFill>
                      <a:srgbClr val="FFFFFF"/>
                    </a:solidFill>
                  </a:tcPr>
                </a:tc>
                <a:tc>
                  <a:txBody>
                    <a:bodyPr/>
                    <a:lstStyle/>
                    <a:p>
                      <a:r>
                        <a:rPr lang="en-US" sz="1200"/>
                        <a:t>The type of event that triggered the Event object, such as touchstart, touchmove, etc.</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2261718808"/>
                  </a:ext>
                </a:extLst>
              </a:tr>
              <a:tr h="163264">
                <a:tc>
                  <a:txBody>
                    <a:bodyPr/>
                    <a:lstStyle/>
                    <a:p>
                      <a:r>
                        <a:rPr lang="pt-BR" sz="1200"/>
                        <a:t>target</a:t>
                      </a:r>
                    </a:p>
                  </a:txBody>
                  <a:tcPr marL="17746" marR="17746" marT="17746" marB="17746">
                    <a:lnL>
                      <a:noFill/>
                    </a:lnL>
                    <a:lnR>
                      <a:noFill/>
                    </a:lnR>
                    <a:lnT>
                      <a:noFill/>
                    </a:lnT>
                    <a:lnB>
                      <a:noFill/>
                    </a:lnB>
                    <a:solidFill>
                      <a:srgbClr val="FFFFFF"/>
                    </a:solidFill>
                  </a:tcPr>
                </a:tc>
                <a:tc>
                  <a:txBody>
                    <a:bodyPr/>
                    <a:lstStyle/>
                    <a:p>
                      <a:r>
                        <a:rPr lang="en-US" sz="1200" dirty="0"/>
                        <a:t>The target element of the touches associated with this event.</a:t>
                      </a:r>
                    </a:p>
                  </a:txBody>
                  <a:tcPr marL="17746" marR="17746" marT="17746" marB="17746">
                    <a:lnL>
                      <a:noFill/>
                    </a:lnL>
                    <a:lnR>
                      <a:noFill/>
                    </a:lnR>
                    <a:lnT>
                      <a:noFill/>
                    </a:lnT>
                    <a:lnB>
                      <a:noFill/>
                    </a:lnB>
                    <a:solidFill>
                      <a:srgbClr val="FFFFFF"/>
                    </a:solidFill>
                  </a:tcPr>
                </a:tc>
                <a:extLst>
                  <a:ext uri="{0D108BD9-81ED-4DB2-BD59-A6C34878D82A}">
                    <a16:rowId xmlns:a16="http://schemas.microsoft.com/office/drawing/2014/main" val="4061509359"/>
                  </a:ext>
                </a:extLst>
              </a:tr>
            </a:tbl>
          </a:graphicData>
        </a:graphic>
      </p:graphicFrame>
    </p:spTree>
    <p:extLst>
      <p:ext uri="{BB962C8B-B14F-4D97-AF65-F5344CB8AC3E}">
        <p14:creationId xmlns:p14="http://schemas.microsoft.com/office/powerpoint/2010/main" val="3950396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985</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Aharoni</vt:lpstr>
      <vt:lpstr>Arial</vt:lpstr>
      <vt:lpstr>Batang</vt:lpstr>
      <vt:lpstr>Browallia New</vt:lpstr>
      <vt:lpstr>Calibri</vt:lpstr>
      <vt:lpstr>Calibri Light</vt:lpstr>
      <vt:lpstr>Candara</vt:lpstr>
      <vt:lpstr>Century</vt:lpstr>
      <vt:lpstr>Century Gothic</vt:lpstr>
      <vt:lpstr>Consolas</vt:lpstr>
      <vt:lpstr>Courier New</vt:lpstr>
      <vt:lpstr>Courier New</vt:lpstr>
      <vt:lpstr>Gill Sans Ultra Bold</vt:lpstr>
      <vt:lpstr>Leelawadee</vt:lpstr>
      <vt:lpstr>Open Sans</vt:lpstr>
      <vt:lpstr>Verdana</vt:lpstr>
      <vt:lpstr>Tema do Office</vt:lpstr>
      <vt:lpstr>PowerPoint Presentation</vt:lpstr>
      <vt:lpstr>Touch events</vt:lpstr>
      <vt:lpstr>Touch events</vt:lpstr>
      <vt:lpstr>Touch events</vt:lpstr>
      <vt:lpstr>Touch events</vt:lpstr>
      <vt:lpstr>Touch events</vt:lpstr>
      <vt:lpstr>Touch events</vt:lpstr>
      <vt:lpstr>Touch events</vt:lpstr>
      <vt:lpstr>Touch events</vt:lpstr>
      <vt:lpstr>Touch events</vt:lpstr>
      <vt:lpstr>Touch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Ximenes Ferraz</dc:creator>
  <cp:lastModifiedBy>Rafael Ferraz</cp:lastModifiedBy>
  <cp:revision>42</cp:revision>
  <dcterms:created xsi:type="dcterms:W3CDTF">2017-04-26T18:12:26Z</dcterms:created>
  <dcterms:modified xsi:type="dcterms:W3CDTF">2017-05-25T14:17:01Z</dcterms:modified>
</cp:coreProperties>
</file>