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AW+rRkU2k7NsvmFfMWeHvpldc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2352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e9cd99ca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3e9cd99c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29">
  <p:cSld name="1_Main Slide copy 29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87" name="Google Shape;87;p26"/>
          <p:cNvSpPr>
            <a:spLocks noGrp="1"/>
          </p:cNvSpPr>
          <p:nvPr>
            <p:ph type="pic" idx="2"/>
          </p:nvPr>
        </p:nvSpPr>
        <p:spPr>
          <a:xfrm>
            <a:off x="7315200" y="2210561"/>
            <a:ext cx="2438400" cy="2436877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  <p:sp>
        <p:nvSpPr>
          <p:cNvPr id="88" name="Google Shape;88;p26"/>
          <p:cNvSpPr>
            <a:spLocks noGrp="1"/>
          </p:cNvSpPr>
          <p:nvPr>
            <p:ph type="pic" idx="3"/>
          </p:nvPr>
        </p:nvSpPr>
        <p:spPr>
          <a:xfrm>
            <a:off x="4876800" y="2210561"/>
            <a:ext cx="2438400" cy="2436877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89" name="Google Shape;89;p26"/>
          <p:cNvSpPr>
            <a:spLocks noGrp="1"/>
          </p:cNvSpPr>
          <p:nvPr>
            <p:ph type="pic" idx="4"/>
          </p:nvPr>
        </p:nvSpPr>
        <p:spPr>
          <a:xfrm>
            <a:off x="9753599" y="2210561"/>
            <a:ext cx="2438401" cy="2436877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  <p:transition spd="slow" advClick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32">
  <p:cSld name="1_Main Slide copy 3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>
            <a:spLocks noGrp="1"/>
          </p:cNvSpPr>
          <p:nvPr>
            <p:ph type="pic" idx="2"/>
          </p:nvPr>
        </p:nvSpPr>
        <p:spPr>
          <a:xfrm>
            <a:off x="633258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98" name="Google Shape;98;p28"/>
          <p:cNvSpPr>
            <a:spLocks noGrp="1"/>
          </p:cNvSpPr>
          <p:nvPr>
            <p:ph type="pic" idx="3"/>
          </p:nvPr>
        </p:nvSpPr>
        <p:spPr>
          <a:xfrm>
            <a:off x="2247743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99" name="Google Shape;99;p28"/>
          <p:cNvSpPr>
            <a:spLocks noGrp="1"/>
          </p:cNvSpPr>
          <p:nvPr>
            <p:ph type="pic" idx="4"/>
          </p:nvPr>
        </p:nvSpPr>
        <p:spPr>
          <a:xfrm>
            <a:off x="3862228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0" name="Google Shape;100;p28"/>
          <p:cNvSpPr>
            <a:spLocks noGrp="1"/>
          </p:cNvSpPr>
          <p:nvPr>
            <p:ph type="pic" idx="5"/>
          </p:nvPr>
        </p:nvSpPr>
        <p:spPr>
          <a:xfrm>
            <a:off x="5476713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1" name="Google Shape;101;p28"/>
          <p:cNvSpPr>
            <a:spLocks noGrp="1"/>
          </p:cNvSpPr>
          <p:nvPr>
            <p:ph type="pic" idx="6"/>
          </p:nvPr>
        </p:nvSpPr>
        <p:spPr>
          <a:xfrm>
            <a:off x="7091198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2" name="Google Shape;102;p28"/>
          <p:cNvSpPr>
            <a:spLocks noGrp="1"/>
          </p:cNvSpPr>
          <p:nvPr>
            <p:ph type="pic" idx="7"/>
          </p:nvPr>
        </p:nvSpPr>
        <p:spPr>
          <a:xfrm>
            <a:off x="8705683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3" name="Google Shape;103;p28"/>
          <p:cNvSpPr>
            <a:spLocks noGrp="1"/>
          </p:cNvSpPr>
          <p:nvPr>
            <p:ph type="pic" idx="8"/>
          </p:nvPr>
        </p:nvSpPr>
        <p:spPr>
          <a:xfrm>
            <a:off x="10320168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4" name="Google Shape;104;p28"/>
          <p:cNvSpPr>
            <a:spLocks noGrp="1"/>
          </p:cNvSpPr>
          <p:nvPr>
            <p:ph type="pic" idx="9"/>
          </p:nvPr>
        </p:nvSpPr>
        <p:spPr>
          <a:xfrm>
            <a:off x="633258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5" name="Google Shape;105;p28"/>
          <p:cNvSpPr>
            <a:spLocks noGrp="1"/>
          </p:cNvSpPr>
          <p:nvPr>
            <p:ph type="pic" idx="13"/>
          </p:nvPr>
        </p:nvSpPr>
        <p:spPr>
          <a:xfrm>
            <a:off x="2247743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6" name="Google Shape;106;p28"/>
          <p:cNvSpPr>
            <a:spLocks noGrp="1"/>
          </p:cNvSpPr>
          <p:nvPr>
            <p:ph type="pic" idx="14"/>
          </p:nvPr>
        </p:nvSpPr>
        <p:spPr>
          <a:xfrm>
            <a:off x="3862228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7" name="Google Shape;107;p28"/>
          <p:cNvSpPr>
            <a:spLocks noGrp="1"/>
          </p:cNvSpPr>
          <p:nvPr>
            <p:ph type="pic" idx="15"/>
          </p:nvPr>
        </p:nvSpPr>
        <p:spPr>
          <a:xfrm>
            <a:off x="5476713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8" name="Google Shape;108;p28"/>
          <p:cNvSpPr>
            <a:spLocks noGrp="1"/>
          </p:cNvSpPr>
          <p:nvPr>
            <p:ph type="pic" idx="16"/>
          </p:nvPr>
        </p:nvSpPr>
        <p:spPr>
          <a:xfrm>
            <a:off x="7091198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9" name="Google Shape;109;p28"/>
          <p:cNvSpPr>
            <a:spLocks noGrp="1"/>
          </p:cNvSpPr>
          <p:nvPr>
            <p:ph type="pic" idx="17"/>
          </p:nvPr>
        </p:nvSpPr>
        <p:spPr>
          <a:xfrm>
            <a:off x="8705683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10" name="Google Shape;110;p28"/>
          <p:cNvSpPr>
            <a:spLocks noGrp="1"/>
          </p:cNvSpPr>
          <p:nvPr>
            <p:ph type="pic" idx="18"/>
          </p:nvPr>
        </p:nvSpPr>
        <p:spPr>
          <a:xfrm>
            <a:off x="10320168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</p:spTree>
  </p:cSld>
  <p:clrMapOvr>
    <a:masterClrMapping/>
  </p:clrMapOvr>
  <p:transition spd="slow" advClick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1">
  <p:cSld name="1_Main Slide copy 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1"/>
          <p:cNvSpPr>
            <a:spLocks noGrp="1"/>
          </p:cNvSpPr>
          <p:nvPr>
            <p:ph type="pic" idx="2"/>
          </p:nvPr>
        </p:nvSpPr>
        <p:spPr>
          <a:xfrm>
            <a:off x="1269173" y="1841500"/>
            <a:ext cx="2222501" cy="2222500"/>
          </a:xfrm>
          <a:prstGeom prst="rect">
            <a:avLst/>
          </a:prstGeom>
          <a:solidFill>
            <a:srgbClr val="CCD0D5"/>
          </a:solidFill>
          <a:ln>
            <a:noFill/>
          </a:ln>
        </p:spPr>
      </p:sp>
      <p:sp>
        <p:nvSpPr>
          <p:cNvPr id="115" name="Google Shape;115;p41"/>
          <p:cNvSpPr>
            <a:spLocks noGrp="1"/>
          </p:cNvSpPr>
          <p:nvPr>
            <p:ph type="pic" idx="3"/>
          </p:nvPr>
        </p:nvSpPr>
        <p:spPr>
          <a:xfrm>
            <a:off x="3873500" y="1841500"/>
            <a:ext cx="2222500" cy="2222500"/>
          </a:xfrm>
          <a:prstGeom prst="rect">
            <a:avLst/>
          </a:prstGeom>
          <a:solidFill>
            <a:srgbClr val="CCD0D5"/>
          </a:solidFill>
          <a:ln>
            <a:noFill/>
          </a:ln>
        </p:spPr>
      </p:sp>
    </p:spTree>
  </p:cSld>
  <p:clrMapOvr>
    <a:masterClrMapping/>
  </p:clrMapOvr>
  <p:transition spd="slow" advClick="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56">
  <p:cSld name="1_Main Slide copy 56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18" name="Google Shape;118;p42"/>
          <p:cNvSpPr>
            <a:spLocks noGrp="1"/>
          </p:cNvSpPr>
          <p:nvPr>
            <p:ph type="pic" idx="2"/>
          </p:nvPr>
        </p:nvSpPr>
        <p:spPr>
          <a:xfrm>
            <a:off x="4297526" y="3069081"/>
            <a:ext cx="3596949" cy="2232238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</p:spTree>
  </p:cSld>
  <p:clrMapOvr>
    <a:masterClrMapping/>
  </p:clrMapOvr>
  <p:transition spd="slow" advClick="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39">
  <p:cSld name="1_Main Slide copy 39">
    <p:bg>
      <p:bgPr>
        <a:solidFill>
          <a:srgbClr val="F7F9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3"/>
          <p:cNvSpPr txBox="1">
            <a:spLocks noGrp="1"/>
          </p:cNvSpPr>
          <p:nvPr>
            <p:ph type="body" idx="1"/>
          </p:nvPr>
        </p:nvSpPr>
        <p:spPr>
          <a:xfrm>
            <a:off x="5207000" y="-1"/>
            <a:ext cx="6985000" cy="6858001"/>
          </a:xfrm>
          <a:prstGeom prst="rect">
            <a:avLst/>
          </a:prstGeom>
          <a:gradFill>
            <a:gsLst>
              <a:gs pos="0">
                <a:srgbClr val="FF2841"/>
              </a:gs>
              <a:gs pos="100000">
                <a:srgbClr val="5C33E6"/>
              </a:gs>
            </a:gsLst>
            <a:lin ang="3000000" scaled="0"/>
          </a:gradFill>
          <a:ln>
            <a:noFill/>
          </a:ln>
          <a:effectLst>
            <a:outerShdw blurRad="190500" dist="63500" dir="5400000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43"/>
          <p:cNvSpPr>
            <a:spLocks noGrp="1"/>
          </p:cNvSpPr>
          <p:nvPr>
            <p:ph type="pic" idx="2"/>
          </p:nvPr>
        </p:nvSpPr>
        <p:spPr>
          <a:xfrm>
            <a:off x="5207000" y="-1"/>
            <a:ext cx="6985034" cy="6858000"/>
          </a:xfrm>
          <a:prstGeom prst="rect">
            <a:avLst/>
          </a:prstGeom>
          <a:solidFill>
            <a:srgbClr val="ACB1BB">
              <a:alpha val="80000"/>
            </a:srgbClr>
          </a:solidFill>
          <a:ln>
            <a:noFill/>
          </a:ln>
        </p:spPr>
      </p:sp>
      <p:sp>
        <p:nvSpPr>
          <p:cNvPr id="122" name="Google Shape;122;p4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 advClick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51">
  <p:cSld name="1_Main Slide copy 5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25" name="Google Shape;125;p44"/>
          <p:cNvSpPr>
            <a:spLocks noGrp="1"/>
          </p:cNvSpPr>
          <p:nvPr>
            <p:ph type="pic" idx="2"/>
          </p:nvPr>
        </p:nvSpPr>
        <p:spPr>
          <a:xfrm>
            <a:off x="1582017" y="1571923"/>
            <a:ext cx="4037410" cy="538748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</p:spTree>
  </p:cSld>
  <p:clrMapOvr>
    <a:masterClrMapping/>
  </p:clrMapOvr>
  <p:transition spd="slow" advClick="0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55">
  <p:cSld name="1_Main Slide copy 55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28" name="Google Shape;128;p45"/>
          <p:cNvSpPr>
            <a:spLocks noGrp="1"/>
          </p:cNvSpPr>
          <p:nvPr>
            <p:ph type="pic" idx="2"/>
          </p:nvPr>
        </p:nvSpPr>
        <p:spPr>
          <a:xfrm>
            <a:off x="2383763" y="1778000"/>
            <a:ext cx="3302001" cy="330200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</p:spTree>
  </p:cSld>
  <p:clrMapOvr>
    <a:masterClrMapping/>
  </p:clrMapOvr>
  <p:transition spd="slow" advClick="0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46"/>
          <p:cNvSpPr txBox="1"/>
          <p:nvPr/>
        </p:nvSpPr>
        <p:spPr>
          <a:xfrm>
            <a:off x="1793405" y="6858000"/>
            <a:ext cx="1800200" cy="1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" u="sng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PPT模板</a:t>
            </a:r>
            <a:r>
              <a:rPr lang="pt-BR" sz="1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http://www.1ppt.com/moban/ </a:t>
            </a:r>
            <a:endParaRPr sz="1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 advClick="0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35">
  <p:cSld name="1_Main Slide copy 35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34" name="Google Shape;134;p47"/>
          <p:cNvSpPr>
            <a:spLocks noGrp="1"/>
          </p:cNvSpPr>
          <p:nvPr>
            <p:ph type="pic" idx="2"/>
          </p:nvPr>
        </p:nvSpPr>
        <p:spPr>
          <a:xfrm>
            <a:off x="2639483" y="2717800"/>
            <a:ext cx="1587501" cy="158750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  <p:sp>
        <p:nvSpPr>
          <p:cNvPr id="135" name="Google Shape;135;p47"/>
          <p:cNvSpPr>
            <a:spLocks noGrp="1"/>
          </p:cNvSpPr>
          <p:nvPr>
            <p:ph type="pic" idx="3"/>
          </p:nvPr>
        </p:nvSpPr>
        <p:spPr>
          <a:xfrm>
            <a:off x="5302250" y="2717800"/>
            <a:ext cx="1587500" cy="158750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  <p:sp>
        <p:nvSpPr>
          <p:cNvPr id="136" name="Google Shape;136;p47"/>
          <p:cNvSpPr>
            <a:spLocks noGrp="1"/>
          </p:cNvSpPr>
          <p:nvPr>
            <p:ph type="pic" idx="4"/>
          </p:nvPr>
        </p:nvSpPr>
        <p:spPr>
          <a:xfrm>
            <a:off x="7965017" y="2717800"/>
            <a:ext cx="1587501" cy="158750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</p:spTree>
  </p:cSld>
  <p:clrMapOvr>
    <a:masterClrMapping/>
  </p:clrMapOvr>
  <p:transition spd="slow" advClick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>
    <p:random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2621270" y="2895402"/>
            <a:ext cx="1632992" cy="1632992"/>
          </a:xfrm>
          <a:prstGeom prst="ellipse">
            <a:avLst/>
          </a:prstGeom>
          <a:gradFill>
            <a:gsLst>
              <a:gs pos="0">
                <a:srgbClr val="5C33E6">
                  <a:alpha val="9803"/>
                </a:srgbClr>
              </a:gs>
              <a:gs pos="100000">
                <a:srgbClr val="8B3AE5">
                  <a:alpha val="9803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49168" y="2652215"/>
            <a:ext cx="2936274" cy="2936274"/>
          </a:xfrm>
          <a:prstGeom prst="ellipse">
            <a:avLst/>
          </a:prstGeom>
          <a:gradFill>
            <a:gsLst>
              <a:gs pos="0">
                <a:srgbClr val="AB1942">
                  <a:alpha val="20000"/>
                </a:srgbClr>
              </a:gs>
              <a:gs pos="100000">
                <a:srgbClr val="8B3AE5">
                  <a:alpha val="2000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10970253" y="5523724"/>
            <a:ext cx="1507117" cy="1507117"/>
          </a:xfrm>
          <a:prstGeom prst="ellipse">
            <a:avLst/>
          </a:prstGeom>
          <a:gradFill>
            <a:gsLst>
              <a:gs pos="0">
                <a:srgbClr val="5267A4">
                  <a:alpha val="14901"/>
                </a:srgbClr>
              </a:gs>
              <a:gs pos="100000">
                <a:srgbClr val="1992AA">
                  <a:alpha val="14901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4824978" y="3810691"/>
            <a:ext cx="368301" cy="368301"/>
          </a:xfrm>
          <a:prstGeom prst="ellipse">
            <a:avLst/>
          </a:prstGeom>
          <a:gradFill>
            <a:gsLst>
              <a:gs pos="0">
                <a:srgbClr val="FF6802">
                  <a:alpha val="15686"/>
                </a:srgbClr>
              </a:gs>
              <a:gs pos="100000">
                <a:srgbClr val="FF2841">
                  <a:alpha val="15686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4824975" y="804150"/>
            <a:ext cx="7075200" cy="579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259802" y="1"/>
            <a:ext cx="2568460" cy="2238374"/>
          </a:xfrm>
          <a:prstGeom prst="rect">
            <a:avLst/>
          </a:prstGeom>
          <a:solidFill>
            <a:srgbClr val="E838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7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478" y="303718"/>
            <a:ext cx="885334" cy="28692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0" y="341349"/>
            <a:ext cx="4419599" cy="152843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55493" y="672315"/>
            <a:ext cx="3816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D358E"/>
                </a:solidFill>
                <a:latin typeface="Calibri"/>
                <a:ea typeface="Calibri"/>
                <a:cs typeface="Calibri"/>
                <a:sym typeface="Calibri"/>
              </a:rPr>
              <a:t>Pratique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D358E"/>
                </a:solidFill>
                <a:latin typeface="Calibri"/>
                <a:ea typeface="Calibri"/>
                <a:cs typeface="Calibri"/>
                <a:sym typeface="Calibri"/>
              </a:rPr>
              <a:t>Imersão digital</a:t>
            </a:r>
            <a:endParaRPr/>
          </a:p>
        </p:txBody>
      </p:sp>
      <p:cxnSp>
        <p:nvCxnSpPr>
          <p:cNvPr id="150" name="Google Shape;150;p17"/>
          <p:cNvCxnSpPr/>
          <p:nvPr/>
        </p:nvCxnSpPr>
        <p:spPr>
          <a:xfrm>
            <a:off x="453622" y="633322"/>
            <a:ext cx="394283" cy="0"/>
          </a:xfrm>
          <a:prstGeom prst="straightConnector1">
            <a:avLst/>
          </a:prstGeom>
          <a:noFill/>
          <a:ln w="38100" cap="flat" cmpd="sng">
            <a:solidFill>
              <a:srgbClr val="E8387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17"/>
          <p:cNvSpPr/>
          <p:nvPr/>
        </p:nvSpPr>
        <p:spPr>
          <a:xfrm>
            <a:off x="4825003" y="317129"/>
            <a:ext cx="2682600" cy="417600"/>
          </a:xfrm>
          <a:prstGeom prst="rect">
            <a:avLst/>
          </a:prstGeom>
          <a:solidFill>
            <a:srgbClr val="A0298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4928054" y="341358"/>
            <a:ext cx="247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da atividade: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4913175" y="887250"/>
            <a:ext cx="6898800" cy="5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Implemente um sistema em linguagem de programação Java utilizando a IDE de sua preferência. Algumas sugestões são: Eclipse, NetBeans, IntelliJ e Replit. </a:t>
            </a:r>
            <a:r>
              <a:rPr lang="pt-BR" sz="1200" b="1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 slide seguinte,  a entrega deverá ser realizada com a inserção do link de repositório de códigos que contenha os diferentes arquivos e partes do código utilizados.</a:t>
            </a:r>
            <a:endParaRPr sz="1200" b="1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Siga as diretrizes que seguem para o desenvolvimento da atividade: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A solução deve ser desenvolvida dentro do paradigma orientado a objetos;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Opcionalmente o projeto pode ser organizado em um repositório GIT;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O uso de padrões arquiteturais como o MVC não é obrigatório, mas fortemente encorajado;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A estruturação de um diagrama de classes é obrigatória, mas desejada;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O projeto deve ser desenvolvido em Console;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Deve implementar um sistema de cadastro e notificação de eventos que estejam ocorrendo na cidade em que o estudante reside;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O sistema deve prover um espaço para cadastro do usuário. Você deve definir os atributos do usuário, que devem ser no mínimo 3 (quanto mais completo, melhor);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Deve ser possível cadastrar eventos, definindo um horário (dentre outros atributos). Estes eventos devem ter, obrigatoriamente, os atributos: nome, endereço, categoria, horário e descrição;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Você deve delimitar as categorias para criação de eventos (festas, eventos esportivos, shows, entre outros exemplos);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Deve ser possível consultar os eventos cadastrados e decidir participar de qualquer um que esteja listado;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Da mesma forma, deve ser possível visualizar os eventos em que a presença do usuário foi confirmada e que seja possível cancelar a participação;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Através do horário, o programa deve ordenar os eventos mais próximos e informar se um evento está ocorrendo no momento (é desejável utilizar a estrutura DateTime para o controle de horários);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O sistema também deve informar os eventos que já ocorreram;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As informações dos eventos devem ser salvas em um arquivo de texto chamado events.data;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Toda vez que o programa for aberto, deve carregar os eventos a partir da leitura deste arquivo;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Siga as instruções e implemente o sistema da forma mais completa que puder. A melhor forma de desenvolver as competências propostas em nossa unidade curricular é programando. Não se intimide, leia as referências da Unidade Curricular e inicie a implementação.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124643" y="2767427"/>
            <a:ext cx="4170300" cy="358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249168" y="2660895"/>
            <a:ext cx="2682591" cy="417739"/>
          </a:xfrm>
          <a:prstGeom prst="rect">
            <a:avLst/>
          </a:prstGeom>
          <a:solidFill>
            <a:srgbClr val="A0298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254732" y="2692795"/>
            <a:ext cx="24764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Enunciado da atividade: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241788" y="3255525"/>
            <a:ext cx="40434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demanda pela criação de sistemas visando automatizar e digitalizar processos tem crescido exponencialmente. Consequentemente, muitos profissionais são alocados nessas atividades, o que torna o campo de atuação da área de tecnologia da informação bastante vasto e com alta demanda. Apesar desse  cenário profissional favorável, para desenvolver as competências para atuar com programação é necessário praticar e implementar sistemas. Para tal, essa atividade propõe a criação de um protótipo de sistema de entregas, em que você aplicará o conhecimento que foi construído ao longo dos seus estudos.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e9cd99caf_0_0"/>
          <p:cNvSpPr/>
          <p:nvPr/>
        </p:nvSpPr>
        <p:spPr>
          <a:xfrm>
            <a:off x="3528138" y="908506"/>
            <a:ext cx="148446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481" y="21600"/>
                </a:lnTo>
                <a:lnTo>
                  <a:pt x="0" y="8424"/>
                </a:lnTo>
                <a:lnTo>
                  <a:pt x="21600" y="0"/>
                </a:lnTo>
                <a:close/>
              </a:path>
            </a:pathLst>
          </a:custGeom>
          <a:solidFill>
            <a:srgbClr val="00A19C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3e9cd99caf_0_0"/>
          <p:cNvSpPr/>
          <p:nvPr/>
        </p:nvSpPr>
        <p:spPr>
          <a:xfrm>
            <a:off x="8246090" y="908053"/>
            <a:ext cx="358776" cy="3595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3e9cd99caf_0_0"/>
          <p:cNvSpPr/>
          <p:nvPr/>
        </p:nvSpPr>
        <p:spPr>
          <a:xfrm>
            <a:off x="6306738" y="2613029"/>
            <a:ext cx="228582" cy="228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75" y="0"/>
                </a:moveTo>
                <a:lnTo>
                  <a:pt x="21600" y="16575"/>
                </a:lnTo>
                <a:lnTo>
                  <a:pt x="4950" y="21600"/>
                </a:lnTo>
                <a:lnTo>
                  <a:pt x="0" y="5025"/>
                </a:lnTo>
                <a:lnTo>
                  <a:pt x="16575" y="0"/>
                </a:lnTo>
                <a:close/>
              </a:path>
            </a:pathLst>
          </a:custGeom>
          <a:solidFill>
            <a:srgbClr val="5C33E6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3e9cd99caf_0_0"/>
          <p:cNvSpPr/>
          <p:nvPr/>
        </p:nvSpPr>
        <p:spPr>
          <a:xfrm>
            <a:off x="3592907" y="3059910"/>
            <a:ext cx="146070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5C33E6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3e9cd99caf_0_0"/>
          <p:cNvSpPr/>
          <p:nvPr/>
        </p:nvSpPr>
        <p:spPr>
          <a:xfrm>
            <a:off x="1639611" y="1799882"/>
            <a:ext cx="154764" cy="1547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7975"/>
                </a:moveTo>
                <a:lnTo>
                  <a:pt x="13957" y="21600"/>
                </a:lnTo>
                <a:lnTo>
                  <a:pt x="0" y="13957"/>
                </a:lnTo>
                <a:lnTo>
                  <a:pt x="7975" y="0"/>
                </a:lnTo>
                <a:lnTo>
                  <a:pt x="21600" y="7975"/>
                </a:lnTo>
                <a:close/>
              </a:path>
            </a:pathLst>
          </a:custGeom>
          <a:solidFill>
            <a:srgbClr val="EF3755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3e9cd99caf_0_0"/>
          <p:cNvSpPr/>
          <p:nvPr/>
        </p:nvSpPr>
        <p:spPr>
          <a:xfrm>
            <a:off x="8663561" y="5460339"/>
            <a:ext cx="96000" cy="95400"/>
          </a:xfrm>
          <a:prstGeom prst="ellipse">
            <a:avLst/>
          </a:prstGeom>
          <a:solidFill>
            <a:srgbClr val="FF6802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3e9cd99caf_0_0"/>
          <p:cNvSpPr/>
          <p:nvPr/>
        </p:nvSpPr>
        <p:spPr>
          <a:xfrm>
            <a:off x="8368237" y="2855916"/>
            <a:ext cx="284100" cy="283500"/>
          </a:xfrm>
          <a:prstGeom prst="ellipse">
            <a:avLst/>
          </a:prstGeom>
          <a:solidFill>
            <a:srgbClr val="FF2841">
              <a:alpha val="200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3e9cd99caf_0_0"/>
          <p:cNvSpPr/>
          <p:nvPr/>
        </p:nvSpPr>
        <p:spPr>
          <a:xfrm>
            <a:off x="3093793" y="4620081"/>
            <a:ext cx="226908" cy="2273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e9cd99caf_0_0"/>
          <p:cNvSpPr/>
          <p:nvPr/>
        </p:nvSpPr>
        <p:spPr>
          <a:xfrm>
            <a:off x="1332039" y="4937747"/>
            <a:ext cx="284100" cy="283500"/>
          </a:xfrm>
          <a:prstGeom prst="ellipse">
            <a:avLst/>
          </a:prstGeom>
          <a:solidFill>
            <a:srgbClr val="FF2841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e9cd99caf_0_0"/>
          <p:cNvSpPr/>
          <p:nvPr/>
        </p:nvSpPr>
        <p:spPr>
          <a:xfrm>
            <a:off x="5753951" y="5372755"/>
            <a:ext cx="146070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4D88C2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3e9cd99caf_0_0"/>
          <p:cNvSpPr/>
          <p:nvPr/>
        </p:nvSpPr>
        <p:spPr>
          <a:xfrm>
            <a:off x="5842852" y="1431771"/>
            <a:ext cx="139800" cy="139800"/>
          </a:xfrm>
          <a:prstGeom prst="ellipse">
            <a:avLst/>
          </a:prstGeom>
          <a:noFill/>
          <a:ln w="63500" cap="flat" cmpd="sng">
            <a:solidFill>
              <a:srgbClr val="F7F9FF">
                <a:alpha val="1059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e9cd99caf_0_0"/>
          <p:cNvSpPr/>
          <p:nvPr/>
        </p:nvSpPr>
        <p:spPr>
          <a:xfrm>
            <a:off x="5705690" y="1380335"/>
            <a:ext cx="242568" cy="2425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AB1942">
              <a:alpha val="298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3e9cd99caf_0_0"/>
          <p:cNvSpPr/>
          <p:nvPr/>
        </p:nvSpPr>
        <p:spPr>
          <a:xfrm>
            <a:off x="8814811" y="1323100"/>
            <a:ext cx="72000" cy="7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3e9cd99caf_0_0"/>
          <p:cNvSpPr/>
          <p:nvPr/>
        </p:nvSpPr>
        <p:spPr>
          <a:xfrm>
            <a:off x="10416221" y="5087767"/>
            <a:ext cx="887400" cy="887400"/>
          </a:xfrm>
          <a:prstGeom prst="ellipse">
            <a:avLst/>
          </a:prstGeom>
          <a:gradFill>
            <a:gsLst>
              <a:gs pos="0">
                <a:srgbClr val="FF2841">
                  <a:alpha val="15686"/>
                </a:srgbClr>
              </a:gs>
              <a:gs pos="100000">
                <a:srgbClr val="5C33E6">
                  <a:alpha val="15686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3e9cd99caf_0_0"/>
          <p:cNvSpPr/>
          <p:nvPr/>
        </p:nvSpPr>
        <p:spPr>
          <a:xfrm>
            <a:off x="10257548" y="2296062"/>
            <a:ext cx="633900" cy="633900"/>
          </a:xfrm>
          <a:prstGeom prst="ellipse">
            <a:avLst/>
          </a:prstGeom>
          <a:gradFill>
            <a:gsLst>
              <a:gs pos="0">
                <a:srgbClr val="0A6CD1">
                  <a:alpha val="15686"/>
                </a:srgbClr>
              </a:gs>
              <a:gs pos="100000">
                <a:srgbClr val="7474BA">
                  <a:alpha val="15686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13e9cd99caf_0_0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478" y="6236687"/>
            <a:ext cx="885334" cy="28692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3e9cd99caf_0_0"/>
          <p:cNvSpPr/>
          <p:nvPr/>
        </p:nvSpPr>
        <p:spPr>
          <a:xfrm>
            <a:off x="468187" y="3005836"/>
            <a:ext cx="11255700" cy="252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https://github.com/ferreiracassior/estudosFaculdadeAnhembi/tree/main/2024-03-29-programacao-de-solucoes-computacionais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3e9cd99caf_0_0"/>
          <p:cNvSpPr txBox="1"/>
          <p:nvPr/>
        </p:nvSpPr>
        <p:spPr>
          <a:xfrm>
            <a:off x="574231" y="3135397"/>
            <a:ext cx="1104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e9cd99caf_0_0"/>
          <p:cNvSpPr/>
          <p:nvPr/>
        </p:nvSpPr>
        <p:spPr>
          <a:xfrm>
            <a:off x="468188" y="430703"/>
            <a:ext cx="4569600" cy="916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3e9cd99caf_0_0"/>
          <p:cNvSpPr txBox="1"/>
          <p:nvPr/>
        </p:nvSpPr>
        <p:spPr>
          <a:xfrm>
            <a:off x="660176" y="539546"/>
            <a:ext cx="1587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A02987"/>
                </a:solidFill>
                <a:latin typeface="Calibri"/>
                <a:ea typeface="Calibri"/>
                <a:cs typeface="Calibri"/>
                <a:sym typeface="Calibri"/>
              </a:rPr>
              <a:t>Pratique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02987"/>
                </a:solidFill>
                <a:latin typeface="Calibri"/>
                <a:ea typeface="Calibri"/>
                <a:cs typeface="Calibri"/>
                <a:sym typeface="Calibri"/>
              </a:rPr>
              <a:t>Imersão Digital</a:t>
            </a:r>
            <a:endParaRPr/>
          </a:p>
        </p:txBody>
      </p:sp>
      <p:cxnSp>
        <p:nvCxnSpPr>
          <p:cNvPr id="182" name="Google Shape;182;g13e9cd99caf_0_0"/>
          <p:cNvCxnSpPr/>
          <p:nvPr/>
        </p:nvCxnSpPr>
        <p:spPr>
          <a:xfrm rot="10800000">
            <a:off x="468188" y="430651"/>
            <a:ext cx="0" cy="916800"/>
          </a:xfrm>
          <a:prstGeom prst="straightConnector1">
            <a:avLst/>
          </a:prstGeom>
          <a:noFill/>
          <a:ln w="76200" cap="flat" cmpd="sng">
            <a:solidFill>
              <a:srgbClr val="FF35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g13e9cd99caf_0_0"/>
          <p:cNvSpPr/>
          <p:nvPr/>
        </p:nvSpPr>
        <p:spPr>
          <a:xfrm>
            <a:off x="433778" y="1991615"/>
            <a:ext cx="11289900" cy="417600"/>
          </a:xfrm>
          <a:prstGeom prst="rect">
            <a:avLst/>
          </a:prstGeom>
          <a:solidFill>
            <a:srgbClr val="A0298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3e9cd99caf_0_0"/>
          <p:cNvSpPr txBox="1"/>
          <p:nvPr/>
        </p:nvSpPr>
        <p:spPr>
          <a:xfrm>
            <a:off x="516379" y="2012882"/>
            <a:ext cx="1037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Insira abaixo o link de repositório de códigos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ww.jpppt.com">
  <a:themeElements>
    <a:clrScheme name="自定义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Personalizar</PresentationFormat>
  <Paragraphs>28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Tema do Office</vt:lpstr>
      <vt:lpstr>www.jpppt.com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Robson T. Oliveira</dc:creator>
  <cp:lastModifiedBy>Cássio Ribeiro</cp:lastModifiedBy>
  <cp:revision>1</cp:revision>
  <dcterms:created xsi:type="dcterms:W3CDTF">2022-06-14T17:05:31Z</dcterms:created>
  <dcterms:modified xsi:type="dcterms:W3CDTF">2024-03-30T01:12:37Z</dcterms:modified>
</cp:coreProperties>
</file>