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48403ec06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548403ec06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48403ec06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48403ec06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543b1e45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543b1e45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48403ec06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48403ec0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548403ec06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548403ec0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48403ec06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548403ec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48403ec06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48403ec0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48403ec06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548403ec06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548403ec06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548403ec0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48403ec06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48403ec06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76400" y="1638025"/>
            <a:ext cx="5981700" cy="112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100" b="1"/>
              <a:t>MULTILABEL</a:t>
            </a:r>
            <a:endParaRPr sz="6100" b="1"/>
          </a:p>
        </p:txBody>
      </p:sp>
      <p:sp>
        <p:nvSpPr>
          <p:cNvPr id="55" name="Google Shape;55;p13"/>
          <p:cNvSpPr txBox="1">
            <a:spLocks noGrp="1"/>
          </p:cNvSpPr>
          <p:nvPr>
            <p:ph type="subTitle" idx="1"/>
          </p:nvPr>
        </p:nvSpPr>
        <p:spPr>
          <a:xfrm>
            <a:off x="527000" y="3698900"/>
            <a:ext cx="2743200" cy="8517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Clr>
                <a:schemeClr val="dk1"/>
              </a:buClr>
              <a:buSzPts val="1100"/>
              <a:buFont typeface="Arial"/>
              <a:buNone/>
            </a:pPr>
            <a:r>
              <a:rPr lang="en-GB" sz="1300">
                <a:solidFill>
                  <a:schemeClr val="dk1"/>
                </a:solidFill>
              </a:rPr>
              <a:t>Grady Simanjaya - 2440009093</a:t>
            </a:r>
            <a:endParaRPr sz="13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GB" sz="1300">
                <a:solidFill>
                  <a:schemeClr val="dk1"/>
                </a:solidFill>
              </a:rPr>
              <a:t>Felicia Ferren - 2440013071</a:t>
            </a:r>
            <a:endParaRPr sz="1300">
              <a:solidFill>
                <a:schemeClr val="dk1"/>
              </a:solidFill>
            </a:endParaRPr>
          </a:p>
          <a:p>
            <a:pPr marL="0" lvl="0" indent="0" algn="just" rtl="0">
              <a:lnSpc>
                <a:spcPct val="115000"/>
              </a:lnSpc>
              <a:spcBef>
                <a:spcPts val="0"/>
              </a:spcBef>
              <a:spcAft>
                <a:spcPts val="0"/>
              </a:spcAft>
              <a:buNone/>
            </a:pPr>
            <a:r>
              <a:rPr lang="en-GB" sz="1300">
                <a:solidFill>
                  <a:schemeClr val="dk1"/>
                </a:solidFill>
              </a:rPr>
              <a:t>Diana Petrina - 2440015442</a:t>
            </a:r>
            <a:endParaRPr sz="1300">
              <a:solidFill>
                <a:schemeClr val="dk1"/>
              </a:solidFill>
            </a:endParaRPr>
          </a:p>
        </p:txBody>
      </p:sp>
      <p:sp>
        <p:nvSpPr>
          <p:cNvPr id="56" name="Google Shape;56;p13"/>
          <p:cNvSpPr txBox="1">
            <a:spLocks noGrp="1"/>
          </p:cNvSpPr>
          <p:nvPr>
            <p:ph type="ctrTitle"/>
          </p:nvPr>
        </p:nvSpPr>
        <p:spPr>
          <a:xfrm>
            <a:off x="527000" y="1262075"/>
            <a:ext cx="4651800" cy="50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b="1"/>
              <a:t>TEXT MINING FINAL PROJECT</a:t>
            </a:r>
            <a:endParaRPr sz="2000" b="1"/>
          </a:p>
        </p:txBody>
      </p:sp>
      <p:cxnSp>
        <p:nvCxnSpPr>
          <p:cNvPr id="57" name="Google Shape;57;p13"/>
          <p:cNvCxnSpPr/>
          <p:nvPr/>
        </p:nvCxnSpPr>
        <p:spPr>
          <a:xfrm>
            <a:off x="4572000" y="1514375"/>
            <a:ext cx="3792600" cy="0"/>
          </a:xfrm>
          <a:prstGeom prst="straightConnector1">
            <a:avLst/>
          </a:prstGeom>
          <a:noFill/>
          <a:ln w="9525" cap="flat" cmpd="sng">
            <a:solidFill>
              <a:schemeClr val="dk1"/>
            </a:solidFill>
            <a:prstDash val="solid"/>
            <a:round/>
            <a:headEnd type="none" w="med" len="med"/>
            <a:tailEnd type="none" w="med" len="med"/>
          </a:ln>
        </p:spPr>
      </p:cxnSp>
      <p:sp>
        <p:nvSpPr>
          <p:cNvPr id="58" name="Google Shape;58;p13"/>
          <p:cNvSpPr txBox="1">
            <a:spLocks noGrp="1"/>
          </p:cNvSpPr>
          <p:nvPr>
            <p:ph type="ctrTitle"/>
          </p:nvPr>
        </p:nvSpPr>
        <p:spPr>
          <a:xfrm>
            <a:off x="470425" y="2530525"/>
            <a:ext cx="7573500" cy="112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400" b="1"/>
              <a:t>CLASSIFICATION</a:t>
            </a:r>
            <a:endParaRPr sz="6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rot="-5400000">
            <a:off x="-772775" y="3489550"/>
            <a:ext cx="2477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KESIMPULAN</a:t>
            </a:r>
            <a:endParaRPr b="1"/>
          </a:p>
        </p:txBody>
      </p:sp>
      <p:cxnSp>
        <p:nvCxnSpPr>
          <p:cNvPr id="172" name="Google Shape;172;p22"/>
          <p:cNvCxnSpPr>
            <a:stCxn id="171" idx="3"/>
          </p:cNvCxnSpPr>
          <p:nvPr/>
        </p:nvCxnSpPr>
        <p:spPr>
          <a:xfrm rot="10800000">
            <a:off x="465775" y="347350"/>
            <a:ext cx="0" cy="2190000"/>
          </a:xfrm>
          <a:prstGeom prst="straightConnector1">
            <a:avLst/>
          </a:prstGeom>
          <a:noFill/>
          <a:ln w="9525" cap="flat" cmpd="sng">
            <a:solidFill>
              <a:schemeClr val="dk1"/>
            </a:solidFill>
            <a:prstDash val="solid"/>
            <a:round/>
            <a:headEnd type="none" w="med" len="med"/>
            <a:tailEnd type="none" w="med" len="med"/>
          </a:ln>
        </p:spPr>
      </p:cxnSp>
      <p:sp>
        <p:nvSpPr>
          <p:cNvPr id="173" name="Google Shape;173;p22"/>
          <p:cNvSpPr txBox="1"/>
          <p:nvPr/>
        </p:nvSpPr>
        <p:spPr>
          <a:xfrm>
            <a:off x="1141500" y="1426800"/>
            <a:ext cx="7267200" cy="2289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1300">
                <a:solidFill>
                  <a:schemeClr val="dk1"/>
                </a:solidFill>
              </a:rPr>
              <a:t>Berdasarkan hasil dan analisa yang telah dijelaskan sebelumnya, dapat disimpulkan bahwa, tanpa melalui proses hyperparameter tuning, model SciBERT telah memberikan performa yang cukup baik dalam melakukan klasifikasi multilabel pada dataset Janatahack: Independence Day 2020 ML Hackathon dengan akurasi lebih dari 70%. Argumen ini diperkuat dengan hasil F1-Score per kategori yang menyatakan bahwa, secara umum, model mampu mengenali dan memprediksi dengan baik yang berkaitan dengan kategori-kategori yang terdapat dalam dataset.</a:t>
            </a:r>
            <a:endParaRPr sz="1500" b="1">
              <a:solidFill>
                <a:schemeClr val="dk1"/>
              </a:solidFill>
            </a:endParaRPr>
          </a:p>
          <a:p>
            <a:pPr marL="0" lvl="0" indent="0" algn="just" rtl="0">
              <a:lnSpc>
                <a:spcPct val="115000"/>
              </a:lnSpc>
              <a:spcBef>
                <a:spcPts val="500"/>
              </a:spcBef>
              <a:spcAft>
                <a:spcPts val="500"/>
              </a:spcAft>
              <a:buNone/>
            </a:pPr>
            <a:r>
              <a:rPr lang="en-GB" sz="1300">
                <a:solidFill>
                  <a:schemeClr val="dk1"/>
                </a:solidFill>
              </a:rPr>
              <a:t>Selain itu, dengan menganalisa hasil modelling yang telah didapat, maka dapat disimpulkan bahwa performa model dapat lebih ditingkatkan melalui optimasi kombinasi parameter pada hyperparameter tuning dan penambahan jumlah data pada kategori Quantitative Biology.</a:t>
            </a:r>
            <a:endParaRPr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ctrTitle"/>
          </p:nvPr>
        </p:nvSpPr>
        <p:spPr>
          <a:xfrm>
            <a:off x="1581150" y="1873775"/>
            <a:ext cx="5981700" cy="125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7000" b="1"/>
              <a:t>THANK YOU</a:t>
            </a:r>
            <a:endParaRPr sz="7000" b="1"/>
          </a:p>
        </p:txBody>
      </p:sp>
      <p:cxnSp>
        <p:nvCxnSpPr>
          <p:cNvPr id="179" name="Google Shape;179;p23"/>
          <p:cNvCxnSpPr/>
          <p:nvPr/>
        </p:nvCxnSpPr>
        <p:spPr>
          <a:xfrm>
            <a:off x="3355200" y="3083850"/>
            <a:ext cx="2433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3639960" y="745005"/>
            <a:ext cx="4793700" cy="119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a:spLocks noGrp="1"/>
          </p:cNvSpPr>
          <p:nvPr>
            <p:ph type="title"/>
          </p:nvPr>
        </p:nvSpPr>
        <p:spPr>
          <a:xfrm rot="-5400000">
            <a:off x="-1094229" y="3091900"/>
            <a:ext cx="3272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LATAR BELAKANG</a:t>
            </a:r>
            <a:endParaRPr b="1"/>
          </a:p>
        </p:txBody>
      </p:sp>
      <p:sp>
        <p:nvSpPr>
          <p:cNvPr id="65" name="Google Shape;65;p14"/>
          <p:cNvSpPr txBox="1">
            <a:spLocks noGrp="1"/>
          </p:cNvSpPr>
          <p:nvPr>
            <p:ph type="body" idx="1"/>
          </p:nvPr>
        </p:nvSpPr>
        <p:spPr>
          <a:xfrm>
            <a:off x="881200" y="456550"/>
            <a:ext cx="1474500" cy="14862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GB" sz="11500" b="1">
                <a:solidFill>
                  <a:schemeClr val="dk1"/>
                </a:solidFill>
              </a:rPr>
              <a:t>2</a:t>
            </a:r>
            <a:endParaRPr sz="11500" b="1">
              <a:solidFill>
                <a:schemeClr val="dk1"/>
              </a:solidFill>
            </a:endParaRPr>
          </a:p>
        </p:txBody>
      </p:sp>
      <p:cxnSp>
        <p:nvCxnSpPr>
          <p:cNvPr id="66" name="Google Shape;66;p14"/>
          <p:cNvCxnSpPr>
            <a:stCxn id="64" idx="3"/>
          </p:cNvCxnSpPr>
          <p:nvPr/>
        </p:nvCxnSpPr>
        <p:spPr>
          <a:xfrm rot="10800000">
            <a:off x="541971" y="274750"/>
            <a:ext cx="0" cy="1467300"/>
          </a:xfrm>
          <a:prstGeom prst="straightConnector1">
            <a:avLst/>
          </a:prstGeom>
          <a:noFill/>
          <a:ln w="9525" cap="flat" cmpd="sng">
            <a:solidFill>
              <a:schemeClr val="dk1"/>
            </a:solidFill>
            <a:prstDash val="solid"/>
            <a:round/>
            <a:headEnd type="none" w="med" len="med"/>
            <a:tailEnd type="none" w="med" len="med"/>
          </a:ln>
        </p:spPr>
      </p:cxnSp>
      <p:sp>
        <p:nvSpPr>
          <p:cNvPr id="67" name="Google Shape;67;p14"/>
          <p:cNvSpPr txBox="1">
            <a:spLocks noGrp="1"/>
          </p:cNvSpPr>
          <p:nvPr>
            <p:ph type="title"/>
          </p:nvPr>
        </p:nvSpPr>
        <p:spPr>
          <a:xfrm>
            <a:off x="1264300" y="305263"/>
            <a:ext cx="1801500" cy="371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1000" b="1"/>
              <a:t>JUMLAH ARTIKEL</a:t>
            </a:r>
            <a:endParaRPr sz="1000" b="1"/>
          </a:p>
        </p:txBody>
      </p:sp>
      <p:sp>
        <p:nvSpPr>
          <p:cNvPr id="68" name="Google Shape;68;p14"/>
          <p:cNvSpPr txBox="1">
            <a:spLocks noGrp="1"/>
          </p:cNvSpPr>
          <p:nvPr>
            <p:ph type="title"/>
          </p:nvPr>
        </p:nvSpPr>
        <p:spPr>
          <a:xfrm>
            <a:off x="2013554" y="1449583"/>
            <a:ext cx="1167900"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1950" b="1"/>
              <a:t>/5 tahun</a:t>
            </a:r>
            <a:endParaRPr sz="1950" b="1"/>
          </a:p>
        </p:txBody>
      </p:sp>
      <p:sp>
        <p:nvSpPr>
          <p:cNvPr id="69" name="Google Shape;69;p14"/>
          <p:cNvSpPr txBox="1">
            <a:spLocks noGrp="1"/>
          </p:cNvSpPr>
          <p:nvPr>
            <p:ph type="title"/>
          </p:nvPr>
        </p:nvSpPr>
        <p:spPr>
          <a:xfrm>
            <a:off x="1049949" y="1719971"/>
            <a:ext cx="2145300"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1350" b="1" i="1"/>
              <a:t>28100 → 2.5 JUTA</a:t>
            </a:r>
            <a:endParaRPr sz="1350" b="1" i="1"/>
          </a:p>
        </p:txBody>
      </p:sp>
      <p:sp>
        <p:nvSpPr>
          <p:cNvPr id="70" name="Google Shape;70;p14"/>
          <p:cNvSpPr txBox="1">
            <a:spLocks noGrp="1"/>
          </p:cNvSpPr>
          <p:nvPr>
            <p:ph type="title"/>
          </p:nvPr>
        </p:nvSpPr>
        <p:spPr>
          <a:xfrm>
            <a:off x="3687850" y="802925"/>
            <a:ext cx="1801500" cy="103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500" b="1"/>
              <a:t>MASIF</a:t>
            </a:r>
            <a:endParaRPr sz="3500" b="1"/>
          </a:p>
          <a:p>
            <a:pPr marL="0" lvl="0" indent="0" algn="ctr" rtl="0">
              <a:spcBef>
                <a:spcPts val="0"/>
              </a:spcBef>
              <a:spcAft>
                <a:spcPts val="0"/>
              </a:spcAft>
              <a:buNone/>
            </a:pPr>
            <a:r>
              <a:rPr lang="en-GB" sz="2500" b="1"/>
              <a:t>KONTEN</a:t>
            </a:r>
            <a:endParaRPr sz="2500" b="1"/>
          </a:p>
        </p:txBody>
      </p:sp>
      <p:sp>
        <p:nvSpPr>
          <p:cNvPr id="71" name="Google Shape;71;p14"/>
          <p:cNvSpPr txBox="1">
            <a:spLocks noGrp="1"/>
          </p:cNvSpPr>
          <p:nvPr>
            <p:ph type="title"/>
          </p:nvPr>
        </p:nvSpPr>
        <p:spPr>
          <a:xfrm>
            <a:off x="6062259" y="803780"/>
            <a:ext cx="2307000" cy="103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500" b="1"/>
              <a:t>GAGAL</a:t>
            </a:r>
            <a:r>
              <a:rPr lang="en-GB" sz="2500" b="1"/>
              <a:t> KLASIFIKASI</a:t>
            </a:r>
            <a:endParaRPr sz="2500" b="1"/>
          </a:p>
        </p:txBody>
      </p:sp>
      <p:sp>
        <p:nvSpPr>
          <p:cNvPr id="72" name="Google Shape;72;p14"/>
          <p:cNvSpPr/>
          <p:nvPr/>
        </p:nvSpPr>
        <p:spPr>
          <a:xfrm>
            <a:off x="5466595" y="1282900"/>
            <a:ext cx="572700" cy="155700"/>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txBox="1">
            <a:spLocks noGrp="1"/>
          </p:cNvSpPr>
          <p:nvPr>
            <p:ph type="body" idx="1"/>
          </p:nvPr>
        </p:nvSpPr>
        <p:spPr>
          <a:xfrm>
            <a:off x="881200" y="3544945"/>
            <a:ext cx="3450300" cy="10374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GB" sz="5500" b="1" dirty="0" err="1">
                <a:solidFill>
                  <a:schemeClr val="dk1"/>
                </a:solidFill>
              </a:rPr>
              <a:t>SciBERT</a:t>
            </a:r>
            <a:endParaRPr sz="5500" b="1" dirty="0">
              <a:solidFill>
                <a:schemeClr val="dk1"/>
              </a:solidFill>
            </a:endParaRPr>
          </a:p>
        </p:txBody>
      </p:sp>
      <p:sp>
        <p:nvSpPr>
          <p:cNvPr id="74" name="Google Shape;74;p14"/>
          <p:cNvSpPr txBox="1">
            <a:spLocks noGrp="1"/>
          </p:cNvSpPr>
          <p:nvPr>
            <p:ph type="body" idx="1"/>
          </p:nvPr>
        </p:nvSpPr>
        <p:spPr>
          <a:xfrm>
            <a:off x="1097275" y="2357099"/>
            <a:ext cx="7336500" cy="876225"/>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indent="0" algn="ctr">
              <a:spcAft>
                <a:spcPts val="1200"/>
              </a:spcAft>
              <a:buNone/>
            </a:pPr>
            <a:r>
              <a:rPr lang="en-GB" sz="4000" b="1" i="1" dirty="0">
                <a:solidFill>
                  <a:schemeClr val="lt1"/>
                </a:solidFill>
              </a:rPr>
              <a:t>Multilabel Classification</a:t>
            </a:r>
            <a:endParaRPr sz="4000" b="1" i="1" dirty="0">
              <a:solidFill>
                <a:schemeClr val="lt1"/>
              </a:solidFill>
            </a:endParaRPr>
          </a:p>
        </p:txBody>
      </p:sp>
      <p:sp>
        <p:nvSpPr>
          <p:cNvPr id="75" name="Google Shape;75;p14"/>
          <p:cNvSpPr txBox="1">
            <a:spLocks noGrp="1"/>
          </p:cNvSpPr>
          <p:nvPr>
            <p:ph type="title"/>
          </p:nvPr>
        </p:nvSpPr>
        <p:spPr>
          <a:xfrm>
            <a:off x="905750" y="4255145"/>
            <a:ext cx="3450300" cy="53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Menghasilkan representasi kata kontekstual</a:t>
            </a:r>
            <a:endParaRPr sz="1200"/>
          </a:p>
        </p:txBody>
      </p:sp>
      <p:sp>
        <p:nvSpPr>
          <p:cNvPr id="76" name="Google Shape;76;p14"/>
          <p:cNvSpPr txBox="1">
            <a:spLocks noGrp="1"/>
          </p:cNvSpPr>
          <p:nvPr>
            <p:ph type="title"/>
          </p:nvPr>
        </p:nvSpPr>
        <p:spPr>
          <a:xfrm>
            <a:off x="2007230" y="694965"/>
            <a:ext cx="1322100" cy="76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3000" b="1"/>
              <a:t>KALI</a:t>
            </a:r>
            <a:endParaRPr sz="3000" b="1"/>
          </a:p>
          <a:p>
            <a:pPr marL="0" lvl="0" indent="0" algn="l" rtl="0">
              <a:spcBef>
                <a:spcPts val="0"/>
              </a:spcBef>
              <a:spcAft>
                <a:spcPts val="0"/>
              </a:spcAft>
              <a:buSzPts val="990"/>
              <a:buNone/>
            </a:pPr>
            <a:r>
              <a:rPr lang="en-GB" sz="3000" b="1"/>
              <a:t>LIPAT</a:t>
            </a:r>
            <a:endParaRPr sz="3000" b="1"/>
          </a:p>
        </p:txBody>
      </p:sp>
      <p:sp>
        <p:nvSpPr>
          <p:cNvPr id="77" name="Google Shape;77;p14"/>
          <p:cNvSpPr txBox="1">
            <a:spLocks noGrp="1"/>
          </p:cNvSpPr>
          <p:nvPr>
            <p:ph type="title"/>
          </p:nvPr>
        </p:nvSpPr>
        <p:spPr>
          <a:xfrm>
            <a:off x="5825875" y="3731420"/>
            <a:ext cx="2693400" cy="76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1600" b="1"/>
              <a:t>Mempercepat Perkembangan Berbagai Bidang Ilmu</a:t>
            </a:r>
            <a:endParaRPr sz="1600" b="1"/>
          </a:p>
        </p:txBody>
      </p:sp>
      <p:sp>
        <p:nvSpPr>
          <p:cNvPr id="78" name="Google Shape;78;p14"/>
          <p:cNvSpPr/>
          <p:nvPr/>
        </p:nvSpPr>
        <p:spPr>
          <a:xfrm>
            <a:off x="4362326" y="4038470"/>
            <a:ext cx="1167900" cy="216600"/>
          </a:xfrm>
          <a:prstGeom prst="rightArrow">
            <a:avLst>
              <a:gd name="adj1" fmla="val 28255"/>
              <a:gd name="adj2" fmla="val 66577"/>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txBox="1">
            <a:spLocks noGrp="1"/>
          </p:cNvSpPr>
          <p:nvPr>
            <p:ph type="title"/>
          </p:nvPr>
        </p:nvSpPr>
        <p:spPr>
          <a:xfrm>
            <a:off x="4520650" y="3731420"/>
            <a:ext cx="909000" cy="4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1400" b="1" i="1"/>
              <a:t>Efisien</a:t>
            </a:r>
            <a:endParaRPr sz="1400" b="1" i="1"/>
          </a:p>
        </p:txBody>
      </p:sp>
      <p:sp>
        <p:nvSpPr>
          <p:cNvPr id="80" name="Google Shape;80;p14"/>
          <p:cNvSpPr txBox="1">
            <a:spLocks noGrp="1"/>
          </p:cNvSpPr>
          <p:nvPr>
            <p:ph type="title"/>
          </p:nvPr>
        </p:nvSpPr>
        <p:spPr>
          <a:xfrm rot="-5400000">
            <a:off x="-335420" y="4202898"/>
            <a:ext cx="1171800" cy="42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Pendahuluan</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body" idx="1"/>
          </p:nvPr>
        </p:nvSpPr>
        <p:spPr>
          <a:xfrm>
            <a:off x="1058150" y="1488588"/>
            <a:ext cx="4119900" cy="14862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GB" sz="10400" b="1">
                <a:solidFill>
                  <a:schemeClr val="dk1"/>
                </a:solidFill>
              </a:rPr>
              <a:t>20972</a:t>
            </a:r>
            <a:endParaRPr sz="10400" b="1">
              <a:solidFill>
                <a:schemeClr val="dk1"/>
              </a:solidFill>
            </a:endParaRPr>
          </a:p>
        </p:txBody>
      </p:sp>
      <p:sp>
        <p:nvSpPr>
          <p:cNvPr id="86" name="Google Shape;86;p15"/>
          <p:cNvSpPr txBox="1">
            <a:spLocks noGrp="1"/>
          </p:cNvSpPr>
          <p:nvPr>
            <p:ph type="title"/>
          </p:nvPr>
        </p:nvSpPr>
        <p:spPr>
          <a:xfrm>
            <a:off x="1304719" y="1254313"/>
            <a:ext cx="3632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NON-NULL DATA</a:t>
            </a:r>
            <a:endParaRPr sz="1800" b="1"/>
          </a:p>
        </p:txBody>
      </p:sp>
      <p:sp>
        <p:nvSpPr>
          <p:cNvPr id="87" name="Google Shape;87;p15"/>
          <p:cNvSpPr txBox="1">
            <a:spLocks noGrp="1"/>
          </p:cNvSpPr>
          <p:nvPr>
            <p:ph type="body" idx="1"/>
          </p:nvPr>
        </p:nvSpPr>
        <p:spPr>
          <a:xfrm>
            <a:off x="5743602" y="3660600"/>
            <a:ext cx="2511900" cy="10374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GB" sz="5700" b="1">
                <a:solidFill>
                  <a:schemeClr val="dk1"/>
                </a:solidFill>
              </a:rPr>
              <a:t>&lt;6000</a:t>
            </a:r>
            <a:endParaRPr sz="5700" b="1">
              <a:solidFill>
                <a:schemeClr val="dk1"/>
              </a:solidFill>
            </a:endParaRPr>
          </a:p>
        </p:txBody>
      </p:sp>
      <p:sp>
        <p:nvSpPr>
          <p:cNvPr id="88" name="Google Shape;88;p15"/>
          <p:cNvSpPr txBox="1">
            <a:spLocks noGrp="1"/>
          </p:cNvSpPr>
          <p:nvPr>
            <p:ph type="title"/>
          </p:nvPr>
        </p:nvSpPr>
        <p:spPr>
          <a:xfrm>
            <a:off x="6047300" y="3409300"/>
            <a:ext cx="1873800" cy="53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i="1"/>
              <a:t>Artikel Multilabel</a:t>
            </a:r>
            <a:endParaRPr sz="1300" b="1" i="1"/>
          </a:p>
        </p:txBody>
      </p:sp>
      <p:sp>
        <p:nvSpPr>
          <p:cNvPr id="89" name="Google Shape;89;p15"/>
          <p:cNvSpPr txBox="1">
            <a:spLocks noGrp="1"/>
          </p:cNvSpPr>
          <p:nvPr>
            <p:ph type="title"/>
          </p:nvPr>
        </p:nvSpPr>
        <p:spPr>
          <a:xfrm>
            <a:off x="1961750" y="2997350"/>
            <a:ext cx="2312700" cy="131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990"/>
              <a:buFont typeface="Arial"/>
              <a:buNone/>
            </a:pPr>
            <a:r>
              <a:rPr lang="en-GB" sz="1200" b="1" i="1"/>
              <a:t>Quantitative Biology</a:t>
            </a:r>
            <a:endParaRPr sz="1200" b="1" i="1"/>
          </a:p>
          <a:p>
            <a:pPr marL="0" lvl="0" indent="0" algn="ctr" rtl="0">
              <a:spcBef>
                <a:spcPts val="0"/>
              </a:spcBef>
              <a:spcAft>
                <a:spcPts val="0"/>
              </a:spcAft>
              <a:buSzPts val="990"/>
              <a:buNone/>
            </a:pPr>
            <a:r>
              <a:rPr lang="en-GB" sz="1200" b="1" i="1"/>
              <a:t>Quantitative Finance</a:t>
            </a:r>
            <a:endParaRPr sz="1200" b="1" i="1"/>
          </a:p>
          <a:p>
            <a:pPr marL="0" lvl="0" indent="0" algn="ctr" rtl="0">
              <a:spcBef>
                <a:spcPts val="0"/>
              </a:spcBef>
              <a:spcAft>
                <a:spcPts val="0"/>
              </a:spcAft>
              <a:buSzPts val="990"/>
              <a:buNone/>
            </a:pPr>
            <a:r>
              <a:rPr lang="en-GB" sz="1200" b="1" i="1"/>
              <a:t>Computer Science</a:t>
            </a:r>
            <a:endParaRPr sz="1200" b="1" i="1"/>
          </a:p>
          <a:p>
            <a:pPr marL="0" lvl="0" indent="0" algn="ctr" rtl="0">
              <a:spcBef>
                <a:spcPts val="0"/>
              </a:spcBef>
              <a:spcAft>
                <a:spcPts val="0"/>
              </a:spcAft>
              <a:buSzPts val="990"/>
              <a:buNone/>
            </a:pPr>
            <a:r>
              <a:rPr lang="en-GB" sz="1200" b="1" i="1"/>
              <a:t>Mathematics</a:t>
            </a:r>
            <a:endParaRPr sz="1200" b="1" i="1"/>
          </a:p>
          <a:p>
            <a:pPr marL="0" lvl="0" indent="0" algn="ctr" rtl="0">
              <a:spcBef>
                <a:spcPts val="0"/>
              </a:spcBef>
              <a:spcAft>
                <a:spcPts val="0"/>
              </a:spcAft>
              <a:buSzPts val="990"/>
              <a:buNone/>
            </a:pPr>
            <a:r>
              <a:rPr lang="en-GB" sz="1200" b="1" i="1"/>
              <a:t>Statistics</a:t>
            </a:r>
            <a:endParaRPr sz="1200" b="1" i="1"/>
          </a:p>
          <a:p>
            <a:pPr marL="0" lvl="0" indent="0" algn="ctr" rtl="0">
              <a:spcBef>
                <a:spcPts val="0"/>
              </a:spcBef>
              <a:spcAft>
                <a:spcPts val="0"/>
              </a:spcAft>
              <a:buSzPts val="990"/>
              <a:buNone/>
            </a:pPr>
            <a:r>
              <a:rPr lang="en-GB" sz="1200" b="1" i="1"/>
              <a:t>Physics</a:t>
            </a:r>
            <a:endParaRPr sz="1200" b="1" i="1"/>
          </a:p>
        </p:txBody>
      </p:sp>
      <p:sp>
        <p:nvSpPr>
          <p:cNvPr id="90" name="Google Shape;90;p15"/>
          <p:cNvSpPr txBox="1">
            <a:spLocks noGrp="1"/>
          </p:cNvSpPr>
          <p:nvPr>
            <p:ph type="body" idx="1"/>
          </p:nvPr>
        </p:nvSpPr>
        <p:spPr>
          <a:xfrm>
            <a:off x="5895991" y="2212800"/>
            <a:ext cx="2135400" cy="10374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GB" sz="5700" b="1">
                <a:solidFill>
                  <a:schemeClr val="dk1"/>
                </a:solidFill>
              </a:rPr>
              <a:t>&lt;500</a:t>
            </a:r>
            <a:endParaRPr sz="5700" b="1">
              <a:solidFill>
                <a:schemeClr val="dk1"/>
              </a:solidFill>
            </a:endParaRPr>
          </a:p>
        </p:txBody>
      </p:sp>
      <p:sp>
        <p:nvSpPr>
          <p:cNvPr id="91" name="Google Shape;91;p15"/>
          <p:cNvSpPr txBox="1">
            <a:spLocks noGrp="1"/>
          </p:cNvSpPr>
          <p:nvPr>
            <p:ph type="title"/>
          </p:nvPr>
        </p:nvSpPr>
        <p:spPr>
          <a:xfrm>
            <a:off x="5727950" y="1961500"/>
            <a:ext cx="2693400" cy="53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i="1"/>
              <a:t>Artikel Quantitative Finance</a:t>
            </a:r>
            <a:endParaRPr sz="1300" b="1" i="1"/>
          </a:p>
        </p:txBody>
      </p:sp>
      <p:sp>
        <p:nvSpPr>
          <p:cNvPr id="92" name="Google Shape;92;p15"/>
          <p:cNvSpPr txBox="1">
            <a:spLocks noGrp="1"/>
          </p:cNvSpPr>
          <p:nvPr>
            <p:ph type="body" idx="1"/>
          </p:nvPr>
        </p:nvSpPr>
        <p:spPr>
          <a:xfrm>
            <a:off x="5667400" y="841200"/>
            <a:ext cx="2693400" cy="8325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GB" sz="5700" b="1">
                <a:solidFill>
                  <a:schemeClr val="dk1"/>
                </a:solidFill>
              </a:rPr>
              <a:t>&gt;8000</a:t>
            </a:r>
            <a:endParaRPr sz="5700" b="1">
              <a:solidFill>
                <a:schemeClr val="dk1"/>
              </a:solidFill>
            </a:endParaRPr>
          </a:p>
        </p:txBody>
      </p:sp>
      <p:sp>
        <p:nvSpPr>
          <p:cNvPr id="93" name="Google Shape;93;p15"/>
          <p:cNvSpPr txBox="1">
            <a:spLocks noGrp="1"/>
          </p:cNvSpPr>
          <p:nvPr>
            <p:ph type="title"/>
          </p:nvPr>
        </p:nvSpPr>
        <p:spPr>
          <a:xfrm>
            <a:off x="5818700" y="513700"/>
            <a:ext cx="2511900" cy="53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i="1"/>
              <a:t>Artikel Computer Science</a:t>
            </a:r>
            <a:endParaRPr sz="1300" b="1" i="1"/>
          </a:p>
        </p:txBody>
      </p:sp>
      <p:sp>
        <p:nvSpPr>
          <p:cNvPr id="94" name="Google Shape;94;p15"/>
          <p:cNvSpPr txBox="1">
            <a:spLocks noGrp="1"/>
          </p:cNvSpPr>
          <p:nvPr>
            <p:ph type="title"/>
          </p:nvPr>
        </p:nvSpPr>
        <p:spPr>
          <a:xfrm rot="-5400000">
            <a:off x="-364625" y="3821500"/>
            <a:ext cx="181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DATASET</a:t>
            </a:r>
            <a:endParaRPr b="1"/>
          </a:p>
        </p:txBody>
      </p:sp>
      <p:cxnSp>
        <p:nvCxnSpPr>
          <p:cNvPr id="95" name="Google Shape;95;p15"/>
          <p:cNvCxnSpPr>
            <a:stCxn id="94" idx="3"/>
          </p:cNvCxnSpPr>
          <p:nvPr/>
        </p:nvCxnSpPr>
        <p:spPr>
          <a:xfrm rot="10800000">
            <a:off x="541975" y="314050"/>
            <a:ext cx="0" cy="2887200"/>
          </a:xfrm>
          <a:prstGeom prst="straightConnector1">
            <a:avLst/>
          </a:prstGeom>
          <a:noFill/>
          <a:ln w="9525" cap="flat" cmpd="sng">
            <a:solidFill>
              <a:schemeClr val="dk1"/>
            </a:solidFill>
            <a:prstDash val="solid"/>
            <a:round/>
            <a:headEnd type="none" w="med" len="med"/>
            <a:tailEnd type="none" w="med" len="med"/>
          </a:ln>
        </p:spPr>
      </p:cxnSp>
      <p:sp>
        <p:nvSpPr>
          <p:cNvPr id="96" name="Google Shape;96;p15"/>
          <p:cNvSpPr txBox="1">
            <a:spLocks noGrp="1"/>
          </p:cNvSpPr>
          <p:nvPr>
            <p:ph type="title"/>
          </p:nvPr>
        </p:nvSpPr>
        <p:spPr>
          <a:xfrm rot="-5400000">
            <a:off x="-335420" y="4202898"/>
            <a:ext cx="1171800" cy="42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Pendahuluan</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6"/>
          <p:cNvPicPr preferRelativeResize="0"/>
          <p:nvPr/>
        </p:nvPicPr>
        <p:blipFill>
          <a:blip r:embed="rId3">
            <a:alphaModFix/>
          </a:blip>
          <a:stretch>
            <a:fillRect/>
          </a:stretch>
        </p:blipFill>
        <p:spPr>
          <a:xfrm>
            <a:off x="970000" y="1113700"/>
            <a:ext cx="4057238" cy="3692542"/>
          </a:xfrm>
          <a:prstGeom prst="rect">
            <a:avLst/>
          </a:prstGeom>
          <a:noFill/>
          <a:ln>
            <a:noFill/>
          </a:ln>
        </p:spPr>
      </p:pic>
      <p:pic>
        <p:nvPicPr>
          <p:cNvPr id="102" name="Google Shape;102;p16"/>
          <p:cNvPicPr preferRelativeResize="0"/>
          <p:nvPr/>
        </p:nvPicPr>
        <p:blipFill>
          <a:blip r:embed="rId4">
            <a:alphaModFix/>
          </a:blip>
          <a:stretch>
            <a:fillRect/>
          </a:stretch>
        </p:blipFill>
        <p:spPr>
          <a:xfrm>
            <a:off x="5466175" y="278950"/>
            <a:ext cx="3065059" cy="2189325"/>
          </a:xfrm>
          <a:prstGeom prst="rect">
            <a:avLst/>
          </a:prstGeom>
          <a:noFill/>
          <a:ln>
            <a:noFill/>
          </a:ln>
        </p:spPr>
      </p:pic>
      <p:pic>
        <p:nvPicPr>
          <p:cNvPr id="103" name="Google Shape;103;p16"/>
          <p:cNvPicPr preferRelativeResize="0"/>
          <p:nvPr/>
        </p:nvPicPr>
        <p:blipFill>
          <a:blip r:embed="rId5">
            <a:alphaModFix/>
          </a:blip>
          <a:stretch>
            <a:fillRect/>
          </a:stretch>
        </p:blipFill>
        <p:spPr>
          <a:xfrm>
            <a:off x="5466175" y="2610325"/>
            <a:ext cx="3163851" cy="2390224"/>
          </a:xfrm>
          <a:prstGeom prst="rect">
            <a:avLst/>
          </a:prstGeom>
          <a:noFill/>
          <a:ln>
            <a:noFill/>
          </a:ln>
        </p:spPr>
      </p:pic>
      <p:pic>
        <p:nvPicPr>
          <p:cNvPr id="104" name="Google Shape;104;p16"/>
          <p:cNvPicPr preferRelativeResize="0"/>
          <p:nvPr/>
        </p:nvPicPr>
        <p:blipFill>
          <a:blip r:embed="rId6">
            <a:alphaModFix/>
          </a:blip>
          <a:stretch>
            <a:fillRect/>
          </a:stretch>
        </p:blipFill>
        <p:spPr>
          <a:xfrm>
            <a:off x="789025" y="391100"/>
            <a:ext cx="4445151" cy="513250"/>
          </a:xfrm>
          <a:prstGeom prst="rect">
            <a:avLst/>
          </a:prstGeom>
          <a:noFill/>
          <a:ln>
            <a:noFill/>
          </a:ln>
        </p:spPr>
      </p:pic>
      <p:sp>
        <p:nvSpPr>
          <p:cNvPr id="105" name="Google Shape;105;p16"/>
          <p:cNvSpPr txBox="1">
            <a:spLocks noGrp="1"/>
          </p:cNvSpPr>
          <p:nvPr>
            <p:ph type="title"/>
          </p:nvPr>
        </p:nvSpPr>
        <p:spPr>
          <a:xfrm rot="-5400000">
            <a:off x="-364625" y="3821500"/>
            <a:ext cx="181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DATASET</a:t>
            </a:r>
            <a:endParaRPr b="1"/>
          </a:p>
        </p:txBody>
      </p:sp>
      <p:cxnSp>
        <p:nvCxnSpPr>
          <p:cNvPr id="106" name="Google Shape;106;p16"/>
          <p:cNvCxnSpPr>
            <a:stCxn id="105" idx="3"/>
          </p:cNvCxnSpPr>
          <p:nvPr/>
        </p:nvCxnSpPr>
        <p:spPr>
          <a:xfrm rot="10800000">
            <a:off x="541975" y="314050"/>
            <a:ext cx="0" cy="2887200"/>
          </a:xfrm>
          <a:prstGeom prst="straightConnector1">
            <a:avLst/>
          </a:prstGeom>
          <a:noFill/>
          <a:ln w="9525" cap="flat" cmpd="sng">
            <a:solidFill>
              <a:schemeClr val="dk1"/>
            </a:solidFill>
            <a:prstDash val="solid"/>
            <a:round/>
            <a:headEnd type="none" w="med" len="med"/>
            <a:tailEnd type="none" w="med" len="med"/>
          </a:ln>
        </p:spPr>
      </p:cxnSp>
      <p:sp>
        <p:nvSpPr>
          <p:cNvPr id="107" name="Google Shape;107;p16"/>
          <p:cNvSpPr txBox="1">
            <a:spLocks noGrp="1"/>
          </p:cNvSpPr>
          <p:nvPr>
            <p:ph type="title"/>
          </p:nvPr>
        </p:nvSpPr>
        <p:spPr>
          <a:xfrm rot="-5400000">
            <a:off x="-335420" y="4202898"/>
            <a:ext cx="1171800" cy="42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Metodologi</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rot="-5400000">
            <a:off x="-1682075" y="2504050"/>
            <a:ext cx="4448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PENYELESAIAN MASALAH</a:t>
            </a:r>
            <a:endParaRPr b="1"/>
          </a:p>
        </p:txBody>
      </p:sp>
      <p:cxnSp>
        <p:nvCxnSpPr>
          <p:cNvPr id="113" name="Google Shape;113;p17"/>
          <p:cNvCxnSpPr/>
          <p:nvPr/>
        </p:nvCxnSpPr>
        <p:spPr>
          <a:xfrm rot="10800000">
            <a:off x="541975" y="187175"/>
            <a:ext cx="0" cy="393900"/>
          </a:xfrm>
          <a:prstGeom prst="straightConnector1">
            <a:avLst/>
          </a:prstGeom>
          <a:noFill/>
          <a:ln w="9525" cap="flat" cmpd="sng">
            <a:solidFill>
              <a:schemeClr val="dk1"/>
            </a:solidFill>
            <a:prstDash val="solid"/>
            <a:round/>
            <a:headEnd type="none" w="med" len="med"/>
            <a:tailEnd type="none" w="med" len="med"/>
          </a:ln>
        </p:spPr>
      </p:cxnSp>
      <p:sp>
        <p:nvSpPr>
          <p:cNvPr id="114" name="Google Shape;114;p17"/>
          <p:cNvSpPr txBox="1">
            <a:spLocks noGrp="1"/>
          </p:cNvSpPr>
          <p:nvPr>
            <p:ph type="title"/>
          </p:nvPr>
        </p:nvSpPr>
        <p:spPr>
          <a:xfrm rot="-5400000">
            <a:off x="-335420" y="4202898"/>
            <a:ext cx="1171800" cy="42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Metodologi</a:t>
            </a:r>
            <a:endParaRPr sz="1200"/>
          </a:p>
        </p:txBody>
      </p:sp>
      <p:pic>
        <p:nvPicPr>
          <p:cNvPr id="115" name="Google Shape;115;p17"/>
          <p:cNvPicPr preferRelativeResize="0"/>
          <p:nvPr/>
        </p:nvPicPr>
        <p:blipFill>
          <a:blip r:embed="rId3">
            <a:alphaModFix/>
          </a:blip>
          <a:stretch>
            <a:fillRect/>
          </a:stretch>
        </p:blipFill>
        <p:spPr>
          <a:xfrm>
            <a:off x="1431325" y="1709225"/>
            <a:ext cx="7118101" cy="1725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rot="-5400000">
            <a:off x="-1476275" y="2709850"/>
            <a:ext cx="4036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 PREPROCESSING</a:t>
            </a:r>
            <a:endParaRPr b="1"/>
          </a:p>
        </p:txBody>
      </p:sp>
      <p:cxnSp>
        <p:nvCxnSpPr>
          <p:cNvPr id="121" name="Google Shape;121;p18"/>
          <p:cNvCxnSpPr>
            <a:stCxn id="120" idx="3"/>
          </p:cNvCxnSpPr>
          <p:nvPr/>
        </p:nvCxnSpPr>
        <p:spPr>
          <a:xfrm rot="10800000">
            <a:off x="541975" y="187150"/>
            <a:ext cx="0" cy="790800"/>
          </a:xfrm>
          <a:prstGeom prst="straightConnector1">
            <a:avLst/>
          </a:prstGeom>
          <a:noFill/>
          <a:ln w="9525" cap="flat" cmpd="sng">
            <a:solidFill>
              <a:schemeClr val="dk1"/>
            </a:solidFill>
            <a:prstDash val="solid"/>
            <a:round/>
            <a:headEnd type="none" w="med" len="med"/>
            <a:tailEnd type="none" w="med" len="med"/>
          </a:ln>
        </p:spPr>
      </p:cxnSp>
      <p:sp>
        <p:nvSpPr>
          <p:cNvPr id="122" name="Google Shape;122;p18"/>
          <p:cNvSpPr txBox="1">
            <a:spLocks noGrp="1"/>
          </p:cNvSpPr>
          <p:nvPr>
            <p:ph type="title"/>
          </p:nvPr>
        </p:nvSpPr>
        <p:spPr>
          <a:xfrm rot="-5400000">
            <a:off x="-495775" y="4042551"/>
            <a:ext cx="1492500" cy="42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Hasil &amp; Analisa</a:t>
            </a:r>
            <a:endParaRPr sz="1200"/>
          </a:p>
        </p:txBody>
      </p:sp>
      <p:pic>
        <p:nvPicPr>
          <p:cNvPr id="123" name="Google Shape;123;p18"/>
          <p:cNvPicPr preferRelativeResize="0"/>
          <p:nvPr/>
        </p:nvPicPr>
        <p:blipFill>
          <a:blip r:embed="rId3">
            <a:alphaModFix/>
          </a:blip>
          <a:stretch>
            <a:fillRect/>
          </a:stretch>
        </p:blipFill>
        <p:spPr>
          <a:xfrm>
            <a:off x="2626476" y="741425"/>
            <a:ext cx="5294052" cy="520625"/>
          </a:xfrm>
          <a:prstGeom prst="rect">
            <a:avLst/>
          </a:prstGeom>
          <a:noFill/>
          <a:ln>
            <a:noFill/>
          </a:ln>
        </p:spPr>
      </p:pic>
      <p:pic>
        <p:nvPicPr>
          <p:cNvPr id="124" name="Google Shape;124;p18"/>
          <p:cNvPicPr preferRelativeResize="0"/>
          <p:nvPr/>
        </p:nvPicPr>
        <p:blipFill>
          <a:blip r:embed="rId4">
            <a:alphaModFix/>
          </a:blip>
          <a:stretch>
            <a:fillRect/>
          </a:stretch>
        </p:blipFill>
        <p:spPr>
          <a:xfrm>
            <a:off x="1345775" y="3034466"/>
            <a:ext cx="5866799" cy="898371"/>
          </a:xfrm>
          <a:prstGeom prst="rect">
            <a:avLst/>
          </a:prstGeom>
          <a:noFill/>
          <a:ln>
            <a:noFill/>
          </a:ln>
        </p:spPr>
      </p:pic>
      <p:pic>
        <p:nvPicPr>
          <p:cNvPr id="125" name="Google Shape;125;p18"/>
          <p:cNvPicPr preferRelativeResize="0"/>
          <p:nvPr/>
        </p:nvPicPr>
        <p:blipFill>
          <a:blip r:embed="rId5">
            <a:alphaModFix/>
          </a:blip>
          <a:stretch>
            <a:fillRect/>
          </a:stretch>
        </p:blipFill>
        <p:spPr>
          <a:xfrm>
            <a:off x="1332324" y="4211024"/>
            <a:ext cx="5866799" cy="694393"/>
          </a:xfrm>
          <a:prstGeom prst="rect">
            <a:avLst/>
          </a:prstGeom>
          <a:noFill/>
          <a:ln>
            <a:noFill/>
          </a:ln>
        </p:spPr>
      </p:pic>
      <p:sp>
        <p:nvSpPr>
          <p:cNvPr id="126" name="Google Shape;126;p18"/>
          <p:cNvSpPr txBox="1">
            <a:spLocks noGrp="1"/>
          </p:cNvSpPr>
          <p:nvPr>
            <p:ph type="title"/>
          </p:nvPr>
        </p:nvSpPr>
        <p:spPr>
          <a:xfrm>
            <a:off x="1015175" y="2389845"/>
            <a:ext cx="2161500" cy="4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b="1"/>
              <a:t>DATA CLEANING</a:t>
            </a:r>
            <a:endParaRPr sz="1800" b="1"/>
          </a:p>
        </p:txBody>
      </p:sp>
      <p:sp>
        <p:nvSpPr>
          <p:cNvPr id="127" name="Google Shape;127;p18"/>
          <p:cNvSpPr txBox="1">
            <a:spLocks noGrp="1"/>
          </p:cNvSpPr>
          <p:nvPr>
            <p:ph type="title"/>
          </p:nvPr>
        </p:nvSpPr>
        <p:spPr>
          <a:xfrm>
            <a:off x="1015175" y="366850"/>
            <a:ext cx="2374200" cy="4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b="1"/>
              <a:t>SPLIT DATA</a:t>
            </a:r>
            <a:endParaRPr sz="1800" b="1"/>
          </a:p>
        </p:txBody>
      </p:sp>
      <p:sp>
        <p:nvSpPr>
          <p:cNvPr id="128" name="Google Shape;128;p18"/>
          <p:cNvSpPr txBox="1">
            <a:spLocks noGrp="1"/>
          </p:cNvSpPr>
          <p:nvPr>
            <p:ph type="title"/>
          </p:nvPr>
        </p:nvSpPr>
        <p:spPr>
          <a:xfrm>
            <a:off x="1315527" y="2754478"/>
            <a:ext cx="763800" cy="3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100" b="1" i="1"/>
              <a:t>Before</a:t>
            </a:r>
            <a:endParaRPr sz="1100" b="1" i="1"/>
          </a:p>
        </p:txBody>
      </p:sp>
      <p:sp>
        <p:nvSpPr>
          <p:cNvPr id="129" name="Google Shape;129;p18"/>
          <p:cNvSpPr txBox="1">
            <a:spLocks noGrp="1"/>
          </p:cNvSpPr>
          <p:nvPr>
            <p:ph type="title"/>
          </p:nvPr>
        </p:nvSpPr>
        <p:spPr>
          <a:xfrm>
            <a:off x="1375332" y="3946069"/>
            <a:ext cx="763800" cy="3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100" b="1" i="1"/>
              <a:t>After</a:t>
            </a:r>
            <a:endParaRPr sz="1100" b="1" i="1"/>
          </a:p>
        </p:txBody>
      </p:sp>
      <p:sp>
        <p:nvSpPr>
          <p:cNvPr id="130" name="Google Shape;130;p18"/>
          <p:cNvSpPr txBox="1">
            <a:spLocks noGrp="1"/>
          </p:cNvSpPr>
          <p:nvPr>
            <p:ph type="title"/>
          </p:nvPr>
        </p:nvSpPr>
        <p:spPr>
          <a:xfrm>
            <a:off x="2612150" y="1430545"/>
            <a:ext cx="1433700" cy="7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900" b="1" i="1"/>
              <a:t>Training Data</a:t>
            </a:r>
            <a:endParaRPr sz="900" b="1" i="1"/>
          </a:p>
          <a:p>
            <a:pPr marL="0" lvl="0" indent="0" algn="ctr" rtl="0">
              <a:spcBef>
                <a:spcPts val="0"/>
              </a:spcBef>
              <a:spcAft>
                <a:spcPts val="0"/>
              </a:spcAft>
              <a:buNone/>
            </a:pPr>
            <a:r>
              <a:rPr lang="en-GB" sz="3100" b="1"/>
              <a:t>16778</a:t>
            </a:r>
            <a:endParaRPr sz="3100" b="1"/>
          </a:p>
          <a:p>
            <a:pPr marL="0" lvl="0" indent="0" algn="ctr" rtl="0">
              <a:spcBef>
                <a:spcPts val="0"/>
              </a:spcBef>
              <a:spcAft>
                <a:spcPts val="0"/>
              </a:spcAft>
              <a:buNone/>
            </a:pPr>
            <a:r>
              <a:rPr lang="en-GB" sz="1100" b="1"/>
              <a:t>80%</a:t>
            </a:r>
            <a:endParaRPr sz="1100" b="1"/>
          </a:p>
        </p:txBody>
      </p:sp>
      <p:sp>
        <p:nvSpPr>
          <p:cNvPr id="131" name="Google Shape;131;p18"/>
          <p:cNvSpPr txBox="1">
            <a:spLocks noGrp="1"/>
          </p:cNvSpPr>
          <p:nvPr>
            <p:ph type="title"/>
          </p:nvPr>
        </p:nvSpPr>
        <p:spPr>
          <a:xfrm>
            <a:off x="4159950" y="1430545"/>
            <a:ext cx="1433700" cy="7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900" b="1" i="1"/>
              <a:t>Validation Data</a:t>
            </a:r>
            <a:endParaRPr sz="900" b="1" i="1"/>
          </a:p>
          <a:p>
            <a:pPr marL="0" lvl="0" indent="0" algn="ctr" rtl="0">
              <a:spcBef>
                <a:spcPts val="0"/>
              </a:spcBef>
              <a:spcAft>
                <a:spcPts val="0"/>
              </a:spcAft>
              <a:buNone/>
            </a:pPr>
            <a:r>
              <a:rPr lang="en-GB" sz="3100" b="1"/>
              <a:t>2097</a:t>
            </a:r>
            <a:endParaRPr sz="3100" b="1"/>
          </a:p>
          <a:p>
            <a:pPr marL="0" lvl="0" indent="0" algn="ctr" rtl="0">
              <a:spcBef>
                <a:spcPts val="0"/>
              </a:spcBef>
              <a:spcAft>
                <a:spcPts val="0"/>
              </a:spcAft>
              <a:buNone/>
            </a:pPr>
            <a:r>
              <a:rPr lang="en-GB" sz="1100" b="1"/>
              <a:t>10%</a:t>
            </a:r>
            <a:endParaRPr sz="1100" b="1"/>
          </a:p>
        </p:txBody>
      </p:sp>
      <p:sp>
        <p:nvSpPr>
          <p:cNvPr id="132" name="Google Shape;132;p18"/>
          <p:cNvSpPr txBox="1">
            <a:spLocks noGrp="1"/>
          </p:cNvSpPr>
          <p:nvPr>
            <p:ph type="title"/>
          </p:nvPr>
        </p:nvSpPr>
        <p:spPr>
          <a:xfrm>
            <a:off x="5816675" y="1430545"/>
            <a:ext cx="1433700" cy="7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900" b="1" i="1"/>
              <a:t>Testing Data</a:t>
            </a:r>
            <a:endParaRPr sz="900" b="1" i="1"/>
          </a:p>
          <a:p>
            <a:pPr marL="0" lvl="0" indent="0" algn="ctr" rtl="0">
              <a:spcBef>
                <a:spcPts val="0"/>
              </a:spcBef>
              <a:spcAft>
                <a:spcPts val="0"/>
              </a:spcAft>
              <a:buNone/>
            </a:pPr>
            <a:r>
              <a:rPr lang="en-GB" sz="3100" b="1"/>
              <a:t>2097</a:t>
            </a:r>
            <a:endParaRPr sz="3100" b="1"/>
          </a:p>
          <a:p>
            <a:pPr marL="0" lvl="0" indent="0" algn="ctr" rtl="0">
              <a:spcBef>
                <a:spcPts val="0"/>
              </a:spcBef>
              <a:spcAft>
                <a:spcPts val="0"/>
              </a:spcAft>
              <a:buNone/>
            </a:pPr>
            <a:r>
              <a:rPr lang="en-GB" sz="1100" b="1"/>
              <a:t>10%</a:t>
            </a:r>
            <a:endParaRPr sz="1100" b="1"/>
          </a:p>
        </p:txBody>
      </p:sp>
      <p:sp>
        <p:nvSpPr>
          <p:cNvPr id="133" name="Google Shape;133;p18"/>
          <p:cNvSpPr txBox="1">
            <a:spLocks noGrp="1"/>
          </p:cNvSpPr>
          <p:nvPr>
            <p:ph type="title"/>
          </p:nvPr>
        </p:nvSpPr>
        <p:spPr>
          <a:xfrm>
            <a:off x="1465107" y="734275"/>
            <a:ext cx="1244700" cy="3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900" b="1" i="1"/>
              <a:t>sample_sub.csv:</a:t>
            </a:r>
            <a:endParaRPr sz="1100" b="1"/>
          </a:p>
        </p:txBody>
      </p:sp>
      <p:sp>
        <p:nvSpPr>
          <p:cNvPr id="134" name="Google Shape;134;p18"/>
          <p:cNvSpPr txBox="1">
            <a:spLocks noGrp="1"/>
          </p:cNvSpPr>
          <p:nvPr>
            <p:ph type="title"/>
          </p:nvPr>
        </p:nvSpPr>
        <p:spPr>
          <a:xfrm>
            <a:off x="1473575" y="1430550"/>
            <a:ext cx="1244700" cy="3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900" b="1" i="1"/>
              <a:t>split train.csv:</a:t>
            </a:r>
            <a:endParaRPr sz="11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rot="-5400000">
            <a:off x="-1797125" y="2389000"/>
            <a:ext cx="4678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HYPERPARAMETER TUNING</a:t>
            </a:r>
            <a:endParaRPr b="1"/>
          </a:p>
        </p:txBody>
      </p:sp>
      <p:cxnSp>
        <p:nvCxnSpPr>
          <p:cNvPr id="140" name="Google Shape;140;p19"/>
          <p:cNvCxnSpPr/>
          <p:nvPr/>
        </p:nvCxnSpPr>
        <p:spPr>
          <a:xfrm rot="10800000">
            <a:off x="541975" y="260050"/>
            <a:ext cx="0" cy="99900"/>
          </a:xfrm>
          <a:prstGeom prst="straightConnector1">
            <a:avLst/>
          </a:prstGeom>
          <a:noFill/>
          <a:ln w="9525" cap="flat" cmpd="sng">
            <a:solidFill>
              <a:schemeClr val="dk1"/>
            </a:solidFill>
            <a:prstDash val="solid"/>
            <a:round/>
            <a:headEnd type="none" w="med" len="med"/>
            <a:tailEnd type="none" w="med" len="med"/>
          </a:ln>
        </p:spPr>
      </p:cxnSp>
      <p:sp>
        <p:nvSpPr>
          <p:cNvPr id="141" name="Google Shape;141;p19"/>
          <p:cNvSpPr txBox="1">
            <a:spLocks noGrp="1"/>
          </p:cNvSpPr>
          <p:nvPr>
            <p:ph type="title"/>
          </p:nvPr>
        </p:nvSpPr>
        <p:spPr>
          <a:xfrm rot="-5400000">
            <a:off x="-495775" y="4042551"/>
            <a:ext cx="1492500" cy="42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Hasil &amp; Analisa</a:t>
            </a:r>
            <a:endParaRPr sz="1200"/>
          </a:p>
        </p:txBody>
      </p:sp>
      <p:sp>
        <p:nvSpPr>
          <p:cNvPr id="142" name="Google Shape;142;p19"/>
          <p:cNvSpPr txBox="1">
            <a:spLocks noGrp="1"/>
          </p:cNvSpPr>
          <p:nvPr>
            <p:ph type="title"/>
          </p:nvPr>
        </p:nvSpPr>
        <p:spPr>
          <a:xfrm>
            <a:off x="2239575" y="1356675"/>
            <a:ext cx="5118300" cy="12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9000" b="1"/>
              <a:t>OPTUNA</a:t>
            </a:r>
            <a:endParaRPr sz="9000" b="1"/>
          </a:p>
        </p:txBody>
      </p:sp>
      <p:sp>
        <p:nvSpPr>
          <p:cNvPr id="143" name="Google Shape;143;p19"/>
          <p:cNvSpPr txBox="1">
            <a:spLocks noGrp="1"/>
          </p:cNvSpPr>
          <p:nvPr>
            <p:ph type="title"/>
          </p:nvPr>
        </p:nvSpPr>
        <p:spPr>
          <a:xfrm>
            <a:off x="2114925" y="3470875"/>
            <a:ext cx="4269600" cy="110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1500"/>
              <a:t>Learning Rate	: 1.5450076892773426e-06</a:t>
            </a:r>
            <a:endParaRPr sz="1500"/>
          </a:p>
          <a:p>
            <a:pPr marL="0" lvl="0" indent="0" algn="l" rtl="0">
              <a:spcBef>
                <a:spcPts val="0"/>
              </a:spcBef>
              <a:spcAft>
                <a:spcPts val="0"/>
              </a:spcAft>
              <a:buClr>
                <a:schemeClr val="dk1"/>
              </a:buClr>
              <a:buSzPts val="1100"/>
              <a:buFont typeface="Arial"/>
              <a:buNone/>
            </a:pPr>
            <a:r>
              <a:rPr lang="en-GB" sz="1500"/>
              <a:t>Weight Decay	: 1.559873651748936e-05</a:t>
            </a:r>
            <a:endParaRPr sz="1500"/>
          </a:p>
          <a:p>
            <a:pPr marL="0" lvl="0" indent="0" algn="l" rtl="0">
              <a:spcBef>
                <a:spcPts val="0"/>
              </a:spcBef>
              <a:spcAft>
                <a:spcPts val="0"/>
              </a:spcAft>
              <a:buNone/>
            </a:pPr>
            <a:r>
              <a:rPr lang="en-GB" sz="1500"/>
              <a:t>Batch Size		: 16</a:t>
            </a:r>
            <a:endParaRPr sz="1500"/>
          </a:p>
          <a:p>
            <a:pPr marL="0" lvl="0" indent="0" algn="l" rtl="0">
              <a:spcBef>
                <a:spcPts val="0"/>
              </a:spcBef>
              <a:spcAft>
                <a:spcPts val="0"/>
              </a:spcAft>
              <a:buNone/>
            </a:pPr>
            <a:r>
              <a:rPr lang="en-GB" sz="1500"/>
              <a:t>Optimizer		: RMSprop</a:t>
            </a:r>
            <a:endParaRPr sz="1500"/>
          </a:p>
        </p:txBody>
      </p:sp>
      <p:sp>
        <p:nvSpPr>
          <p:cNvPr id="144" name="Google Shape;144;p19"/>
          <p:cNvSpPr txBox="1">
            <a:spLocks noGrp="1"/>
          </p:cNvSpPr>
          <p:nvPr>
            <p:ph type="title"/>
          </p:nvPr>
        </p:nvSpPr>
        <p:spPr>
          <a:xfrm>
            <a:off x="1462550" y="3138875"/>
            <a:ext cx="2499600" cy="3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b="1"/>
              <a:t>Best Parameters</a:t>
            </a:r>
            <a:endParaRPr sz="2000" b="1"/>
          </a:p>
        </p:txBody>
      </p:sp>
      <p:sp>
        <p:nvSpPr>
          <p:cNvPr id="145" name="Google Shape;145;p19"/>
          <p:cNvSpPr txBox="1">
            <a:spLocks noGrp="1"/>
          </p:cNvSpPr>
          <p:nvPr>
            <p:ph type="title"/>
          </p:nvPr>
        </p:nvSpPr>
        <p:spPr>
          <a:xfrm>
            <a:off x="1879425" y="914425"/>
            <a:ext cx="5838600" cy="51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t>Hyperparameter Optimization Framework</a:t>
            </a:r>
            <a:endParaRPr sz="20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rot="-5400000">
            <a:off x="-1044875" y="3141250"/>
            <a:ext cx="3173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EVALUASI MODEL</a:t>
            </a:r>
            <a:endParaRPr b="1"/>
          </a:p>
        </p:txBody>
      </p:sp>
      <p:cxnSp>
        <p:nvCxnSpPr>
          <p:cNvPr id="151" name="Google Shape;151;p20"/>
          <p:cNvCxnSpPr>
            <a:stCxn id="150" idx="3"/>
          </p:cNvCxnSpPr>
          <p:nvPr/>
        </p:nvCxnSpPr>
        <p:spPr>
          <a:xfrm rot="10800000">
            <a:off x="541975" y="325150"/>
            <a:ext cx="0" cy="1515600"/>
          </a:xfrm>
          <a:prstGeom prst="straightConnector1">
            <a:avLst/>
          </a:prstGeom>
          <a:noFill/>
          <a:ln w="9525" cap="flat" cmpd="sng">
            <a:solidFill>
              <a:schemeClr val="dk1"/>
            </a:solidFill>
            <a:prstDash val="solid"/>
            <a:round/>
            <a:headEnd type="none" w="med" len="med"/>
            <a:tailEnd type="none" w="med" len="med"/>
          </a:ln>
        </p:spPr>
      </p:cxnSp>
      <p:sp>
        <p:nvSpPr>
          <p:cNvPr id="152" name="Google Shape;152;p20"/>
          <p:cNvSpPr txBox="1">
            <a:spLocks noGrp="1"/>
          </p:cNvSpPr>
          <p:nvPr>
            <p:ph type="title"/>
          </p:nvPr>
        </p:nvSpPr>
        <p:spPr>
          <a:xfrm rot="-5400000">
            <a:off x="-495775" y="4042551"/>
            <a:ext cx="1492500" cy="42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Hasil &amp; Analisa</a:t>
            </a:r>
            <a:endParaRPr sz="1200"/>
          </a:p>
        </p:txBody>
      </p:sp>
      <p:pic>
        <p:nvPicPr>
          <p:cNvPr id="153" name="Google Shape;153;p20"/>
          <p:cNvPicPr preferRelativeResize="0"/>
          <p:nvPr/>
        </p:nvPicPr>
        <p:blipFill>
          <a:blip r:embed="rId3">
            <a:alphaModFix/>
          </a:blip>
          <a:stretch>
            <a:fillRect/>
          </a:stretch>
        </p:blipFill>
        <p:spPr>
          <a:xfrm>
            <a:off x="1941100" y="594211"/>
            <a:ext cx="5669850" cy="1164525"/>
          </a:xfrm>
          <a:prstGeom prst="rect">
            <a:avLst/>
          </a:prstGeom>
          <a:noFill/>
          <a:ln>
            <a:noFill/>
          </a:ln>
        </p:spPr>
      </p:pic>
      <p:sp>
        <p:nvSpPr>
          <p:cNvPr id="154" name="Google Shape;154;p20"/>
          <p:cNvSpPr txBox="1">
            <a:spLocks noGrp="1"/>
          </p:cNvSpPr>
          <p:nvPr>
            <p:ph type="title"/>
          </p:nvPr>
        </p:nvSpPr>
        <p:spPr>
          <a:xfrm>
            <a:off x="1541425" y="1984611"/>
            <a:ext cx="6469200" cy="1684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SzPts val="990"/>
              <a:buNone/>
            </a:pPr>
            <a:r>
              <a:rPr lang="en-GB" sz="1200" b="1"/>
              <a:t>Informasi dari Table 1:</a:t>
            </a:r>
            <a:endParaRPr sz="1200" b="1"/>
          </a:p>
          <a:p>
            <a:pPr marL="457200" lvl="0" indent="-304800" algn="just" rtl="0">
              <a:spcBef>
                <a:spcPts val="0"/>
              </a:spcBef>
              <a:spcAft>
                <a:spcPts val="0"/>
              </a:spcAft>
              <a:buSzPts val="1200"/>
              <a:buChar char="-"/>
            </a:pPr>
            <a:r>
              <a:rPr lang="en-GB" sz="1200"/>
              <a:t>Nilai loss dari training dan validation model sebelum tuning lebih rendah dibandingkan tuned model</a:t>
            </a:r>
            <a:endParaRPr sz="1200"/>
          </a:p>
          <a:p>
            <a:pPr marL="457200" lvl="0" indent="-304800" algn="just" rtl="0">
              <a:spcBef>
                <a:spcPts val="0"/>
              </a:spcBef>
              <a:spcAft>
                <a:spcPts val="0"/>
              </a:spcAft>
              <a:buSzPts val="1200"/>
              <a:buChar char="-"/>
            </a:pPr>
            <a:r>
              <a:rPr lang="en-GB" sz="1200"/>
              <a:t>Akurasi validation model sebelum tuning lebih tinggi dibandingkan tuned model</a:t>
            </a:r>
            <a:endParaRPr sz="1200"/>
          </a:p>
          <a:p>
            <a:pPr marL="457200" lvl="0" indent="-304800" algn="just" rtl="0">
              <a:spcBef>
                <a:spcPts val="0"/>
              </a:spcBef>
              <a:spcAft>
                <a:spcPts val="0"/>
              </a:spcAft>
              <a:buSzPts val="1200"/>
              <a:buChar char="-"/>
            </a:pPr>
            <a:r>
              <a:rPr lang="en-GB" sz="1200"/>
              <a:t>Micro F1-Score validation model sebelum tuning lebih tinggi dibandingkan tuned model</a:t>
            </a:r>
            <a:endParaRPr sz="1200"/>
          </a:p>
          <a:p>
            <a:pPr marL="0" lvl="0" indent="0" algn="just" rtl="0">
              <a:spcBef>
                <a:spcPts val="0"/>
              </a:spcBef>
              <a:spcAft>
                <a:spcPts val="0"/>
              </a:spcAft>
              <a:buNone/>
            </a:pPr>
            <a:endParaRPr sz="1200"/>
          </a:p>
          <a:p>
            <a:pPr marL="0" lvl="0" indent="0" algn="just" rtl="0">
              <a:spcBef>
                <a:spcPts val="0"/>
              </a:spcBef>
              <a:spcAft>
                <a:spcPts val="0"/>
              </a:spcAft>
              <a:buNone/>
            </a:pPr>
            <a:r>
              <a:rPr lang="en-GB" sz="1200" b="1"/>
              <a:t>Analisa:</a:t>
            </a:r>
            <a:endParaRPr sz="1200"/>
          </a:p>
        </p:txBody>
      </p:sp>
      <p:sp>
        <p:nvSpPr>
          <p:cNvPr id="155" name="Google Shape;155;p20"/>
          <p:cNvSpPr txBox="1"/>
          <p:nvPr/>
        </p:nvSpPr>
        <p:spPr>
          <a:xfrm>
            <a:off x="1715725" y="3512570"/>
            <a:ext cx="6294900" cy="147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200">
                <a:solidFill>
                  <a:schemeClr val="dk1"/>
                </a:solidFill>
              </a:rPr>
              <a:t>Terjadi penurunan performa model setelah dilakukan hyperparameter tuning. Dengan kata lain, model mampu memberikan performa yang lebih baik sebelum proses hyperparameter tuning. Oleh karena itu, model yang akan digunakan adalah model awal, yaitu model sebelum tuning.</a:t>
            </a:r>
            <a:endParaRPr sz="1200">
              <a:solidFill>
                <a:schemeClr val="dk1"/>
              </a:solidFill>
            </a:endParaRPr>
          </a:p>
          <a:p>
            <a:pPr marL="0" lvl="0" indent="0" algn="just" rtl="0">
              <a:spcBef>
                <a:spcPts val="0"/>
              </a:spcBef>
              <a:spcAft>
                <a:spcPts val="0"/>
              </a:spcAft>
              <a:buNone/>
            </a:pPr>
            <a:r>
              <a:rPr lang="en-GB" sz="1200">
                <a:solidFill>
                  <a:schemeClr val="dk1"/>
                </a:solidFill>
              </a:rPr>
              <a:t>Hal ini bisa terjadi karena kurangnya optimalisasi range nilai parameter dan jumlah kombinasi parameter, sehingga </a:t>
            </a:r>
            <a:r>
              <a:rPr lang="en-GB" sz="1200" i="1">
                <a:solidFill>
                  <a:schemeClr val="dk1"/>
                </a:solidFill>
              </a:rPr>
              <a:t>hyperparameter tuning framework</a:t>
            </a:r>
            <a:r>
              <a:rPr lang="en-GB" sz="1200">
                <a:solidFill>
                  <a:schemeClr val="dk1"/>
                </a:solidFill>
              </a:rPr>
              <a:t> tidak berhasil menemukan kombinasi parameter yang mampu membuat performa model meningkat.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rot="-5400000">
            <a:off x="-1044875" y="3141250"/>
            <a:ext cx="3173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EVALUASI MODEL</a:t>
            </a:r>
            <a:endParaRPr b="1"/>
          </a:p>
        </p:txBody>
      </p:sp>
      <p:cxnSp>
        <p:nvCxnSpPr>
          <p:cNvPr id="161" name="Google Shape;161;p21"/>
          <p:cNvCxnSpPr>
            <a:stCxn id="160" idx="3"/>
          </p:cNvCxnSpPr>
          <p:nvPr/>
        </p:nvCxnSpPr>
        <p:spPr>
          <a:xfrm rot="10800000">
            <a:off x="541975" y="325150"/>
            <a:ext cx="0" cy="1515600"/>
          </a:xfrm>
          <a:prstGeom prst="straightConnector1">
            <a:avLst/>
          </a:prstGeom>
          <a:noFill/>
          <a:ln w="9525" cap="flat" cmpd="sng">
            <a:solidFill>
              <a:schemeClr val="dk1"/>
            </a:solidFill>
            <a:prstDash val="solid"/>
            <a:round/>
            <a:headEnd type="none" w="med" len="med"/>
            <a:tailEnd type="none" w="med" len="med"/>
          </a:ln>
        </p:spPr>
      </p:cxnSp>
      <p:sp>
        <p:nvSpPr>
          <p:cNvPr id="162" name="Google Shape;162;p21"/>
          <p:cNvSpPr txBox="1">
            <a:spLocks noGrp="1"/>
          </p:cNvSpPr>
          <p:nvPr>
            <p:ph type="title"/>
          </p:nvPr>
        </p:nvSpPr>
        <p:spPr>
          <a:xfrm rot="-5400000">
            <a:off x="-495775" y="4042551"/>
            <a:ext cx="1492500" cy="42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Hasil &amp; Analisa</a:t>
            </a:r>
            <a:endParaRPr sz="1200"/>
          </a:p>
        </p:txBody>
      </p:sp>
      <p:pic>
        <p:nvPicPr>
          <p:cNvPr id="163" name="Google Shape;163;p21"/>
          <p:cNvPicPr preferRelativeResize="0"/>
          <p:nvPr/>
        </p:nvPicPr>
        <p:blipFill>
          <a:blip r:embed="rId3">
            <a:alphaModFix/>
          </a:blip>
          <a:stretch>
            <a:fillRect/>
          </a:stretch>
        </p:blipFill>
        <p:spPr>
          <a:xfrm>
            <a:off x="3137675" y="618000"/>
            <a:ext cx="3678300" cy="1023700"/>
          </a:xfrm>
          <a:prstGeom prst="rect">
            <a:avLst/>
          </a:prstGeom>
          <a:noFill/>
          <a:ln>
            <a:noFill/>
          </a:ln>
        </p:spPr>
      </p:pic>
      <p:pic>
        <p:nvPicPr>
          <p:cNvPr id="164" name="Google Shape;164;p21"/>
          <p:cNvPicPr preferRelativeResize="0"/>
          <p:nvPr/>
        </p:nvPicPr>
        <p:blipFill>
          <a:blip r:embed="rId4">
            <a:alphaModFix/>
          </a:blip>
          <a:stretch>
            <a:fillRect/>
          </a:stretch>
        </p:blipFill>
        <p:spPr>
          <a:xfrm>
            <a:off x="1248900" y="2819425"/>
            <a:ext cx="2833135" cy="1847100"/>
          </a:xfrm>
          <a:prstGeom prst="rect">
            <a:avLst/>
          </a:prstGeom>
          <a:noFill/>
          <a:ln>
            <a:noFill/>
          </a:ln>
        </p:spPr>
      </p:pic>
      <p:sp>
        <p:nvSpPr>
          <p:cNvPr id="165" name="Google Shape;165;p21"/>
          <p:cNvSpPr txBox="1">
            <a:spLocks noGrp="1"/>
          </p:cNvSpPr>
          <p:nvPr>
            <p:ph type="title"/>
          </p:nvPr>
        </p:nvSpPr>
        <p:spPr>
          <a:xfrm>
            <a:off x="1337400" y="1740188"/>
            <a:ext cx="7049400" cy="75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200"/>
              <a:t>Dari metrik evaluasi pada Table 2, model menunjukkan performa yang cukup baik karena semua metriknya bernilai lebih dari 70%. Dimana artinya, model cukup mampu untuk memprediksi kategori yang berkaitan dengan teks. Hal ini diperkuat dengan nilai F1-Score pada setiap kategori, dimana 5 dari 6 kategori memiliki nilai F1-score lebih dari 80%. </a:t>
            </a:r>
            <a:endParaRPr sz="1200"/>
          </a:p>
        </p:txBody>
      </p:sp>
      <p:sp>
        <p:nvSpPr>
          <p:cNvPr id="166" name="Google Shape;166;p21"/>
          <p:cNvSpPr txBox="1"/>
          <p:nvPr/>
        </p:nvSpPr>
        <p:spPr>
          <a:xfrm>
            <a:off x="4194450" y="2819400"/>
            <a:ext cx="4391400" cy="1847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200">
                <a:solidFill>
                  <a:schemeClr val="dk1"/>
                </a:solidFill>
              </a:rPr>
              <a:t>Tingginya nilai F1-Score ini menunjukkan bahwa model mampu mengenali dan memprediksi teks yang berkaitan dengan kategori tersebut. Namun, terlihat bahwa F1-Score Quantitative Biology hanya berada di angka 54.39%, dimana artinya model kesulitan untuk mengenali dan memprediksi teks yang berkaitan dengan Quantitative Biology. Hal ini dapat terjadi karena kategori ini memiliki jumlah data yang lebih sedikit (akibat </a:t>
            </a:r>
            <a:r>
              <a:rPr lang="en-GB" sz="1200" i="1">
                <a:solidFill>
                  <a:schemeClr val="dk1"/>
                </a:solidFill>
              </a:rPr>
              <a:t>imbalance data</a:t>
            </a:r>
            <a:r>
              <a:rPr lang="en-GB" sz="1200">
                <a:solidFill>
                  <a:schemeClr val="dk1"/>
                </a:solidFill>
              </a:rPr>
              <a:t>), tingkat kompleksitas yang lebih tinggi, dan karakteristik yang mirip dengan kategori lain.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528</Words>
  <Application>Microsoft Office PowerPoint</Application>
  <PresentationFormat>On-screen Show (16:9)</PresentationFormat>
  <Paragraphs>86</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MULTILABEL</vt:lpstr>
      <vt:lpstr>LATAR BELAKANG</vt:lpstr>
      <vt:lpstr>NON-NULL DATA</vt:lpstr>
      <vt:lpstr>DATASET</vt:lpstr>
      <vt:lpstr>PENYELESAIAN MASALAH</vt:lpstr>
      <vt:lpstr>DATA PREPROCESSING</vt:lpstr>
      <vt:lpstr>HYPERPARAMETER TUNING</vt:lpstr>
      <vt:lpstr>EVALUASI MODEL</vt:lpstr>
      <vt:lpstr>EVALUASI MODEL</vt:lpstr>
      <vt:lpstr>KESIMPULAN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MULTILABEL</dc:title>
  <cp:lastModifiedBy>diana</cp:lastModifiedBy>
  <cp:revision>1</cp:revision>
  <dcterms:modified xsi:type="dcterms:W3CDTF">2023-06-24T07:03:05Z</dcterms:modified>
</cp:coreProperties>
</file>