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311" autoAdjust="0"/>
  </p:normalViewPr>
  <p:slideViewPr>
    <p:cSldViewPr snapToGrid="0">
      <p:cViewPr varScale="1">
        <p:scale>
          <a:sx n="109" d="100"/>
          <a:sy n="109" d="100"/>
        </p:scale>
        <p:origin x="712"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BE6F1-F178-4050-95C7-A53267ACF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 xmlns:a16="http://schemas.microsoft.com/office/drawing/2014/main" id="{C0A6193D-FC69-4A8A-A6D0-7EDB362D2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 xmlns:a16="http://schemas.microsoft.com/office/drawing/2014/main" id="{29794939-314E-4E55-A053-C99C028F622C}"/>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 xmlns:a16="http://schemas.microsoft.com/office/drawing/2014/main" id="{193EC25C-9E19-4780-BC30-7AB2746B49D4}"/>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 xmlns:a16="http://schemas.microsoft.com/office/drawing/2014/main" id="{58E53F3C-0A52-48AB-B548-649EA7B8EE40}"/>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52091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A315DB-4024-48C8-B349-F48026F6AD10}"/>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 xmlns:a16="http://schemas.microsoft.com/office/drawing/2014/main" id="{FF8D28EE-11CE-4B08-B84B-98ADFC1E50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 xmlns:a16="http://schemas.microsoft.com/office/drawing/2014/main" id="{E72F1DD1-A6AC-43F3-87BA-95AAD5B209FB}"/>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 xmlns:a16="http://schemas.microsoft.com/office/drawing/2014/main" id="{740EE227-4F69-4DBE-BDC9-810C17C73DE6}"/>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 xmlns:a16="http://schemas.microsoft.com/office/drawing/2014/main" id="{16036940-EAF5-4597-BEE4-B06439E55485}"/>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64235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A661526-3130-4C9E-94F5-12A04FAD6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 xmlns:a16="http://schemas.microsoft.com/office/drawing/2014/main" id="{6DDF12FA-54A8-4CCB-97BB-3CF5525841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 xmlns:a16="http://schemas.microsoft.com/office/drawing/2014/main" id="{4B6153F9-E203-45FE-9378-2ABF6EB6EB0A}"/>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 xmlns:a16="http://schemas.microsoft.com/office/drawing/2014/main" id="{72204219-2ED4-40DC-AE4A-4F2A60DDD09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 xmlns:a16="http://schemas.microsoft.com/office/drawing/2014/main" id="{04D56741-3413-4B32-9C9F-9598499F6635}"/>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38453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EB6FF2-3F2F-4DFF-8657-BC83B3910B59}"/>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 xmlns:a16="http://schemas.microsoft.com/office/drawing/2014/main" id="{EF7B8A13-8F7F-44E2-B208-E58170F42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 xmlns:a16="http://schemas.microsoft.com/office/drawing/2014/main" id="{501158CC-5D9C-4801-8DF9-D20CFDB7218B}"/>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 xmlns:a16="http://schemas.microsoft.com/office/drawing/2014/main" id="{1957CBEA-4C92-45FC-8162-217E4E4CC34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 xmlns:a16="http://schemas.microsoft.com/office/drawing/2014/main" id="{D0ED0D88-FBC6-432D-8A0F-2C31E705FC26}"/>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26831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A20DED-8E8D-4CF9-BC44-17C72E525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 xmlns:a16="http://schemas.microsoft.com/office/drawing/2014/main" id="{76E84E4A-8D8F-4BCA-8033-AE73BDCC0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99DD5EA-3604-4547-9BE5-32326D2ECA07}"/>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 xmlns:a16="http://schemas.microsoft.com/office/drawing/2014/main" id="{C46DB490-1983-431D-9FB7-FCF305A16275}"/>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 xmlns:a16="http://schemas.microsoft.com/office/drawing/2014/main" id="{8F679E95-F416-4FFF-9E8B-9847B445A019}"/>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238287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48522F-3A4C-41D7-9BFB-D33ACC3BCAF8}"/>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 xmlns:a16="http://schemas.microsoft.com/office/drawing/2014/main" id="{CB0AA125-CD84-4A6C-AAD7-A79840DAAA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 xmlns:a16="http://schemas.microsoft.com/office/drawing/2014/main" id="{A3EEBEF7-BFA1-4196-9B60-FB0963016C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 xmlns:a16="http://schemas.microsoft.com/office/drawing/2014/main" id="{BC3D822E-4432-425F-8C99-5C8FF9775A26}"/>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6" name="Footer Placeholder 5">
            <a:extLst>
              <a:ext uri="{FF2B5EF4-FFF2-40B4-BE49-F238E27FC236}">
                <a16:creationId xmlns="" xmlns:a16="http://schemas.microsoft.com/office/drawing/2014/main" id="{3410102A-9EB8-4219-9813-F1F37883ED9A}"/>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 xmlns:a16="http://schemas.microsoft.com/office/drawing/2014/main" id="{BB10245A-A5EF-462E-97AA-DED6894471FE}"/>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240367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93ACF-5E77-45EC-AC7F-230436A324AA}"/>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 xmlns:a16="http://schemas.microsoft.com/office/drawing/2014/main" id="{3B2BC883-E05D-44E7-A3EF-58AF5A8F7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021B19E-977D-4455-8587-11FBF550E6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 xmlns:a16="http://schemas.microsoft.com/office/drawing/2014/main" id="{FAD899BC-A8CD-425A-B7BD-34A942813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1396792-F863-473D-A48B-D895B120F4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 xmlns:a16="http://schemas.microsoft.com/office/drawing/2014/main" id="{245DDF5A-10DE-43EF-BE44-61F7EA0ACBB6}"/>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8" name="Footer Placeholder 7">
            <a:extLst>
              <a:ext uri="{FF2B5EF4-FFF2-40B4-BE49-F238E27FC236}">
                <a16:creationId xmlns="" xmlns:a16="http://schemas.microsoft.com/office/drawing/2014/main" id="{0D24C903-D5E4-445E-ACEF-D4601D9F09DC}"/>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 xmlns:a16="http://schemas.microsoft.com/office/drawing/2014/main" id="{739BF89A-4AF5-45D2-A3C4-30284BE25A2F}"/>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60933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E3C33-21E8-4BC3-BA47-A86E39C4585D}"/>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 xmlns:a16="http://schemas.microsoft.com/office/drawing/2014/main" id="{54A921C0-1E30-4CF4-8150-BB0B0BB22B2A}"/>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4" name="Footer Placeholder 3">
            <a:extLst>
              <a:ext uri="{FF2B5EF4-FFF2-40B4-BE49-F238E27FC236}">
                <a16:creationId xmlns="" xmlns:a16="http://schemas.microsoft.com/office/drawing/2014/main" id="{35F53298-9713-4042-B868-CD56FCCA6CED}"/>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 xmlns:a16="http://schemas.microsoft.com/office/drawing/2014/main" id="{A16523BB-151E-4350-9D98-89A416780831}"/>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199998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8F58F62-076D-4C77-AF9A-B617934ADA83}"/>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3" name="Footer Placeholder 2">
            <a:extLst>
              <a:ext uri="{FF2B5EF4-FFF2-40B4-BE49-F238E27FC236}">
                <a16:creationId xmlns="" xmlns:a16="http://schemas.microsoft.com/office/drawing/2014/main" id="{4CF9AB81-9FDE-46B5-82C7-43CB8E0D65E9}"/>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 xmlns:a16="http://schemas.microsoft.com/office/drawing/2014/main" id="{64B12FA3-1242-41D8-9D48-80357BAACEE8}"/>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128727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8D3861-323B-486B-BBFE-B66DDBCB2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 xmlns:a16="http://schemas.microsoft.com/office/drawing/2014/main" id="{3B6BA449-A233-4218-870F-85A84B77A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 xmlns:a16="http://schemas.microsoft.com/office/drawing/2014/main" id="{9F2BE3ED-AA90-4BC5-BB7A-02198EDD2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EFFAA063-7CA1-456C-B516-4A0034221A57}"/>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6" name="Footer Placeholder 5">
            <a:extLst>
              <a:ext uri="{FF2B5EF4-FFF2-40B4-BE49-F238E27FC236}">
                <a16:creationId xmlns="" xmlns:a16="http://schemas.microsoft.com/office/drawing/2014/main" id="{880DA7AE-5101-469A-B728-29E2B1BB2EB4}"/>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 xmlns:a16="http://schemas.microsoft.com/office/drawing/2014/main" id="{7EE812E7-EF65-4D98-9D2E-526D74E8777F}"/>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45001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1D0BEE-1B16-4D4A-BC64-DC97E3DB7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 xmlns:a16="http://schemas.microsoft.com/office/drawing/2014/main" id="{FD9F3D99-B3F8-47A4-B6AA-C001FEB29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 xmlns:a16="http://schemas.microsoft.com/office/drawing/2014/main" id="{22AB42B7-88B5-4EBC-976B-9FDF8D781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953E032-C498-49A3-BAF1-F0EDB07E938B}"/>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6" name="Footer Placeholder 5">
            <a:extLst>
              <a:ext uri="{FF2B5EF4-FFF2-40B4-BE49-F238E27FC236}">
                <a16:creationId xmlns="" xmlns:a16="http://schemas.microsoft.com/office/drawing/2014/main" id="{F5C81726-8572-4EDB-8D46-0D25F13B8627}"/>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 xmlns:a16="http://schemas.microsoft.com/office/drawing/2014/main" id="{8DFE81B3-25B6-4BEE-BFDA-8FD48E3DD0E6}"/>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6992839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F7229D5-FDC9-4297-BC80-CD2C74386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 xmlns:a16="http://schemas.microsoft.com/office/drawing/2014/main" id="{622C1C83-8F49-4701-869C-5B44C7B65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 xmlns:a16="http://schemas.microsoft.com/office/drawing/2014/main" id="{4C89CE84-15EE-4129-86FF-346603E82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9F997-DBEB-45A1-A5A5-2CAC43104460}" type="datetimeFigureOut">
              <a:rPr lang="es-MX" smtClean="0"/>
              <a:t>01/10/17</a:t>
            </a:fld>
            <a:endParaRPr lang="es-MX"/>
          </a:p>
        </p:txBody>
      </p:sp>
      <p:sp>
        <p:nvSpPr>
          <p:cNvPr id="5" name="Footer Placeholder 4">
            <a:extLst>
              <a:ext uri="{FF2B5EF4-FFF2-40B4-BE49-F238E27FC236}">
                <a16:creationId xmlns="" xmlns:a16="http://schemas.microsoft.com/office/drawing/2014/main" id="{FFC3EAE1-962C-413C-BA1C-A8DFA49F0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 xmlns:a16="http://schemas.microsoft.com/office/drawing/2014/main" id="{3267EAB3-7878-430C-9088-CC100E59B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1A342-03CC-4840-8513-828494A00275}" type="slidenum">
              <a:rPr lang="es-MX" smtClean="0"/>
              <a:t>‹#›</a:t>
            </a:fld>
            <a:endParaRPr lang="es-MX"/>
          </a:p>
        </p:txBody>
      </p:sp>
    </p:spTree>
    <p:extLst>
      <p:ext uri="{BB962C8B-B14F-4D97-AF65-F5344CB8AC3E}">
        <p14:creationId xmlns:p14="http://schemas.microsoft.com/office/powerpoint/2010/main" val="2654440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8BB52693-EB85-4957-A121-2A6047A4C7A5}"/>
              </a:ext>
            </a:extLst>
          </p:cNvPr>
          <p:cNvGraphicFramePr>
            <a:graphicFrameLocks noGrp="1"/>
          </p:cNvGraphicFramePr>
          <p:nvPr>
            <p:extLst>
              <p:ext uri="{D42A27DB-BD31-4B8C-83A1-F6EECF244321}">
                <p14:modId xmlns:p14="http://schemas.microsoft.com/office/powerpoint/2010/main" val="792093788"/>
              </p:ext>
            </p:extLst>
          </p:nvPr>
        </p:nvGraphicFramePr>
        <p:xfrm>
          <a:off x="1373547" y="94346"/>
          <a:ext cx="9051010" cy="2768600"/>
        </p:xfrm>
        <a:graphic>
          <a:graphicData uri="http://schemas.openxmlformats.org/drawingml/2006/table">
            <a:tbl>
              <a:tblPr firstRow="1" bandRow="1">
                <a:tableStyleId>{5C22544A-7EE6-4342-B048-85BDC9FD1C3A}</a:tableStyleId>
              </a:tblPr>
              <a:tblGrid>
                <a:gridCol w="905101">
                  <a:extLst>
                    <a:ext uri="{9D8B030D-6E8A-4147-A177-3AD203B41FA5}">
                      <a16:colId xmlns="" xmlns:a16="http://schemas.microsoft.com/office/drawing/2014/main" val="1664445441"/>
                    </a:ext>
                  </a:extLst>
                </a:gridCol>
                <a:gridCol w="905101"/>
                <a:gridCol w="905101"/>
                <a:gridCol w="905101"/>
                <a:gridCol w="905101"/>
                <a:gridCol w="905101">
                  <a:extLst>
                    <a:ext uri="{9D8B030D-6E8A-4147-A177-3AD203B41FA5}">
                      <a16:colId xmlns="" xmlns:a16="http://schemas.microsoft.com/office/drawing/2014/main" val="3333785392"/>
                    </a:ext>
                  </a:extLst>
                </a:gridCol>
                <a:gridCol w="905101">
                  <a:extLst>
                    <a:ext uri="{9D8B030D-6E8A-4147-A177-3AD203B41FA5}">
                      <a16:colId xmlns="" xmlns:a16="http://schemas.microsoft.com/office/drawing/2014/main" val="1914252979"/>
                    </a:ext>
                  </a:extLst>
                </a:gridCol>
                <a:gridCol w="905101">
                  <a:extLst>
                    <a:ext uri="{9D8B030D-6E8A-4147-A177-3AD203B41FA5}">
                      <a16:colId xmlns="" xmlns:a16="http://schemas.microsoft.com/office/drawing/2014/main" val="3182484665"/>
                    </a:ext>
                  </a:extLst>
                </a:gridCol>
                <a:gridCol w="905101">
                  <a:extLst>
                    <a:ext uri="{9D8B030D-6E8A-4147-A177-3AD203B41FA5}">
                      <a16:colId xmlns="" xmlns:a16="http://schemas.microsoft.com/office/drawing/2014/main" val="2323710027"/>
                    </a:ext>
                  </a:extLst>
                </a:gridCol>
                <a:gridCol w="905101"/>
              </a:tblGrid>
              <a:tr h="370840">
                <a:tc>
                  <a:txBody>
                    <a:bodyPr/>
                    <a:lstStyle/>
                    <a:p>
                      <a:r>
                        <a:rPr lang="es-MX" dirty="0" smtClean="0"/>
                        <a:t>Id</a:t>
                      </a:r>
                      <a:endParaRPr lang="es-MX" sz="1400" i="1" dirty="0"/>
                    </a:p>
                  </a:txBody>
                  <a:tcPr/>
                </a:tc>
                <a:tc>
                  <a:txBody>
                    <a:bodyPr/>
                    <a:lstStyle/>
                    <a:p>
                      <a:r>
                        <a:rPr lang="es-MX" sz="1400" i="0" dirty="0" smtClean="0"/>
                        <a:t>Usuario</a:t>
                      </a:r>
                      <a:endParaRPr lang="es-MX" sz="1400" i="0" dirty="0"/>
                    </a:p>
                  </a:txBody>
                  <a:tcPr/>
                </a:tc>
                <a:tc>
                  <a:txBody>
                    <a:bodyPr/>
                    <a:lstStyle/>
                    <a:p>
                      <a:r>
                        <a:rPr lang="es-MX" sz="1400" i="0" dirty="0" smtClean="0"/>
                        <a:t>Contraseña</a:t>
                      </a:r>
                      <a:endParaRPr lang="es-MX" sz="1400" i="0" dirty="0"/>
                    </a:p>
                  </a:txBody>
                  <a:tcPr/>
                </a:tc>
                <a:tc>
                  <a:txBody>
                    <a:bodyPr/>
                    <a:lstStyle/>
                    <a:p>
                      <a:r>
                        <a:rPr lang="es-MX" sz="1400" i="0" dirty="0" smtClean="0"/>
                        <a:t>Email</a:t>
                      </a:r>
                      <a:endParaRPr lang="es-MX" sz="1400" i="0" dirty="0"/>
                    </a:p>
                  </a:txBody>
                  <a:tcPr/>
                </a:tc>
                <a:tc>
                  <a:txBody>
                    <a:bodyPr/>
                    <a:lstStyle/>
                    <a:p>
                      <a:r>
                        <a:rPr lang="es-MX" sz="1400" i="0" dirty="0" smtClean="0"/>
                        <a:t>Padecimientos</a:t>
                      </a:r>
                      <a:endParaRPr lang="es-MX" sz="1400" i="0" dirty="0"/>
                    </a:p>
                  </a:txBody>
                  <a:tcPr/>
                </a:tc>
                <a:tc>
                  <a:txBody>
                    <a:bodyPr/>
                    <a:lstStyle/>
                    <a:p>
                      <a:r>
                        <a:rPr lang="es-MX" dirty="0"/>
                        <a:t>Nombre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Nacimiento</a:t>
                      </a:r>
                      <a:endParaRPr lang="es-MX" dirty="0"/>
                    </a:p>
                    <a:p>
                      <a:endParaRPr lang="es-MX" dirty="0"/>
                    </a:p>
                  </a:txBody>
                  <a:tcPr/>
                </a:tc>
                <a:tc>
                  <a:txBody>
                    <a:bodyPr/>
                    <a:lstStyle/>
                    <a:p>
                      <a:r>
                        <a:rPr lang="es-MX"/>
                        <a:t>Sexo</a:t>
                      </a:r>
                      <a:endParaRPr lang="es-MX" dirty="0"/>
                    </a:p>
                  </a:txBody>
                  <a:tcPr/>
                </a:tc>
                <a:tc>
                  <a:txBody>
                    <a:bodyPr/>
                    <a:lstStyle/>
                    <a:p>
                      <a:r>
                        <a:rPr lang="es-MX" dirty="0"/>
                        <a:t>Imagen</a:t>
                      </a:r>
                    </a:p>
                  </a:txBody>
                  <a:tcPr/>
                </a:tc>
                <a:tc>
                  <a:txBody>
                    <a:bodyPr/>
                    <a:lstStyle/>
                    <a:p>
                      <a:r>
                        <a:rPr lang="es-MX" dirty="0" smtClean="0"/>
                        <a:t>Medicamento</a:t>
                      </a:r>
                      <a:endParaRPr lang="es-MX" dirty="0"/>
                    </a:p>
                  </a:txBody>
                  <a:tcPr/>
                </a:tc>
                <a:extLst>
                  <a:ext uri="{0D108BD9-81ED-4DB2-BD59-A6C34878D82A}">
                    <a16:rowId xmlns="" xmlns:a16="http://schemas.microsoft.com/office/drawing/2014/main" val="3085137175"/>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 xmlns:a16="http://schemas.microsoft.com/office/drawing/2014/main" val="1293827180"/>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 xmlns:a16="http://schemas.microsoft.com/office/drawing/2014/main" val="2363210351"/>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 xmlns:a16="http://schemas.microsoft.com/office/drawing/2014/main" val="29422967"/>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 xmlns:a16="http://schemas.microsoft.com/office/drawing/2014/main" val="2885207959"/>
                  </a:ext>
                </a:extLst>
              </a:tr>
              <a:tr h="370840">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 xmlns:a16="http://schemas.microsoft.com/office/drawing/2014/main" val="863267576"/>
                  </a:ext>
                </a:extLst>
              </a:tr>
            </a:tbl>
          </a:graphicData>
        </a:graphic>
      </p:graphicFrame>
      <p:sp>
        <p:nvSpPr>
          <p:cNvPr id="5" name="TextBox 4">
            <a:extLst>
              <a:ext uri="{FF2B5EF4-FFF2-40B4-BE49-F238E27FC236}">
                <a16:creationId xmlns="" xmlns:a16="http://schemas.microsoft.com/office/drawing/2014/main" id="{AF474ED2-6A10-4DA8-B8B4-22EDBD8F16AC}"/>
              </a:ext>
            </a:extLst>
          </p:cNvPr>
          <p:cNvSpPr txBox="1"/>
          <p:nvPr/>
        </p:nvSpPr>
        <p:spPr>
          <a:xfrm>
            <a:off x="912055" y="2956730"/>
            <a:ext cx="9973994" cy="4247317"/>
          </a:xfrm>
          <a:prstGeom prst="rect">
            <a:avLst/>
          </a:prstGeom>
          <a:noFill/>
        </p:spPr>
        <p:txBody>
          <a:bodyPr wrap="square" rtlCol="0">
            <a:spAutoFit/>
          </a:bodyPr>
          <a:lstStyle/>
          <a:p>
            <a:pPr algn="just"/>
            <a:r>
              <a:rPr lang="es-MX" u="sng" dirty="0"/>
              <a:t>USUARIO</a:t>
            </a:r>
            <a:r>
              <a:rPr lang="es-MX" dirty="0"/>
              <a:t> = &lt;{ Id: integer, </a:t>
            </a:r>
            <a:r>
              <a:rPr lang="es-MX" dirty="0" smtClean="0"/>
              <a:t>Usuario: string, Contraseña: string, Email: string, Padecimientos: string ,Nombre</a:t>
            </a:r>
            <a:r>
              <a:rPr lang="es-MX" dirty="0"/>
              <a:t>: string, </a:t>
            </a:r>
            <a:r>
              <a:rPr lang="es-MX" dirty="0" smtClean="0"/>
              <a:t>Nacimiento: Date, </a:t>
            </a:r>
            <a:r>
              <a:rPr lang="es-MX" dirty="0"/>
              <a:t>Sexo: char, Imagen: </a:t>
            </a:r>
            <a:r>
              <a:rPr lang="es-MX" dirty="0" smtClean="0"/>
              <a:t>picture, Medicamento: string}, </a:t>
            </a:r>
            <a:r>
              <a:rPr lang="es-MX" dirty="0"/>
              <a:t>∑</a:t>
            </a:r>
            <a:r>
              <a:rPr lang="en-US" u="sng" baseline="-25000" dirty="0"/>
              <a:t> USUARIO </a:t>
            </a:r>
            <a:r>
              <a:rPr lang="es-MX" dirty="0"/>
              <a:t>&gt;</a:t>
            </a:r>
          </a:p>
          <a:p>
            <a:pPr algn="just"/>
            <a:endParaRPr lang="es-MX" dirty="0"/>
          </a:p>
          <a:p>
            <a:pPr algn="just"/>
            <a:r>
              <a:rPr lang="es-MX" dirty="0"/>
              <a:t>∑</a:t>
            </a:r>
            <a:r>
              <a:rPr lang="en-US" u="sng" baseline="-25000" dirty="0"/>
              <a:t> USUARIO </a:t>
            </a:r>
            <a:r>
              <a:rPr lang="es-MX" dirty="0"/>
              <a:t>= (a, b, c, d)</a:t>
            </a:r>
          </a:p>
          <a:p>
            <a:pPr algn="just"/>
            <a:endParaRPr lang="es-MX" dirty="0"/>
          </a:p>
          <a:p>
            <a:pPr marL="342900" indent="-342900" algn="just">
              <a:buFont typeface="+mj-lt"/>
              <a:buAutoNum type="alphaLcParenR"/>
            </a:pPr>
            <a:r>
              <a:rPr lang="es-MX" dirty="0"/>
              <a:t>Un usuario cuenta con un Id i, </a:t>
            </a:r>
            <a:r>
              <a:rPr lang="es-MX" dirty="0" smtClean="0"/>
              <a:t>Usuario us, Contraseña pass, Email em, Padecimientos pm, </a:t>
            </a:r>
            <a:r>
              <a:rPr lang="es-MX" dirty="0" smtClean="0"/>
              <a:t>Nombre </a:t>
            </a:r>
            <a:r>
              <a:rPr lang="es-MX" dirty="0"/>
              <a:t>n, Edad e, Sexo </a:t>
            </a:r>
            <a:r>
              <a:rPr lang="es-MX" dirty="0" smtClean="0"/>
              <a:t>s, </a:t>
            </a:r>
            <a:r>
              <a:rPr lang="es-MX" dirty="0"/>
              <a:t>Imagen </a:t>
            </a:r>
            <a:r>
              <a:rPr lang="es-MX" dirty="0" smtClean="0"/>
              <a:t>im y Medicamento m.</a:t>
            </a:r>
            <a:endParaRPr lang="es-MX" dirty="0"/>
          </a:p>
          <a:p>
            <a:pPr lvl="1" algn="just"/>
            <a:r>
              <a:rPr lang="es-MX" dirty="0"/>
              <a:t>(i, n, e, s, </a:t>
            </a:r>
            <a:r>
              <a:rPr lang="es-MX" dirty="0" smtClean="0"/>
              <a:t>im, m).</a:t>
            </a:r>
            <a:endParaRPr lang="es-MX" dirty="0"/>
          </a:p>
          <a:p>
            <a:pPr marL="342900" indent="-342900" algn="just">
              <a:buFont typeface="+mj-lt"/>
              <a:buAutoNum type="alphaLcParenR"/>
            </a:pPr>
            <a:r>
              <a:rPr lang="es-MX" dirty="0"/>
              <a:t>El dominio del constituyente Edad debe ser un entero no negativo. El dominio del constituyente Id debe ser un entero no negativo. El dominio del constituyente Sexo sólo pueden ser los caracteres ‘m’ para masculino, ‘f’ para femenino y ‘o’ para otro.</a:t>
            </a:r>
          </a:p>
          <a:p>
            <a:pPr marL="342900" indent="-342900" algn="just">
              <a:buFont typeface="+mj-lt"/>
              <a:buAutoNum type="alphaLcParenR"/>
            </a:pPr>
            <a:r>
              <a:rPr lang="es-MX" dirty="0"/>
              <a:t>Llave candidata: {Id}.</a:t>
            </a:r>
          </a:p>
          <a:p>
            <a:pPr marL="342900" indent="-342900" algn="just">
              <a:buFont typeface="+mj-lt"/>
              <a:buAutoNum type="alphaLcParenR"/>
            </a:pPr>
            <a:r>
              <a:rPr lang="es-MX" dirty="0"/>
              <a:t>Los dominios de los constituyentes Nombre, </a:t>
            </a:r>
            <a:r>
              <a:rPr lang="es-MX" dirty="0" smtClean="0"/>
              <a:t>Usuario, Contraseña, Email, Padecimientos, Sexo, Nacimiento no </a:t>
            </a:r>
            <a:r>
              <a:rPr lang="es-MX" dirty="0"/>
              <a:t>pueden ser nulos.</a:t>
            </a:r>
          </a:p>
          <a:p>
            <a:pPr marL="342900" indent="-342900" algn="just">
              <a:buFont typeface="+mj-lt"/>
              <a:buAutoNum type="alphaLcParenR"/>
            </a:pPr>
            <a:endParaRPr lang="es-MX" dirty="0"/>
          </a:p>
        </p:txBody>
      </p:sp>
    </p:spTree>
    <p:extLst>
      <p:ext uri="{BB962C8B-B14F-4D97-AF65-F5344CB8AC3E}">
        <p14:creationId xmlns:p14="http://schemas.microsoft.com/office/powerpoint/2010/main" val="107265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39D0070-677E-4BE4-9543-964CF6E37188}"/>
              </a:ext>
            </a:extLst>
          </p:cNvPr>
          <p:cNvSpPr txBox="1"/>
          <p:nvPr/>
        </p:nvSpPr>
        <p:spPr>
          <a:xfrm>
            <a:off x="358521" y="129258"/>
            <a:ext cx="1767459" cy="369332"/>
          </a:xfrm>
          <a:prstGeom prst="rect">
            <a:avLst/>
          </a:prstGeom>
          <a:noFill/>
        </p:spPr>
        <p:txBody>
          <a:bodyPr wrap="square" rtlCol="0">
            <a:spAutoFit/>
          </a:bodyPr>
          <a:lstStyle/>
          <a:p>
            <a:r>
              <a:rPr lang="es-MX" dirty="0"/>
              <a:t>MEDICAMENTO</a:t>
            </a:r>
          </a:p>
        </p:txBody>
      </p:sp>
      <p:graphicFrame>
        <p:nvGraphicFramePr>
          <p:cNvPr id="3" name="Table 2">
            <a:extLst>
              <a:ext uri="{FF2B5EF4-FFF2-40B4-BE49-F238E27FC236}">
                <a16:creationId xmlns="" xmlns:a16="http://schemas.microsoft.com/office/drawing/2014/main" id="{173D340A-BE23-43D0-91F7-55AA24F19407}"/>
              </a:ext>
            </a:extLst>
          </p:cNvPr>
          <p:cNvGraphicFramePr>
            <a:graphicFrameLocks noGrp="1"/>
          </p:cNvGraphicFramePr>
          <p:nvPr>
            <p:extLst>
              <p:ext uri="{D42A27DB-BD31-4B8C-83A1-F6EECF244321}">
                <p14:modId xmlns:p14="http://schemas.microsoft.com/office/powerpoint/2010/main" val="127010759"/>
              </p:ext>
            </p:extLst>
          </p:nvPr>
        </p:nvGraphicFramePr>
        <p:xfrm>
          <a:off x="2758898" y="272671"/>
          <a:ext cx="9240843" cy="1807086"/>
        </p:xfrm>
        <a:graphic>
          <a:graphicData uri="http://schemas.openxmlformats.org/drawingml/2006/table">
            <a:tbl>
              <a:tblPr firstRow="1" bandRow="1">
                <a:tableStyleId>{5C22544A-7EE6-4342-B048-85BDC9FD1C3A}</a:tableStyleId>
              </a:tblPr>
              <a:tblGrid>
                <a:gridCol w="572083"/>
                <a:gridCol w="737623">
                  <a:extLst>
                    <a:ext uri="{9D8B030D-6E8A-4147-A177-3AD203B41FA5}">
                      <a16:colId xmlns="" xmlns:a16="http://schemas.microsoft.com/office/drawing/2014/main" val="3086182992"/>
                    </a:ext>
                  </a:extLst>
                </a:gridCol>
                <a:gridCol w="965303">
                  <a:extLst>
                    <a:ext uri="{9D8B030D-6E8A-4147-A177-3AD203B41FA5}">
                      <a16:colId xmlns="" xmlns:a16="http://schemas.microsoft.com/office/drawing/2014/main" val="3333785392"/>
                    </a:ext>
                  </a:extLst>
                </a:gridCol>
                <a:gridCol w="667981">
                  <a:extLst>
                    <a:ext uri="{9D8B030D-6E8A-4147-A177-3AD203B41FA5}">
                      <a16:colId xmlns="" xmlns:a16="http://schemas.microsoft.com/office/drawing/2014/main" val="1914252979"/>
                    </a:ext>
                  </a:extLst>
                </a:gridCol>
                <a:gridCol w="1526814">
                  <a:extLst>
                    <a:ext uri="{9D8B030D-6E8A-4147-A177-3AD203B41FA5}">
                      <a16:colId xmlns="" xmlns:a16="http://schemas.microsoft.com/office/drawing/2014/main" val="3182484665"/>
                    </a:ext>
                  </a:extLst>
                </a:gridCol>
                <a:gridCol w="913361">
                  <a:extLst>
                    <a:ext uri="{9D8B030D-6E8A-4147-A177-3AD203B41FA5}">
                      <a16:colId xmlns="" xmlns:a16="http://schemas.microsoft.com/office/drawing/2014/main" val="2323710027"/>
                    </a:ext>
                  </a:extLst>
                </a:gridCol>
                <a:gridCol w="1145110"/>
                <a:gridCol w="886098"/>
                <a:gridCol w="913235"/>
                <a:gridCol w="913235"/>
              </a:tblGrid>
              <a:tr h="1075566">
                <a:tc>
                  <a:txBody>
                    <a:bodyPr/>
                    <a:lstStyle/>
                    <a:p>
                      <a:pPr algn="ctr"/>
                      <a:r>
                        <a:rPr lang="es-MX" dirty="0" smtClean="0"/>
                        <a:t>Id</a:t>
                      </a:r>
                      <a:endParaRPr lang="es-MX" dirty="0"/>
                    </a:p>
                  </a:txBody>
                  <a:tcPr>
                    <a:solidFill>
                      <a:schemeClr val="accent2">
                        <a:lumMod val="75000"/>
                      </a:schemeClr>
                    </a:solidFill>
                  </a:tcPr>
                </a:tc>
                <a:tc>
                  <a:txBody>
                    <a:bodyPr/>
                    <a:lstStyle/>
                    <a:p>
                      <a:pPr algn="ctr"/>
                      <a:r>
                        <a:rPr lang="es-MX" dirty="0" err="1"/>
                        <a:t>IdUsuario</a:t>
                      </a:r>
                      <a:endParaRPr lang="es-MX" dirty="0"/>
                    </a:p>
                  </a:txBody>
                  <a:tcPr>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smtClean="0"/>
                        <a:t>Nombre</a:t>
                      </a:r>
                      <a:endParaRPr lang="es-MX" dirty="0"/>
                    </a:p>
                    <a:p>
                      <a:pPr algn="ctr"/>
                      <a:endParaRPr lang="es-MX" dirty="0"/>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smtClean="0"/>
                        <a:t>Dosis</a:t>
                      </a:r>
                      <a:endParaRPr lang="es-MX" dirty="0"/>
                    </a:p>
                    <a:p>
                      <a:pPr algn="ctr"/>
                      <a:endParaRPr lang="es-MX" dirty="0"/>
                    </a:p>
                  </a:txBody>
                  <a:tcPr>
                    <a:solidFill>
                      <a:schemeClr val="accent1"/>
                    </a:solidFill>
                  </a:tcPr>
                </a:tc>
                <a:tc>
                  <a:txBody>
                    <a:bodyPr/>
                    <a:lstStyle/>
                    <a:p>
                      <a:pPr algn="ctr"/>
                      <a:r>
                        <a:rPr lang="es-MX" b="1" dirty="0" smtClean="0"/>
                        <a:t>UnidadDosis</a:t>
                      </a:r>
                      <a:endParaRPr lang="es-MX"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smtClean="0"/>
                        <a:t>Inicio</a:t>
                      </a:r>
                      <a:endParaRPr lang="es-MX" dirty="0"/>
                    </a:p>
                    <a:p>
                      <a:pPr algn="ctr"/>
                      <a:endParaRPr lang="es-MX" dirty="0"/>
                    </a:p>
                  </a:txBody>
                  <a:tcPr/>
                </a:tc>
                <a:tc>
                  <a:txBody>
                    <a:bodyPr/>
                    <a:lstStyle/>
                    <a:p>
                      <a:pPr algn="ctr"/>
                      <a:r>
                        <a:rPr lang="es-MX" dirty="0" smtClean="0"/>
                        <a:t>Intervalo</a:t>
                      </a:r>
                      <a:endParaRPr lang="es-MX" dirty="0"/>
                    </a:p>
                  </a:txBody>
                  <a:tcPr/>
                </a:tc>
                <a:tc>
                  <a:txBody>
                    <a:bodyPr/>
                    <a:lstStyle/>
                    <a:p>
                      <a:pPr algn="ctr"/>
                      <a:r>
                        <a:rPr lang="es-MX" dirty="0" smtClean="0"/>
                        <a:t>Tiempo</a:t>
                      </a:r>
                      <a:endParaRPr lang="es-MX" dirty="0"/>
                    </a:p>
                  </a:txBody>
                  <a:tcPr/>
                </a:tc>
                <a:tc>
                  <a:txBody>
                    <a:bodyPr/>
                    <a:lstStyle/>
                    <a:p>
                      <a:pPr algn="ctr"/>
                      <a:r>
                        <a:rPr lang="es-MX" dirty="0" smtClean="0"/>
                        <a:t>UniudadTiempo</a:t>
                      </a:r>
                      <a:endParaRPr lang="es-MX"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Imagen</a:t>
                      </a:r>
                    </a:p>
                    <a:p>
                      <a:pPr algn="ctr"/>
                      <a:endParaRPr lang="es-MX" dirty="0"/>
                    </a:p>
                  </a:txBody>
                  <a:tcPr/>
                </a:tc>
                <a:extLst>
                  <a:ext uri="{0D108BD9-81ED-4DB2-BD59-A6C34878D82A}">
                    <a16:rowId xmlns="" xmlns:a16="http://schemas.microsoft.com/office/drawing/2014/main" val="3085137175"/>
                  </a:ext>
                </a:extLst>
              </a:tr>
              <a:tr h="330943">
                <a:tc>
                  <a:txBody>
                    <a:bodyPr/>
                    <a:lstStyle/>
                    <a:p>
                      <a:endParaRPr lang="es-MX" dirty="0"/>
                    </a:p>
                  </a:txBody>
                  <a:tcPr>
                    <a:solidFill>
                      <a:schemeClr val="accent2">
                        <a:lumMod val="75000"/>
                      </a:schemeClr>
                    </a:solidFill>
                  </a:tcPr>
                </a:tc>
                <a:tc>
                  <a:txBody>
                    <a:bodyPr/>
                    <a:lstStyle/>
                    <a:p>
                      <a:endParaRPr lang="es-MX" dirty="0"/>
                    </a:p>
                  </a:txBody>
                  <a:tcPr>
                    <a:solidFill>
                      <a:schemeClr val="accent6">
                        <a:lumMod val="75000"/>
                      </a:schemeClr>
                    </a:solidFill>
                  </a:tcPr>
                </a:tc>
                <a:tc>
                  <a:txBody>
                    <a:bodyPr/>
                    <a:lstStyle/>
                    <a:p>
                      <a:endParaRPr lang="es-MX" dirty="0"/>
                    </a:p>
                  </a:txBody>
                  <a:tcPr>
                    <a:solidFill>
                      <a:schemeClr val="accent1">
                        <a:lumMod val="20000"/>
                        <a:lumOff val="80000"/>
                      </a:schemeClr>
                    </a:solidFill>
                  </a:tcPr>
                </a:tc>
                <a:tc>
                  <a:txBody>
                    <a:bodyPr/>
                    <a:lstStyle/>
                    <a:p>
                      <a:endParaRPr lang="es-MX" dirty="0"/>
                    </a:p>
                  </a:txBody>
                  <a:tcPr>
                    <a:solidFill>
                      <a:schemeClr val="accent1">
                        <a:lumMod val="20000"/>
                        <a:lumOff val="80000"/>
                      </a:schemeClr>
                    </a:solidFill>
                  </a:tcPr>
                </a:tc>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 xmlns:a16="http://schemas.microsoft.com/office/drawing/2014/main" val="1293827180"/>
                  </a:ext>
                </a:extLst>
              </a:tr>
              <a:tr h="330943">
                <a:tc>
                  <a:txBody>
                    <a:bodyPr/>
                    <a:lstStyle/>
                    <a:p>
                      <a:endParaRPr lang="es-MX" dirty="0"/>
                    </a:p>
                  </a:txBody>
                  <a:tcPr>
                    <a:solidFill>
                      <a:schemeClr val="accent2">
                        <a:lumMod val="75000"/>
                      </a:schemeClr>
                    </a:solidFill>
                  </a:tcPr>
                </a:tc>
                <a:tc>
                  <a:txBody>
                    <a:bodyPr/>
                    <a:lstStyle/>
                    <a:p>
                      <a:endParaRPr lang="es-MX" dirty="0"/>
                    </a:p>
                  </a:txBody>
                  <a:tcPr>
                    <a:solidFill>
                      <a:schemeClr val="accent6">
                        <a:lumMod val="75000"/>
                      </a:schemeClr>
                    </a:solidFill>
                  </a:tcPr>
                </a:tc>
                <a:tc>
                  <a:txBody>
                    <a:bodyPr/>
                    <a:lstStyle/>
                    <a:p>
                      <a:endParaRPr lang="es-MX" dirty="0"/>
                    </a:p>
                  </a:txBody>
                  <a:tcPr>
                    <a:solidFill>
                      <a:schemeClr val="accent5">
                        <a:lumMod val="20000"/>
                        <a:lumOff val="80000"/>
                      </a:schemeClr>
                    </a:solidFill>
                  </a:tcPr>
                </a:tc>
                <a:tc>
                  <a:txBody>
                    <a:bodyPr/>
                    <a:lstStyle/>
                    <a:p>
                      <a:endParaRPr lang="es-MX" dirty="0"/>
                    </a:p>
                  </a:txBody>
                  <a:tcPr>
                    <a:solidFill>
                      <a:schemeClr val="accent5">
                        <a:lumMod val="20000"/>
                        <a:lumOff val="80000"/>
                      </a:schemeClr>
                    </a:solidFill>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dirty="0"/>
                    </a:p>
                  </a:txBody>
                  <a:tcPr/>
                </a:tc>
                <a:extLst>
                  <a:ext uri="{0D108BD9-81ED-4DB2-BD59-A6C34878D82A}">
                    <a16:rowId xmlns="" xmlns:a16="http://schemas.microsoft.com/office/drawing/2014/main" val="2363210351"/>
                  </a:ext>
                </a:extLst>
              </a:tr>
            </a:tbl>
          </a:graphicData>
        </a:graphic>
      </p:graphicFrame>
      <p:sp>
        <p:nvSpPr>
          <p:cNvPr id="4" name="Rectangle 3">
            <a:extLst>
              <a:ext uri="{FF2B5EF4-FFF2-40B4-BE49-F238E27FC236}">
                <a16:creationId xmlns="" xmlns:a16="http://schemas.microsoft.com/office/drawing/2014/main" id="{6A283A21-5B66-464B-8FBF-1C464B1619B1}"/>
              </a:ext>
            </a:extLst>
          </p:cNvPr>
          <p:cNvSpPr/>
          <p:nvPr/>
        </p:nvSpPr>
        <p:spPr>
          <a:xfrm>
            <a:off x="0" y="3177037"/>
            <a:ext cx="12192000" cy="3693319"/>
          </a:xfrm>
          <a:prstGeom prst="rect">
            <a:avLst/>
          </a:prstGeom>
        </p:spPr>
        <p:txBody>
          <a:bodyPr wrap="square">
            <a:spAutoFit/>
          </a:bodyPr>
          <a:lstStyle/>
          <a:p>
            <a:pPr algn="just"/>
            <a:r>
              <a:rPr lang="es-MX" u="sng" dirty="0"/>
              <a:t>MEDICAMENTO</a:t>
            </a:r>
            <a:r>
              <a:rPr lang="es-MX" dirty="0"/>
              <a:t> = </a:t>
            </a:r>
            <a:r>
              <a:rPr lang="es-MX" dirty="0" smtClean="0"/>
              <a:t>&lt;{ id: Integer </a:t>
            </a:r>
            <a:r>
              <a:rPr lang="es-MX" dirty="0"/>
              <a:t>IdUsuario: Integer, </a:t>
            </a:r>
            <a:r>
              <a:rPr lang="es-MX" dirty="0" smtClean="0"/>
              <a:t>Nombrel</a:t>
            </a:r>
            <a:r>
              <a:rPr lang="es-MX" dirty="0"/>
              <a:t>: String, </a:t>
            </a:r>
            <a:r>
              <a:rPr lang="es-MX" dirty="0" smtClean="0"/>
              <a:t>Dosis: int, UnidadDosis: String, Inicio: Date, Intervalo: Int, Tiempo: Int, UnidadTiempo: String, imagen: Image}, </a:t>
            </a:r>
            <a:r>
              <a:rPr lang="es-MX" dirty="0"/>
              <a:t>∑</a:t>
            </a:r>
            <a:r>
              <a:rPr lang="en-US" u="sng" baseline="-25000" dirty="0"/>
              <a:t> MEDICAMENTO </a:t>
            </a:r>
            <a:r>
              <a:rPr lang="es-MX" dirty="0"/>
              <a:t>&gt;</a:t>
            </a:r>
          </a:p>
          <a:p>
            <a:pPr algn="just"/>
            <a:endParaRPr lang="es-MX" dirty="0"/>
          </a:p>
          <a:p>
            <a:pPr algn="just"/>
            <a:r>
              <a:rPr lang="es-MX" dirty="0"/>
              <a:t>∑</a:t>
            </a:r>
            <a:r>
              <a:rPr lang="en-US" u="sng" baseline="-25000" dirty="0"/>
              <a:t> MEDICAMENTO </a:t>
            </a:r>
            <a:r>
              <a:rPr lang="es-MX" dirty="0"/>
              <a:t>= (a, b, c, d)</a:t>
            </a:r>
          </a:p>
          <a:p>
            <a:pPr algn="just"/>
            <a:endParaRPr lang="es-MX" dirty="0"/>
          </a:p>
          <a:p>
            <a:pPr marL="342900" indent="-342900" algn="just">
              <a:buFont typeface="+mj-lt"/>
              <a:buAutoNum type="alphaLcParenR"/>
            </a:pPr>
            <a:r>
              <a:rPr lang="es-MX" dirty="0"/>
              <a:t>Una tupla de la relación MEDICAMENTO está definida por un </a:t>
            </a:r>
            <a:r>
              <a:rPr lang="es-MX" dirty="0" smtClean="0"/>
              <a:t>Id id, Idusuario </a:t>
            </a:r>
            <a:r>
              <a:rPr lang="es-MX" dirty="0"/>
              <a:t>id, del usuario que la consume, su </a:t>
            </a:r>
            <a:r>
              <a:rPr lang="es-MX" dirty="0" smtClean="0"/>
              <a:t>Nombre </a:t>
            </a:r>
            <a:r>
              <a:rPr lang="es-MX" dirty="0"/>
              <a:t>nc, su </a:t>
            </a:r>
            <a:r>
              <a:rPr lang="es-MX" dirty="0" smtClean="0"/>
              <a:t>fecha de Inicio fn, un Intervalo iv, un Tiempo t, una UnidadTiempo uT </a:t>
            </a:r>
            <a:r>
              <a:rPr lang="es-MX" dirty="0"/>
              <a:t>e</a:t>
            </a:r>
            <a:r>
              <a:rPr lang="es-MX" dirty="0" smtClean="0"/>
              <a:t> una imagen img.</a:t>
            </a:r>
          </a:p>
          <a:p>
            <a:pPr marL="342900" indent="-342900" algn="just">
              <a:buFont typeface="+mj-lt"/>
              <a:buAutoNum type="alphaLcParenR"/>
            </a:pPr>
            <a:r>
              <a:rPr lang="es-MX" dirty="0" smtClean="0"/>
              <a:t>Llaves </a:t>
            </a:r>
            <a:r>
              <a:rPr lang="es-MX" dirty="0"/>
              <a:t>candidata: </a:t>
            </a:r>
            <a:r>
              <a:rPr lang="es-MX" dirty="0" smtClean="0"/>
              <a:t>{Id}. </a:t>
            </a:r>
            <a:r>
              <a:rPr lang="es-MX" dirty="0" err="1"/>
              <a:t>IdUsuario</a:t>
            </a:r>
            <a:r>
              <a:rPr lang="es-MX" dirty="0"/>
              <a:t> no puede ser llave dado que existe el caso de que el mismo usuario puede tomar diferentes medicamentos.</a:t>
            </a:r>
          </a:p>
          <a:p>
            <a:pPr marL="342900" indent="-342900" algn="just">
              <a:buFont typeface="+mj-lt"/>
              <a:buAutoNum type="alphaLcParenR"/>
            </a:pPr>
            <a:r>
              <a:rPr lang="es-MX" dirty="0"/>
              <a:t>El dominio del constituyente </a:t>
            </a:r>
            <a:r>
              <a:rPr lang="es-MX" dirty="0" smtClean="0"/>
              <a:t>Dosis debe </a:t>
            </a:r>
            <a:r>
              <a:rPr lang="es-MX" dirty="0"/>
              <a:t>ser un </a:t>
            </a:r>
            <a:r>
              <a:rPr lang="es-MX" dirty="0" smtClean="0"/>
              <a:t>entero positivo</a:t>
            </a:r>
            <a:r>
              <a:rPr lang="es-MX" dirty="0"/>
              <a:t>.</a:t>
            </a:r>
          </a:p>
          <a:p>
            <a:pPr marL="342900" indent="-342900" algn="just">
              <a:buFont typeface="+mj-lt"/>
              <a:buAutoNum type="alphaLcParenR"/>
            </a:pPr>
            <a:r>
              <a:rPr lang="es-MX" dirty="0"/>
              <a:t>El  atributo </a:t>
            </a:r>
            <a:r>
              <a:rPr lang="es-MX" dirty="0" err="1"/>
              <a:t>IdUsuario</a:t>
            </a:r>
            <a:r>
              <a:rPr lang="es-MX" dirty="0"/>
              <a:t> no puede ser un valor nulo.</a:t>
            </a:r>
          </a:p>
          <a:p>
            <a:pPr marL="342900" indent="-342900" algn="just">
              <a:buFont typeface="+mj-lt"/>
              <a:buAutoNum type="alphaLcParenR"/>
            </a:pPr>
            <a:endParaRPr lang="es-MX" dirty="0"/>
          </a:p>
          <a:p>
            <a:pPr marL="342900" indent="-342900" algn="just">
              <a:buFont typeface="+mj-lt"/>
              <a:buAutoNum type="alphaLcParenR"/>
            </a:pPr>
            <a:endParaRPr lang="es-MX" dirty="0"/>
          </a:p>
        </p:txBody>
      </p:sp>
      <p:sp>
        <p:nvSpPr>
          <p:cNvPr id="5" name="TextBox 4">
            <a:extLst>
              <a:ext uri="{FF2B5EF4-FFF2-40B4-BE49-F238E27FC236}">
                <a16:creationId xmlns="" xmlns:a16="http://schemas.microsoft.com/office/drawing/2014/main" id="{A79D5CA3-7901-4ADE-8002-4BC581824342}"/>
              </a:ext>
            </a:extLst>
          </p:cNvPr>
          <p:cNvSpPr txBox="1"/>
          <p:nvPr/>
        </p:nvSpPr>
        <p:spPr>
          <a:xfrm>
            <a:off x="427242" y="1152013"/>
            <a:ext cx="1698738" cy="1200329"/>
          </a:xfrm>
          <a:prstGeom prst="rect">
            <a:avLst/>
          </a:prstGeom>
          <a:noFill/>
        </p:spPr>
        <p:txBody>
          <a:bodyPr wrap="square" rtlCol="0">
            <a:spAutoFit/>
          </a:bodyPr>
          <a:lstStyle/>
          <a:p>
            <a:r>
              <a:rPr lang="es-MX" dirty="0" smtClean="0"/>
              <a:t>Naranja: </a:t>
            </a:r>
            <a:r>
              <a:rPr lang="es-MX" dirty="0"/>
              <a:t>Llave primaria.</a:t>
            </a:r>
          </a:p>
          <a:p>
            <a:r>
              <a:rPr lang="es-MX" dirty="0" smtClean="0"/>
              <a:t>Verde: </a:t>
            </a:r>
            <a:r>
              <a:rPr lang="es-MX" dirty="0"/>
              <a:t>Llave foránea.</a:t>
            </a:r>
          </a:p>
        </p:txBody>
      </p:sp>
    </p:spTree>
    <p:extLst>
      <p:ext uri="{BB962C8B-B14F-4D97-AF65-F5344CB8AC3E}">
        <p14:creationId xmlns:p14="http://schemas.microsoft.com/office/powerpoint/2010/main" val="350138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862E063-F4DF-4107-B45A-32BBB1A2C7EE}"/>
              </a:ext>
            </a:extLst>
          </p:cNvPr>
          <p:cNvSpPr txBox="1"/>
          <p:nvPr/>
        </p:nvSpPr>
        <p:spPr>
          <a:xfrm>
            <a:off x="754380" y="708660"/>
            <a:ext cx="9715500" cy="2246769"/>
          </a:xfrm>
          <a:prstGeom prst="rect">
            <a:avLst/>
          </a:prstGeom>
          <a:noFill/>
        </p:spPr>
        <p:txBody>
          <a:bodyPr wrap="square" rtlCol="0">
            <a:spAutoFit/>
          </a:bodyPr>
          <a:lstStyle/>
          <a:p>
            <a:pPr algn="just"/>
            <a:r>
              <a:rPr lang="es-MX" sz="2800" dirty="0"/>
              <a:t>ERBD = ( </a:t>
            </a:r>
            <a:r>
              <a:rPr lang="es-MX" sz="2800" u="sng" dirty="0"/>
              <a:t>S</a:t>
            </a:r>
            <a:r>
              <a:rPr lang="es-MX" sz="2800" dirty="0"/>
              <a:t>, ∑ )</a:t>
            </a:r>
          </a:p>
          <a:p>
            <a:pPr algn="just"/>
            <a:endParaRPr lang="es-MX" sz="2800" dirty="0"/>
          </a:p>
          <a:p>
            <a:pPr algn="just"/>
            <a:r>
              <a:rPr lang="es-MX" sz="2800" u="sng" dirty="0"/>
              <a:t>S </a:t>
            </a:r>
            <a:r>
              <a:rPr lang="es-MX" sz="2800" dirty="0"/>
              <a:t>= (</a:t>
            </a:r>
            <a:r>
              <a:rPr lang="es-MX" sz="2800" u="sng" dirty="0"/>
              <a:t>USUARIO</a:t>
            </a:r>
            <a:r>
              <a:rPr lang="es-MX" sz="2800" dirty="0"/>
              <a:t>, </a:t>
            </a:r>
            <a:r>
              <a:rPr lang="es-MX" sz="2800" u="sng" dirty="0"/>
              <a:t>MEDICAMENTO</a:t>
            </a:r>
            <a:r>
              <a:rPr lang="es-MX" sz="2800" dirty="0"/>
              <a:t>)</a:t>
            </a:r>
          </a:p>
          <a:p>
            <a:pPr algn="just"/>
            <a:endParaRPr lang="es-MX" sz="2800" dirty="0"/>
          </a:p>
          <a:p>
            <a:pPr algn="just"/>
            <a:r>
              <a:rPr lang="es-MX" sz="2800" dirty="0"/>
              <a:t>∑ = </a:t>
            </a:r>
            <a:r>
              <a:rPr lang="es-MX" sz="2800" dirty="0" smtClean="0"/>
              <a:t>{</a:t>
            </a:r>
            <a:r>
              <a:rPr lang="es-MX" sz="2800" dirty="0"/>
              <a:t>USUARIO.{Id} </a:t>
            </a:r>
            <a:r>
              <a:rPr lang="es-MX" sz="2800" u="sng" dirty="0"/>
              <a:t>c</a:t>
            </a:r>
            <a:r>
              <a:rPr lang="es-MX" sz="2800" dirty="0"/>
              <a:t> MEDICAMENTO.{IdUsuario</a:t>
            </a:r>
            <a:r>
              <a:rPr lang="es-MX" sz="2800" dirty="0" smtClean="0"/>
              <a:t>}</a:t>
            </a:r>
            <a:endParaRPr lang="es-MX" sz="2800" dirty="0"/>
          </a:p>
        </p:txBody>
      </p:sp>
    </p:spTree>
    <p:extLst>
      <p:ext uri="{BB962C8B-B14F-4D97-AF65-F5344CB8AC3E}">
        <p14:creationId xmlns:p14="http://schemas.microsoft.com/office/powerpoint/2010/main" val="3018847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15006</TotalTime>
  <Words>396</Words>
  <Application>Microsoft Macintosh PowerPoint</Application>
  <PresentationFormat>Widescreen</PresentationFormat>
  <Paragraphs>45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Lobato Molina</dc:creator>
  <cp:lastModifiedBy>Monica Perez Paredes</cp:lastModifiedBy>
  <cp:revision>22</cp:revision>
  <dcterms:created xsi:type="dcterms:W3CDTF">2017-09-19T17:45:36Z</dcterms:created>
  <dcterms:modified xsi:type="dcterms:W3CDTF">2017-10-02T02:00:11Z</dcterms:modified>
</cp:coreProperties>
</file>