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97" r:id="rId8"/>
    <p:sldId id="263" r:id="rId9"/>
    <p:sldId id="304" r:id="rId10"/>
    <p:sldId id="306" r:id="rId11"/>
    <p:sldId id="308" r:id="rId12"/>
    <p:sldId id="309" r:id="rId13"/>
    <p:sldId id="310" r:id="rId14"/>
    <p:sldId id="301" r:id="rId15"/>
    <p:sldId id="321" r:id="rId16"/>
    <p:sldId id="315" r:id="rId17"/>
    <p:sldId id="318" r:id="rId18"/>
    <p:sldId id="316" r:id="rId19"/>
    <p:sldId id="317" r:id="rId20"/>
    <p:sldId id="323" r:id="rId21"/>
    <p:sldId id="295" r:id="rId22"/>
    <p:sldId id="333" r:id="rId23"/>
    <p:sldId id="325" r:id="rId24"/>
    <p:sldId id="326" r:id="rId25"/>
    <p:sldId id="314" r:id="rId26"/>
    <p:sldId id="327" r:id="rId27"/>
    <p:sldId id="311" r:id="rId28"/>
    <p:sldId id="312" r:id="rId29"/>
    <p:sldId id="328" r:id="rId30"/>
    <p:sldId id="313" r:id="rId31"/>
    <p:sldId id="324" r:id="rId32"/>
    <p:sldId id="329" r:id="rId33"/>
    <p:sldId id="319" r:id="rId34"/>
    <p:sldId id="330" r:id="rId35"/>
    <p:sldId id="331" r:id="rId36"/>
    <p:sldId id="332" r:id="rId37"/>
    <p:sldId id="296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CA997D07-8AA1-4214-ABD9-E1D5B2B28C7A}">
          <p14:sldIdLst>
            <p14:sldId id="256"/>
            <p14:sldId id="257"/>
            <p14:sldId id="258"/>
            <p14:sldId id="259"/>
            <p14:sldId id="261"/>
            <p14:sldId id="262"/>
            <p14:sldId id="297"/>
            <p14:sldId id="263"/>
            <p14:sldId id="304"/>
            <p14:sldId id="306"/>
            <p14:sldId id="308"/>
            <p14:sldId id="309"/>
            <p14:sldId id="310"/>
            <p14:sldId id="301"/>
            <p14:sldId id="321"/>
            <p14:sldId id="315"/>
            <p14:sldId id="318"/>
            <p14:sldId id="316"/>
            <p14:sldId id="317"/>
            <p14:sldId id="323"/>
            <p14:sldId id="295"/>
            <p14:sldId id="333"/>
            <p14:sldId id="325"/>
            <p14:sldId id="326"/>
            <p14:sldId id="314"/>
            <p14:sldId id="327"/>
            <p14:sldId id="311"/>
            <p14:sldId id="312"/>
            <p14:sldId id="328"/>
            <p14:sldId id="313"/>
            <p14:sldId id="324"/>
            <p14:sldId id="329"/>
            <p14:sldId id="319"/>
            <p14:sldId id="330"/>
            <p14:sldId id="331"/>
            <p14:sldId id="332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77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2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47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115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53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882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391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166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47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68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dd39f3b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dd39f3b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38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291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560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753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79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9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05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4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dd39f3b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dd39f3b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80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20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60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736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576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578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01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9db5b530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79db5b530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dd39f3b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dd39f3b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db5b5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9db5b5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db5b530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db5b530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db5b530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db5b530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3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db5b53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9db5b53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77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47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 dirty="0"/>
              <a:t>RECUPERAÇÃO DA INFORMAÇÃO DE PRONTUÁRIOS ELETRÔNICOS:</a:t>
            </a:r>
            <a:br>
              <a:rPr lang="pt-BR" sz="3180" dirty="0"/>
            </a:br>
            <a:r>
              <a:rPr lang="pt-BR" sz="3180" dirty="0"/>
              <a:t>Um modelo de visualização de informação de medicamentos.</a:t>
            </a:r>
            <a:endParaRPr sz="31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Nathália Adriele de Lima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Orientador: Prof. Dr. Leonardo Castro Botega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7062" y="4136869"/>
            <a:ext cx="1129898" cy="84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572" y="4060350"/>
            <a:ext cx="1637900" cy="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Processamento de Linguagem Natural: </a:t>
            </a:r>
            <a:r>
              <a:rPr lang="pt-BR" sz="2700" dirty="0"/>
              <a:t>Reconhecimento de entidades nomeadas (NER)</a:t>
            </a:r>
            <a:br>
              <a:rPr lang="pt-BR" sz="2700" dirty="0"/>
            </a:br>
            <a:br>
              <a:rPr lang="pt-BR" sz="2700" dirty="0"/>
            </a:br>
            <a:br>
              <a:rPr lang="pt-BR" sz="2700" dirty="0"/>
            </a:br>
            <a:br>
              <a:rPr lang="pt-BR" sz="2700" dirty="0"/>
            </a:br>
            <a:endParaRPr lang="pt-BR"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45021"/>
            <a:ext cx="8520600" cy="315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05000"/>
              </a:lnSpc>
              <a:buSzPts val="2100"/>
              <a:buFont typeface="Arial"/>
              <a:buChar char="❏"/>
            </a:pPr>
            <a:r>
              <a:rPr lang="pt-BR" sz="1700" b="1" dirty="0"/>
              <a:t>Reconhecimento de Entidades Nomeadas</a:t>
            </a:r>
            <a:endParaRPr lang="pt-BR" sz="1700" dirty="0"/>
          </a:p>
          <a:p>
            <a:pPr indent="-361950">
              <a:lnSpc>
                <a:spcPct val="200000"/>
              </a:lnSpc>
              <a:buSzPts val="2100"/>
              <a:buFont typeface="Arial"/>
              <a:buChar char="❏"/>
            </a:pPr>
            <a:r>
              <a:rPr lang="pt-BR" sz="1700" b="1" dirty="0"/>
              <a:t>Principais Aspectos e Aplicações do NER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Identificação de entidades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Classificação de entidades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Contextualização das entidades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Extração de entidades e relacionamentos</a:t>
            </a:r>
          </a:p>
          <a:p>
            <a:pPr lvl="1">
              <a:buFont typeface="Arial"/>
              <a:buChar char="❏"/>
            </a:pPr>
            <a:endParaRPr lang="pt-BR" sz="1700" dirty="0"/>
          </a:p>
          <a:p>
            <a:pPr indent="-361950">
              <a:lnSpc>
                <a:spcPct val="105000"/>
              </a:lnSpc>
              <a:buSzPts val="2100"/>
              <a:buFont typeface="Arial"/>
              <a:buChar char="❏"/>
            </a:pPr>
            <a:r>
              <a:rPr lang="pt-BR" b="1" dirty="0"/>
              <a:t>Aplicação em prontuários eletrônicos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Reconhecimento e extração de dados de registros médicos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DAF528-DB9B-86F6-B438-A2E090084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26"/>
          <a:stretch/>
        </p:blipFill>
        <p:spPr>
          <a:xfrm>
            <a:off x="5496904" y="1692161"/>
            <a:ext cx="3331778" cy="22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Grafos de Conhecimento: </a:t>
            </a:r>
            <a:r>
              <a:rPr lang="pt-BR" sz="2700" dirty="0"/>
              <a:t>Conceito e Representação </a:t>
            </a: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217110" y="1219196"/>
            <a:ext cx="8520600" cy="346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b="1" dirty="0"/>
              <a:t>Grafos de Conhecimento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Conceito</a:t>
            </a:r>
          </a:p>
          <a:p>
            <a:pPr marL="596900" lvl="1" indent="0">
              <a:buNone/>
            </a:pPr>
            <a:endParaRPr lang="pt-BR" sz="1800" dirty="0"/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b="1" dirty="0"/>
              <a:t>Representação em Grafos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Entidades ou Nós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Relações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Atributos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Triplos Semânticos 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Grafo de propriedade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9BFD11-D9BA-80E2-E8F0-0FD5C3837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58" y="1415449"/>
            <a:ext cx="4483650" cy="13218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4AF5A9-F90A-3A11-1885-30576B217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18" y="3231936"/>
            <a:ext cx="4603530" cy="13299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0F2B5C-157F-FB27-0090-B74A4D0D4AC6}"/>
              </a:ext>
            </a:extLst>
          </p:cNvPr>
          <p:cNvSpPr txBox="1"/>
          <p:nvPr/>
        </p:nvSpPr>
        <p:spPr>
          <a:xfrm>
            <a:off x="4617649" y="1232969"/>
            <a:ext cx="3916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Representação básica de um Grafo de Conhecimento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DC22A6-7DF6-F0AC-84E1-05C69DC49591}"/>
              </a:ext>
            </a:extLst>
          </p:cNvPr>
          <p:cNvSpPr txBox="1"/>
          <p:nvPr/>
        </p:nvSpPr>
        <p:spPr>
          <a:xfrm>
            <a:off x="4817347" y="3048636"/>
            <a:ext cx="3443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Representação básica de um Triplo Semântico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34D03B-E65B-DDF2-CA15-AC14B241266C}"/>
              </a:ext>
            </a:extLst>
          </p:cNvPr>
          <p:cNvSpPr txBox="1"/>
          <p:nvPr/>
        </p:nvSpPr>
        <p:spPr>
          <a:xfrm>
            <a:off x="5585425" y="4204799"/>
            <a:ext cx="1918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sujeito-predicado-objeto</a:t>
            </a:r>
          </a:p>
        </p:txBody>
      </p:sp>
    </p:spTree>
    <p:extLst>
      <p:ext uri="{BB962C8B-B14F-4D97-AF65-F5344CB8AC3E}">
        <p14:creationId xmlns:p14="http://schemas.microsoft.com/office/powerpoint/2010/main" val="307811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Grafos de Conhecimento: </a:t>
            </a:r>
            <a:r>
              <a:rPr lang="pt-BR" sz="2700" dirty="0"/>
              <a:t>Expansão de um Grafo de Conhecimento</a:t>
            </a: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E1C5E5-4E63-6493-0A1E-F228EBCE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89" y="924916"/>
            <a:ext cx="6022431" cy="4149347"/>
          </a:xfrm>
          <a:prstGeom prst="rect">
            <a:avLst/>
          </a:prstGeom>
        </p:spPr>
      </p:pic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280170" y="1103586"/>
            <a:ext cx="8520600" cy="346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pt-BR" dirty="0"/>
          </a:p>
          <a:p>
            <a:pPr marL="952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pt-BR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800" dirty="0"/>
              <a:t>Expansão do Grafo</a:t>
            </a:r>
          </a:p>
          <a:p>
            <a:pPr marL="596900" lvl="1" indent="0">
              <a:buNone/>
            </a:pPr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5B914-A0CF-D15B-25FA-FD8D37F53C82}"/>
              </a:ext>
            </a:extLst>
          </p:cNvPr>
          <p:cNvSpPr txBox="1"/>
          <p:nvPr/>
        </p:nvSpPr>
        <p:spPr>
          <a:xfrm>
            <a:off x="3478431" y="1333327"/>
            <a:ext cx="40785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Representação da expansão de Grafo de Conhecimento </a:t>
            </a:r>
          </a:p>
        </p:txBody>
      </p:sp>
    </p:spTree>
    <p:extLst>
      <p:ext uri="{BB962C8B-B14F-4D97-AF65-F5344CB8AC3E}">
        <p14:creationId xmlns:p14="http://schemas.microsoft.com/office/powerpoint/2010/main" val="203378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Grafos de Conhecimento: </a:t>
            </a:r>
            <a:r>
              <a:rPr lang="pt-BR" sz="2700" dirty="0"/>
              <a:t>Aplicação no campo da saúde 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B92A78-502A-2A32-E614-D4CFC8925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3" r="23059"/>
          <a:stretch/>
        </p:blipFill>
        <p:spPr>
          <a:xfrm>
            <a:off x="5203977" y="1322522"/>
            <a:ext cx="3614198" cy="3070799"/>
          </a:xfrm>
          <a:prstGeom prst="rect">
            <a:avLst/>
          </a:prstGeom>
        </p:spPr>
      </p:pic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03586"/>
            <a:ext cx="8520600" cy="346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700" b="1" dirty="0"/>
              <a:t>Aplicação em dados de saúde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Dados Clínicos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Dados Socioeconômicos </a:t>
            </a:r>
          </a:p>
          <a:p>
            <a:pPr lvl="1">
              <a:buFont typeface="Arial"/>
              <a:buChar char="❏"/>
            </a:pPr>
            <a:endParaRPr lang="pt-BR" sz="1700" b="1" dirty="0"/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700" b="1" dirty="0"/>
              <a:t>Exemplos de aplicação em  Biomedicina  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Descoberta de Novos Medicamentos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Análise de Dados Genômicos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Descoberta de Novas Terapias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Diagnóstico e Tratamento de Doenças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Gerenciamento de Dados de Biologia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Personalização de Tratamento</a:t>
            </a:r>
          </a:p>
          <a:p>
            <a:pPr lvl="1">
              <a:buFont typeface="Arial"/>
              <a:buChar char="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04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822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Modelo de Recuperação e Visualização de Informações de Medicamentos: </a:t>
            </a:r>
            <a:r>
              <a:rPr lang="pt-BR" dirty="0"/>
              <a:t>Pontos principais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22210" y="1331609"/>
            <a:ext cx="8520600" cy="3219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Fases de trabalho e constituição do modelo</a:t>
            </a:r>
          </a:p>
          <a:p>
            <a:pPr indent="-361950">
              <a:lnSpc>
                <a:spcPct val="100000"/>
              </a:lnSpc>
              <a:buSzPts val="2100"/>
              <a:buFont typeface="Arial"/>
              <a:buChar char="❏"/>
            </a:pPr>
            <a:r>
              <a:rPr lang="pt-BR" sz="1900" dirty="0"/>
              <a:t>Abordagens de desenvolvimento do grafo de conhecimento.</a:t>
            </a:r>
            <a:endParaRPr sz="1900" dirty="0"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Fluxograma de representação do modelo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Fluxos de Trabalho e de extração de Entidades e Relacionamentos, do modelo de </a:t>
            </a:r>
            <a:r>
              <a:rPr lang="pt-BR" sz="1900" b="1" dirty="0"/>
              <a:t>NER/REL</a:t>
            </a:r>
            <a:r>
              <a:rPr lang="pt-BR" sz="1900" dirty="0"/>
              <a:t>.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Procedimentos de rotulação dos dados para treino e teste.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b="1" dirty="0"/>
              <a:t>Principais Ferramentas:</a:t>
            </a:r>
          </a:p>
          <a:p>
            <a:pPr lvl="1" indent="-361950">
              <a:lnSpc>
                <a:spcPct val="100000"/>
              </a:lnSpc>
              <a:buSzPts val="2100"/>
              <a:buChar char="❏"/>
            </a:pPr>
            <a:r>
              <a:rPr lang="pt-BR" sz="1700" b="1" dirty="0"/>
              <a:t>Spacy: </a:t>
            </a:r>
            <a:r>
              <a:rPr lang="pt-BR" sz="1700" dirty="0"/>
              <a:t>PLN</a:t>
            </a:r>
          </a:p>
          <a:p>
            <a:pPr lvl="1" indent="-361950">
              <a:lnSpc>
                <a:spcPct val="100000"/>
              </a:lnSpc>
              <a:buSzPts val="2100"/>
              <a:buChar char="❏"/>
            </a:pPr>
            <a:r>
              <a:rPr lang="pt-BR" sz="1700" b="1" dirty="0"/>
              <a:t>Neo4j/Cypher: </a:t>
            </a:r>
            <a:r>
              <a:rPr lang="pt-BR" sz="1700" dirty="0"/>
              <a:t>Banco de dados gráfico</a:t>
            </a:r>
          </a:p>
          <a:p>
            <a:pPr lvl="1" indent="-361950">
              <a:lnSpc>
                <a:spcPct val="100000"/>
              </a:lnSpc>
              <a:buSzPts val="2100"/>
              <a:buChar char="❏"/>
            </a:pPr>
            <a:r>
              <a:rPr lang="pt-BR" sz="1700" b="1" dirty="0"/>
              <a:t>GraphQL: </a:t>
            </a:r>
            <a:r>
              <a:rPr lang="pt-BR" sz="1700" dirty="0"/>
              <a:t>Consulta e API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51075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01190" y="456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buSzPct val="39285"/>
            </a:pPr>
            <a:r>
              <a:rPr lang="pt-BR" b="1" dirty="0"/>
              <a:t>Fases de trabalho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FE4E27B9-1D5C-E7D4-4FC5-C8BDA267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71295"/>
              </p:ext>
            </p:extLst>
          </p:nvPr>
        </p:nvGraphicFramePr>
        <p:xfrm>
          <a:off x="0" y="669113"/>
          <a:ext cx="9144000" cy="43247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438999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24650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55859734"/>
                    </a:ext>
                  </a:extLst>
                </a:gridCol>
              </a:tblGrid>
              <a:tr h="452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1</a:t>
                      </a:r>
                    </a:p>
                  </a:txBody>
                  <a:tcPr marL="180000" marT="72000" marB="72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2</a:t>
                      </a:r>
                    </a:p>
                  </a:txBody>
                  <a:tcPr marT="72000" marB="72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3</a:t>
                      </a:r>
                    </a:p>
                  </a:txBody>
                  <a:tcPr marR="144000" marT="72000" marB="72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82622"/>
                  </a:ext>
                </a:extLst>
              </a:tr>
              <a:tr h="3871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Entidades de interesse foram definidas com base no contexto e frequência de aparição em receituários de medicamentos, e inclui:  medicamento, concentração, dosagem e intervalo de administração. Anotações de receituário de medicamentos foram tratadas e rotuladas usando o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Excel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e a ferramenta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Label Studio 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para rotulação de dados textuais. </a:t>
                      </a:r>
                      <a:endParaRPr lang="pt-BR" sz="1600" b="0" dirty="0"/>
                    </a:p>
                  </a:txBody>
                  <a:tcPr marL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Com a ferramenta </a:t>
                      </a:r>
                      <a:r>
                        <a:rPr lang="pt-BR" sz="1600" b="1" dirty="0"/>
                        <a:t>Spacy</a:t>
                      </a:r>
                      <a:r>
                        <a:rPr lang="pt-BR" sz="1600" b="0" dirty="0"/>
                        <a:t>, um modelo de </a:t>
                      </a:r>
                      <a:r>
                        <a:rPr lang="pt-BR" sz="1400" b="1" dirty="0"/>
                        <a:t>PLN/NER/REL </a:t>
                      </a:r>
                      <a:r>
                        <a:rPr lang="pt-BR" sz="1600" b="0" dirty="0"/>
                        <a:t>foi treinado a partir dos dados rotulados na </a:t>
                      </a:r>
                      <a:r>
                        <a:rPr lang="pt-BR" sz="1600" b="1" dirty="0"/>
                        <a:t>fase 1</a:t>
                      </a:r>
                      <a:r>
                        <a:rPr lang="pt-BR" sz="1600" b="0" dirty="0"/>
                        <a:t>, para extrair as entidades: </a:t>
                      </a:r>
                      <a:r>
                        <a:rPr lang="pt-BR" sz="1200" b="1" dirty="0"/>
                        <a:t>MED, CONCEN, DOSE, APRAZ e TEMP </a:t>
                      </a:r>
                      <a:r>
                        <a:rPr lang="pt-BR" sz="1600" b="0" dirty="0"/>
                        <a:t>e seus relacionamentos. Para efeito de exemplo, entidades e relações entre entidades serão extraídas e usadas na construção de um grafo de conhecimento, que será salvo no banco de dados gráfico, </a:t>
                      </a:r>
                      <a:r>
                        <a:rPr lang="pt-BR" sz="1600" b="1" dirty="0"/>
                        <a:t>Neo4j</a:t>
                      </a:r>
                      <a:r>
                        <a:rPr lang="pt-BR" sz="1600" b="0" dirty="0"/>
                        <a:t>.</a:t>
                      </a:r>
                    </a:p>
                    <a:p>
                      <a:endParaRPr lang="pt-BR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Um grafo de conhecimento composto por milhares de medicamentos retirados de uma lista de medicamentos de referência e similares disponibilizada pela Anvisa, é construído. Para exemplo, este grafo será incorporado ao construído na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2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E propõem-se uma API para a recuperação das informações contidas no banco de dados gráfico,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Neo4j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usando a ferramenta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GraphQL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endParaRPr lang="pt-BR" sz="1600" b="0" dirty="0"/>
                    </a:p>
                  </a:txBody>
                  <a:tcPr marR="144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06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9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367862"/>
            <a:ext cx="8474948" cy="649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ct val="39285"/>
            </a:pPr>
            <a:r>
              <a:rPr lang="pt-BR" sz="2700" b="1" dirty="0"/>
              <a:t>Fluxograma de representação do modelo</a:t>
            </a: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D1E037-A031-8450-1FD4-1995A865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5" y="1210823"/>
            <a:ext cx="8660469" cy="34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047FE39-AC7B-B49B-C5F3-80EBF048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2" y="374041"/>
            <a:ext cx="8769238" cy="4748441"/>
          </a:xfrm>
          <a:prstGeom prst="rect">
            <a:avLst/>
          </a:prstGeom>
        </p:spPr>
      </p:pic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01190" y="45636"/>
            <a:ext cx="87692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sz="2700" b="1" dirty="0"/>
              <a:t>G</a:t>
            </a:r>
            <a:r>
              <a:rPr lang="pt-BR" sz="2800" b="1" dirty="0"/>
              <a:t>rafo de Conhecimento MED: </a:t>
            </a:r>
            <a:r>
              <a:rPr lang="pt-BR" sz="2800" dirty="0"/>
              <a:t>Abordagens</a:t>
            </a:r>
            <a:endParaRPr lang="pt-BR"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D6A4DA-F901-5E80-9D7C-BA96C2A76497}"/>
              </a:ext>
            </a:extLst>
          </p:cNvPr>
          <p:cNvSpPr txBox="1"/>
          <p:nvPr/>
        </p:nvSpPr>
        <p:spPr>
          <a:xfrm>
            <a:off x="322210" y="385318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Abordagens </a:t>
            </a:r>
            <a:r>
              <a:rPr lang="pt-BR" b="1" dirty="0"/>
              <a:t>para o</a:t>
            </a:r>
            <a:r>
              <a:rPr lang="pt-BR" sz="1400" b="1" dirty="0"/>
              <a:t> desenvolvimento do grafo de conhecimento de medicamentos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57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045CAE0-E9FC-C839-53D5-F6C35ED0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8" y="994257"/>
            <a:ext cx="7294179" cy="2311897"/>
          </a:xfrm>
          <a:prstGeom prst="rect">
            <a:avLst/>
          </a:prstGeom>
        </p:spPr>
      </p:pic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032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Fluxos de trabalho de treino e extração de entidades e relacionamentos do modelo</a:t>
            </a:r>
            <a:br>
              <a:rPr lang="pt-BR" b="1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801EE2-AFCD-E2AE-6B3E-0DE85B0EB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2578"/>
            <a:ext cx="9144000" cy="16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086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Procedimentos de rotulação dos dados para treino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DCDD8A-30B1-59E2-2901-495525688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9" t="5852"/>
          <a:stretch/>
        </p:blipFill>
        <p:spPr>
          <a:xfrm>
            <a:off x="157655" y="1086595"/>
            <a:ext cx="3481801" cy="38297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F13CAB-44BE-8C68-F122-17A079E5C1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18" t="14496" r="22757" b="4047"/>
          <a:stretch/>
        </p:blipFill>
        <p:spPr>
          <a:xfrm>
            <a:off x="3499944" y="1075757"/>
            <a:ext cx="5644056" cy="40677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A90499-F566-4B94-A533-BCA77DCE5729}"/>
              </a:ext>
            </a:extLst>
          </p:cNvPr>
          <p:cNvSpPr txBox="1"/>
          <p:nvPr/>
        </p:nvSpPr>
        <p:spPr>
          <a:xfrm>
            <a:off x="3817883" y="3700789"/>
            <a:ext cx="4608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Anotações de NER e REL com a ferramenta Open-source, Label-Studio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7D5568-609B-B4E8-2BFE-CE783F00F0F7}"/>
              </a:ext>
            </a:extLst>
          </p:cNvPr>
          <p:cNvSpPr txBox="1"/>
          <p:nvPr/>
        </p:nvSpPr>
        <p:spPr>
          <a:xfrm>
            <a:off x="1122232" y="1023207"/>
            <a:ext cx="237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Padrão de rótulos IOB (</a:t>
            </a:r>
            <a:r>
              <a:rPr lang="pt-BR" sz="1200" b="1" dirty="0"/>
              <a:t>Inside</a:t>
            </a:r>
            <a:r>
              <a:rPr lang="pt-BR" sz="1200" dirty="0"/>
              <a:t>–</a:t>
            </a:r>
            <a:r>
              <a:rPr lang="pt-BR" sz="1200" b="1" dirty="0"/>
              <a:t>Outside</a:t>
            </a:r>
            <a:r>
              <a:rPr lang="pt-BR" sz="1200" dirty="0"/>
              <a:t>–</a:t>
            </a:r>
            <a:r>
              <a:rPr lang="pt-BR" sz="1200" b="1" dirty="0"/>
              <a:t>Beginning</a:t>
            </a:r>
            <a:r>
              <a:rPr lang="pt-BR" sz="1200" dirty="0"/>
              <a:t>) para a rotulação de entidades..</a:t>
            </a:r>
          </a:p>
        </p:txBody>
      </p:sp>
    </p:spTree>
    <p:extLst>
      <p:ext uri="{BB962C8B-B14F-4D97-AF65-F5344CB8AC3E}">
        <p14:creationId xmlns:p14="http://schemas.microsoft.com/office/powerpoint/2010/main" val="32482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34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Organização da Apresentação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82870"/>
            <a:ext cx="8520600" cy="4088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Contextualização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Problema de Pesquisa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Objetivos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Metodologia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Dados não Estruturados em PEP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Reconhecimento de Entidades Nomeadas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Grafos de Conhecimento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Modelo de Recuperação e Visualização de Informações de Medicamentos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Pontuações da Quali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Resultados Alcançados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Conclusões Finais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259150" y="1086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Principais ferramentas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913B22-71DA-8FAF-1509-9F24749E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3" y="654852"/>
            <a:ext cx="2501462" cy="8942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FAF69F-FDB3-4C34-97D4-B636B38F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451" y="605966"/>
            <a:ext cx="2542037" cy="954026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E66A4A6-6421-77CD-C263-3E0A417406F1}"/>
              </a:ext>
            </a:extLst>
          </p:cNvPr>
          <p:cNvGrpSpPr/>
          <p:nvPr/>
        </p:nvGrpSpPr>
        <p:grpSpPr>
          <a:xfrm>
            <a:off x="3269451" y="3033894"/>
            <a:ext cx="5810338" cy="2000909"/>
            <a:chOff x="10401111" y="1124757"/>
            <a:chExt cx="17388652" cy="5985528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25775C4-EEAF-15A1-8B7B-148C4DC7E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07" b="39964"/>
            <a:stretch/>
          </p:blipFill>
          <p:spPr>
            <a:xfrm>
              <a:off x="10443787" y="1124757"/>
              <a:ext cx="17345976" cy="5985528"/>
            </a:xfrm>
            <a:prstGeom prst="rect">
              <a:avLst/>
            </a:prstGeom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5DF1C35-D73A-638A-D284-DEBADA41F8DA}"/>
                </a:ext>
              </a:extLst>
            </p:cNvPr>
            <p:cNvSpPr>
              <a:spLocks/>
            </p:cNvSpPr>
            <p:nvPr/>
          </p:nvSpPr>
          <p:spPr>
            <a:xfrm>
              <a:off x="10538642" y="4475613"/>
              <a:ext cx="2198914" cy="1552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9EFF3DE-1CE1-CE59-C240-33E358266A3D}"/>
                </a:ext>
              </a:extLst>
            </p:cNvPr>
            <p:cNvSpPr>
              <a:spLocks/>
            </p:cNvSpPr>
            <p:nvPr/>
          </p:nvSpPr>
          <p:spPr>
            <a:xfrm>
              <a:off x="11544112" y="2914769"/>
              <a:ext cx="772886" cy="1552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55391D3-B4AB-41B0-F00D-E054F54D02C4}"/>
                </a:ext>
              </a:extLst>
            </p:cNvPr>
            <p:cNvSpPr>
              <a:spLocks/>
            </p:cNvSpPr>
            <p:nvPr/>
          </p:nvSpPr>
          <p:spPr>
            <a:xfrm>
              <a:off x="10401111" y="2805912"/>
              <a:ext cx="126647" cy="1552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9EAE6B1E-6A3C-49C2-6796-FDB5DE91E4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72" t="7300" r="7718" b="8953"/>
          <a:stretch/>
        </p:blipFill>
        <p:spPr>
          <a:xfrm>
            <a:off x="6096000" y="454195"/>
            <a:ext cx="2921876" cy="125756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49D0C3-5009-D5E5-9C61-E29CFEA2FF3B}"/>
              </a:ext>
            </a:extLst>
          </p:cNvPr>
          <p:cNvSpPr txBox="1"/>
          <p:nvPr/>
        </p:nvSpPr>
        <p:spPr>
          <a:xfrm>
            <a:off x="252768" y="1590205"/>
            <a:ext cx="266911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Modelos de linguagem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Ajuste fino 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Análise de dependência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Vetor de palavras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Detecção de entidade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4E31455-671B-2FAD-C0C4-2C2988CDFAE3}"/>
              </a:ext>
            </a:extLst>
          </p:cNvPr>
          <p:cNvSpPr txBox="1"/>
          <p:nvPr/>
        </p:nvSpPr>
        <p:spPr>
          <a:xfrm>
            <a:off x="3206391" y="1580851"/>
            <a:ext cx="3252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Linguagem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Cypher Query Language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Nuvem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Neo4j - AuraDB and AuraDS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Visualização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Neo4j - Bloom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Analytics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Graph Data Science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BC99B8-F401-5DC2-8F47-F1CD8B6A87C8}"/>
              </a:ext>
            </a:extLst>
          </p:cNvPr>
          <p:cNvSpPr txBox="1"/>
          <p:nvPr/>
        </p:nvSpPr>
        <p:spPr>
          <a:xfrm>
            <a:off x="6162610" y="1559992"/>
            <a:ext cx="2455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Linguagem de consulta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Desenvolvimento de APIs</a:t>
            </a: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Definição de estrutura dos dados</a:t>
            </a: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7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3294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b="1" dirty="0"/>
              <a:t>Lista de Considerações da Quali - P</a:t>
            </a:r>
            <a:r>
              <a:rPr lang="pt-BR" sz="2800" b="1" dirty="0"/>
              <a:t>rof. Ricarte:</a:t>
            </a:r>
            <a:br>
              <a:rPr lang="pt-BR" sz="2800" dirty="0"/>
            </a:br>
            <a:endParaRPr b="1" dirty="0"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227619" y="1057881"/>
            <a:ext cx="8520600" cy="3917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Melhorar a revisão de literatura direcionada para medicamentos, e evidenciar mais conteúdos direcionados a medicamentos.</a:t>
            </a: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Consultar o site Linked Open Data Cloud, onde há cerca de 27 conjuntos de dados sobre medicamentos, para que se construa a partir do que já existe sem precisar inventar algo.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pt-BR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Justificar melhor de porque foi escolhido usar uma ferramenta e não outra ferramenta, pensar em porque essas atendem melhor o problema de pesquisa e não outras ferramentas.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pt-BR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Questionou as propriedades do paciente que estão sendo reconhecidas, e pontuou propriedades de pacientes que são mais permanentes, como: endereço, CPF, etc. E pontuou que o tempo de administração é uma informação importante.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b="1" dirty="0"/>
              <a:t>Lista de Considerações da Quali - P</a:t>
            </a:r>
            <a:r>
              <a:rPr lang="pt-BR" sz="2800" b="1" dirty="0"/>
              <a:t>rof. Danilo:</a:t>
            </a:r>
            <a:br>
              <a:rPr lang="pt-BR" sz="2800" dirty="0"/>
            </a:br>
            <a:endParaRPr b="1" dirty="0"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227619" y="1226044"/>
            <a:ext cx="8520600" cy="376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Explicar melhor quem são os usuários do seu sistemas e quais são as tarefas. O que você pretende resolver?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Sobre a recuperação de informação do medicamento e a recomendação de outros, precisaria ser um grafo?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Qual o volume de dados que irá trabalhar? Escalabilidade?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25620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2558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Resultados Finais</a:t>
            </a:r>
            <a:endParaRPr b="1" dirty="0"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900234"/>
            <a:ext cx="8520600" cy="376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 dirty="0"/>
              <a:t>❏ Um modelo foi criado para descrever processos, métodos e técnicas de recuperação e visualização de informações de medicamentos usando tarefas de Processamento de Linguagem Natural (PLN) e Grafos de Conhecimento.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 dirty="0"/>
              <a:t>❏ Foi desenvolvido um pipeline de código de aprendizado de máquina para reconhecimento e extração de entidades nomeadas e relacionamentos de entidades de medicamentos.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 dirty="0"/>
              <a:t>❏ Uma base de conhecimento foi construída, contendo dados estruturados em grafos e armazenados em um banco de dados gráfico. Essa base de conhecimento inclui um total de 5.317 medicamentos, seus princípios ativos e outras informações obtidas a partir de lista disponibilizada pela Anvisa.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 dirty="0"/>
              <a:t>❏ Pode contribuir com a equipe de TI do HCM para um futuro desenvolvimento de um sistema de recomendação de medicamentos similares.</a:t>
            </a:r>
          </a:p>
        </p:txBody>
      </p:sp>
    </p:spTree>
    <p:extLst>
      <p:ext uri="{BB962C8B-B14F-4D97-AF65-F5344CB8AC3E}">
        <p14:creationId xmlns:p14="http://schemas.microsoft.com/office/powerpoint/2010/main" val="25968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Entidades Reconhecidas</a:t>
            </a:r>
            <a:endParaRPr b="1" dirty="0"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1089414"/>
            <a:ext cx="8520600" cy="376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dirty="0"/>
              <a:t>O modelo de NER  foi treinado com as seguintes entidades: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b="1" dirty="0"/>
              <a:t>MED</a:t>
            </a:r>
            <a:r>
              <a:rPr lang="pt-BR" dirty="0"/>
              <a:t> (medicamento)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b="1" dirty="0"/>
              <a:t>CONCEN</a:t>
            </a:r>
            <a:r>
              <a:rPr lang="pt-BR" dirty="0"/>
              <a:t> (concentração),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b="1" dirty="0"/>
              <a:t>DOSE</a:t>
            </a:r>
            <a:r>
              <a:rPr lang="pt-BR" dirty="0"/>
              <a:t> (dosagem)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b="1" dirty="0"/>
              <a:t>APRAZ</a:t>
            </a:r>
            <a:r>
              <a:rPr lang="pt-BR" dirty="0"/>
              <a:t> (intervalo de administração)</a:t>
            </a:r>
          </a:p>
          <a:p>
            <a:pPr>
              <a:buFont typeface="Arial"/>
              <a:buChar char="❏"/>
            </a:pPr>
            <a:r>
              <a:rPr lang="pt-BR" b="1" dirty="0"/>
              <a:t>TEMP</a:t>
            </a:r>
            <a:r>
              <a:rPr lang="pt-BR" dirty="0"/>
              <a:t> (tempo de administração)</a:t>
            </a:r>
          </a:p>
          <a:p>
            <a:pPr>
              <a:buFont typeface="Arial"/>
              <a:buChar char="❏"/>
            </a:pPr>
            <a:endParaRPr lang="pt-BR" dirty="0"/>
          </a:p>
          <a:p>
            <a:pPr>
              <a:buFont typeface="Arial"/>
              <a:buChar char="❏"/>
            </a:pPr>
            <a:r>
              <a:rPr lang="pt-BR" dirty="0"/>
              <a:t>Outras entidades: </a:t>
            </a:r>
            <a:r>
              <a:rPr lang="pt-BR" sz="1600" b="1" dirty="0"/>
              <a:t>NOME, ENDER, CIDUF, CPF e TEL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26860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0A4D484-A8DF-9182-5661-16C5ABEA7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3" t="25480" r="29766" b="20665"/>
          <a:stretch/>
        </p:blipFill>
        <p:spPr>
          <a:xfrm>
            <a:off x="24377" y="809290"/>
            <a:ext cx="9032186" cy="3615565"/>
          </a:xfrm>
          <a:prstGeom prst="rect">
            <a:avLst/>
          </a:prstGeom>
        </p:spPr>
      </p:pic>
      <p:sp>
        <p:nvSpPr>
          <p:cNvPr id="7" name="Google Shape;298;p52">
            <a:extLst>
              <a:ext uri="{FF2B5EF4-FFF2-40B4-BE49-F238E27FC236}">
                <a16:creationId xmlns:a16="http://schemas.microsoft.com/office/drawing/2014/main" id="{AB17D87A-8C05-B64E-BF3C-5B400F151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91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Reconhecimento de Entidades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14280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98;p52">
            <a:extLst>
              <a:ext uri="{FF2B5EF4-FFF2-40B4-BE49-F238E27FC236}">
                <a16:creationId xmlns:a16="http://schemas.microsoft.com/office/drawing/2014/main" id="{AB17D87A-8C05-B64E-BF3C-5B400F151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156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Extração de Entidades</a:t>
            </a:r>
            <a:endParaRPr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7BF841-F712-F50A-4F58-0DA75F87A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8" t="1834" r="1761" b="5276"/>
          <a:stretch/>
        </p:blipFill>
        <p:spPr>
          <a:xfrm>
            <a:off x="0" y="688312"/>
            <a:ext cx="9144000" cy="44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26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Grafo de Conhecimento de medicações, armazenada no Neo4j</a:t>
            </a:r>
            <a:r>
              <a:rPr lang="pt-BR" sz="2000" dirty="0"/>
              <a:t> </a:t>
            </a:r>
            <a:br>
              <a:rPr lang="pt-BR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7B8442-2869-4AE4-94DF-89A8DB78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744"/>
            <a:ext cx="9144000" cy="34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26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Grafo de Conhecimento, medicamento – exemplo de consulta - paciente 1</a:t>
            </a:r>
            <a:r>
              <a:rPr lang="pt-BR" sz="2000" dirty="0"/>
              <a:t> </a:t>
            </a:r>
            <a:br>
              <a:rPr lang="pt-BR" sz="1400" dirty="0"/>
            </a:b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F353A7-234D-5CED-0151-A6BBE1D76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/>
          <a:stretch/>
        </p:blipFill>
        <p:spPr>
          <a:xfrm>
            <a:off x="10510" y="726752"/>
            <a:ext cx="9104021" cy="41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26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Grafo de Conhecimento, medicamento – exemplo de consulta - paciente 2</a:t>
            </a:r>
            <a:r>
              <a:rPr lang="pt-BR" sz="2000" dirty="0"/>
              <a:t> </a:t>
            </a:r>
            <a:br>
              <a:rPr lang="pt-BR" sz="1400" dirty="0"/>
            </a:b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B0E8CD-779D-A811-1FAA-0EBF5E53D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4"/>
          <a:stretch/>
        </p:blipFill>
        <p:spPr>
          <a:xfrm>
            <a:off x="21020" y="707623"/>
            <a:ext cx="9080938" cy="42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Contextualização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Prontuário Eletrônico do Paciente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Limitações frente a recuperação da informação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Dados não estruturados  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PLN e Grafos de Conhecimento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Dados de Prescrições de Medicamentos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Modelo de Recuperação e Visualização da Informação de Medicamentos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Processos, métodos, técnicas e ferramentas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26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Grafo de Conhecimento, propriedades dos medicamentos similares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7393FE-E1A3-86FB-CB6D-5F0E9D2CA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r="1723"/>
          <a:stretch/>
        </p:blipFill>
        <p:spPr>
          <a:xfrm>
            <a:off x="21021" y="756747"/>
            <a:ext cx="9075265" cy="41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56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26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Grafo de Conhecimento, medicamento Referência e Princípio Ativo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4C90A-EBE2-875B-9FDB-E74E24398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9"/>
          <a:stretch/>
        </p:blipFill>
        <p:spPr>
          <a:xfrm>
            <a:off x="63059" y="710847"/>
            <a:ext cx="8983121" cy="41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20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Grafo de Conhecimento, medicamento Referência e Similares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957509-14F1-5FBC-B957-9710DE080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8" r="3104"/>
          <a:stretch/>
        </p:blipFill>
        <p:spPr>
          <a:xfrm>
            <a:off x="10512" y="597103"/>
            <a:ext cx="9133487" cy="45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4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-420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GraphQL/API consultando o banco de dados gráfico de medicamentos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85DD2A-97D8-BA85-4407-27059926B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8" r="3409"/>
          <a:stretch/>
        </p:blipFill>
        <p:spPr>
          <a:xfrm>
            <a:off x="0" y="420411"/>
            <a:ext cx="9144000" cy="47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9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-420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GraphQL/API consultando o banco de dados gráfico de medicamentos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CB60AB-226A-D8A6-9D02-2F8D5B34F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3" r="3409"/>
          <a:stretch/>
        </p:blipFill>
        <p:spPr>
          <a:xfrm>
            <a:off x="0" y="420410"/>
            <a:ext cx="9144000" cy="47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-210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1800" b="1" dirty="0">
                <a:solidFill>
                  <a:srgbClr val="000000"/>
                </a:solidFill>
                <a:latin typeface="TimesNewRomanPSMT"/>
              </a:rPr>
              <a:t>UI – exemplo de aplicação - sistema de recomendação de medicamentos similares</a:t>
            </a:r>
            <a:endParaRPr lang="pt-BR" sz="1800" b="1" i="0" dirty="0">
              <a:solidFill>
                <a:srgbClr val="000000"/>
              </a:solidFill>
              <a:effectLst/>
              <a:latin typeface="TimesNewRomanPSM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9AC6A6-8030-1E51-8BE1-4CA6431D4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7" t="4963" r="5517" b="4405"/>
          <a:stretch/>
        </p:blipFill>
        <p:spPr>
          <a:xfrm>
            <a:off x="0" y="420414"/>
            <a:ext cx="9144000" cy="4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0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Considerações Finais</a:t>
            </a:r>
            <a:endParaRPr b="1" dirty="0"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217108" y="1120944"/>
            <a:ext cx="8520600" cy="376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Compreende-se que essa pesquisa tem valor intrínseco e traz contribuições, especificamente, relevante para o Hospital das Clínicas de Marília. Em especial contribuindo com o grupo HAIS que definiu algumas demandas para a pesquisa relacionadas  ao desenvolvimento de uma API de reconhecimento de entidades e recomendação de medicamentos similares e </a:t>
            </a:r>
            <a:r>
              <a:rPr lang="pt-BR"/>
              <a:t>principio ativo, </a:t>
            </a:r>
            <a:r>
              <a:rPr lang="pt-BR" dirty="0"/>
              <a:t>em detrimento de medicamentos de marca. E, para o desenvolvimento de pipelines de códigos para ser utilizadas por esse dado grupo de pesquisa, para a recuperação de informações de receituários médicos eletrônicos.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084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ctrTitle"/>
          </p:nvPr>
        </p:nvSpPr>
        <p:spPr>
          <a:xfrm>
            <a:off x="311708" y="347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 dirty="0"/>
              <a:t>RECUPERAÇÃO DA INFORMAÇÃO DE PRONTUÁRIOS ELETRÔNICOS:</a:t>
            </a:r>
            <a:br>
              <a:rPr lang="pt-BR" sz="3180" dirty="0"/>
            </a:br>
            <a:r>
              <a:rPr lang="pt-BR" sz="3180" dirty="0"/>
              <a:t>Um modelo de visualização de informação de medicamentos.</a:t>
            </a:r>
            <a:endParaRPr sz="3180" dirty="0"/>
          </a:p>
        </p:txBody>
      </p:sp>
      <p:sp>
        <p:nvSpPr>
          <p:cNvPr id="305" name="Google Shape;305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nathalia.adriele@unesp.br</a:t>
            </a:r>
            <a:endParaRPr dirty="0"/>
          </a:p>
        </p:txBody>
      </p:sp>
      <p:pic>
        <p:nvPicPr>
          <p:cNvPr id="307" name="Google Shape;30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4381" y="4206143"/>
            <a:ext cx="1129898" cy="84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750" y="4114680"/>
            <a:ext cx="1637900" cy="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b="1" dirty="0"/>
              <a:t>Problema de Pesquisa</a:t>
            </a:r>
            <a:br>
              <a:rPr lang="pt-BR" dirty="0"/>
            </a:br>
            <a:endParaRPr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Demandas dos Prontuário Eletrônico do Paciente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Recuperação e Visualização da Informação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Dados Não Estruturados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Dados de Receituário de Medicamentos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Prescrição de Medicamentos no HCM</a:t>
            </a:r>
          </a:p>
          <a:p>
            <a:pPr marL="91440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Principio Ativo</a:t>
            </a:r>
          </a:p>
          <a:p>
            <a:pPr marL="91440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Similares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Modelo de Recuperação e Estruturação de Dados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Reconhecimento e Extração de Entidades Nomeadas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Persistência de Dados em Banco de Dados Gráficos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571500" lvl="1" indent="0">
              <a:lnSpc>
                <a:spcPct val="150000"/>
              </a:lnSpc>
              <a:buSzPts val="1800"/>
              <a:buNone/>
            </a:pP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 Geral</a:t>
            </a:r>
            <a:endParaRPr b="1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 objetivo geral desta pesquisa é desenvolver um modelo para recuperação e visualização de informações de medicamentos descritos nos Prontuários Eletrônicos do Pacientes (PEP), com o objetivo de aprimorar a recuperação de dados não estruturados presentes nesses sistemas. Para alcançar isso, serão empregadas técnicas de Processamento de Linguagem Natural (PLN), especialmente a Extração de Entidades Nomeadas (NER), e de Grafos de Conhecimento para estruturar e agrupar as informações.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Objetivos Específicos</a:t>
            </a:r>
            <a:endParaRPr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206599" y="1066749"/>
            <a:ext cx="8520600" cy="363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Empreender, por meio de uma revisão de literatura uma investigação do conhecimento atual acerca dos prontuários eletrônicos e, da gestão e organização da informação e do conhecimento contido nesses. Bem como, buscou-se com a pesquisa promover um levantamento de métodos, técnicas e tecnologias para a recuperação e vinculação da informação e do conhecimento.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7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Realizar pesquisas, investigações e experimentos relacionadas a recuperação de dados de medicamentos, e apresentar os resultados com o objetivo de avaliar a viabilidade de um modelo (incluindo processos, métodos e técnicas) para recuperação, estruturação e visualização de informações de medicamentos presentes em textos não estruturados, coletados e armazenados em PEPs.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Objetivos Específicos</a:t>
            </a:r>
            <a:endParaRPr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206598" y="1087770"/>
            <a:ext cx="8520600" cy="377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pt-BR" sz="1700" dirty="0"/>
              <a:t>Apresentar a aplicação de um modelo que extrai, agrupa e vincula informações de medicamentos de receituários médicos por meio do mapeamento de entidades nomeadas e seus relacionamentos. Em complemento, apresentar uma prova de conceito que valide o emprego de métodos e tarefas de PLN e Grafos de Conhecimento para recuperar e visualizar informações de textos não estruturados de medicamentos de prontuários eletrônicos.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pt-BR" sz="17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Implementar e promover a disponibilização de uma base de dados de medicamentos em um banco de dados gráficos. E, desta forma, gerar recursos de visualização e navegação para permitir a recuperação e exploração de informações de medicamentos de maneira eficaz, escalável, precisa e coerente.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18104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978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Metodologia</a:t>
            </a:r>
            <a:endParaRPr b="1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945934"/>
            <a:ext cx="8520600" cy="347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Procedimentos Metodológicos e Ferramentas de Coleta: </a:t>
            </a:r>
          </a:p>
          <a:p>
            <a:pPr indent="-355600">
              <a:lnSpc>
                <a:spcPct val="150000"/>
              </a:lnSpc>
              <a:buSzPts val="2000"/>
              <a:buFont typeface="Arial"/>
              <a:buChar char="❏"/>
            </a:pPr>
            <a:r>
              <a:rPr lang="pt-BR" b="1" dirty="0"/>
              <a:t>Características da Pesquisa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b="1" dirty="0"/>
              <a:t>Teorias e Práticas da Pesquisa: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Embasamento Teórico 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Proposta do Projeto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Coleta dos Dados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Análise de Dados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Resultados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7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7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Dados não estruturados em PEP: </a:t>
            </a:r>
            <a:r>
              <a:rPr lang="pt-BR" sz="2800" dirty="0"/>
              <a:t>Implicações, importância</a:t>
            </a:r>
            <a:r>
              <a:rPr lang="pt-BR" dirty="0"/>
              <a:t> da recuperação e ferramentas </a:t>
            </a:r>
            <a:endParaRPr lang="pt-BR"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481958"/>
            <a:ext cx="8520600" cy="3086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Dados não estruturados em PEP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Implicações dos dados não estruturados em PEP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Recuperação de informações em textos livres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Importância e benefícios da recuperação e estruturação de dados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Ferramentas atuais para recuperação da informação</a:t>
            </a:r>
          </a:p>
          <a:p>
            <a:pPr marL="114300" indent="0"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339725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8359</TotalTime>
  <Words>1695</Words>
  <Application>Microsoft Office PowerPoint</Application>
  <PresentationFormat>Apresentação na tela (16:9)</PresentationFormat>
  <Paragraphs>184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TimesNewRomanPSMT</vt:lpstr>
      <vt:lpstr>Wingdings</vt:lpstr>
      <vt:lpstr>Simple Light</vt:lpstr>
      <vt:lpstr>RECUPERAÇÃO DA INFORMAÇÃO DE PRONTUÁRIOS ELETRÔNICOS: Um modelo de visualização de informação de medicamentos.</vt:lpstr>
      <vt:lpstr>Organização da Apresentação</vt:lpstr>
      <vt:lpstr>Contextualização</vt:lpstr>
      <vt:lpstr>Problema de Pesquisa </vt:lpstr>
      <vt:lpstr>Objetivo Geral</vt:lpstr>
      <vt:lpstr>Objetivos Específicos</vt:lpstr>
      <vt:lpstr>Objetivos Específicos</vt:lpstr>
      <vt:lpstr>Metodologia</vt:lpstr>
      <vt:lpstr>Dados não estruturados em PEP: Implicações, importância da recuperação e ferramentas   </vt:lpstr>
      <vt:lpstr>Processamento de Linguagem Natural: Reconhecimento de entidades nomeadas (NER)      </vt:lpstr>
      <vt:lpstr>Grafos de Conhecimento: Conceito e Representação   </vt:lpstr>
      <vt:lpstr>Grafos de Conhecimento: Expansão de um Grafo de Conhecimento  </vt:lpstr>
      <vt:lpstr>Grafos de Conhecimento: Aplicação no campo da saúde </vt:lpstr>
      <vt:lpstr>Modelo de Recuperação e Visualização de Informações de Medicamentos: Pontos principais   </vt:lpstr>
      <vt:lpstr>Fases de trabalho  </vt:lpstr>
      <vt:lpstr>Fluxograma de representação do modelo </vt:lpstr>
      <vt:lpstr>Grafo de Conhecimento MED: Abordagens  </vt:lpstr>
      <vt:lpstr>Fluxos de trabalho de treino e extração de entidades e relacionamentos do modelo  </vt:lpstr>
      <vt:lpstr>Procedimentos de rotulação dos dados para treino </vt:lpstr>
      <vt:lpstr>Principais ferramentas </vt:lpstr>
      <vt:lpstr>Lista de Considerações da Quali - Prof. Ricarte: </vt:lpstr>
      <vt:lpstr>Lista de Considerações da Quali - Prof. Danilo: </vt:lpstr>
      <vt:lpstr>Resultados Finais</vt:lpstr>
      <vt:lpstr>Entidades Reconhecidas</vt:lpstr>
      <vt:lpstr>Reconhecimento de Entidades</vt:lpstr>
      <vt:lpstr>Extração de Entidades</vt:lpstr>
      <vt:lpstr>Grafo de Conhecimento de medicações, armazenada no Neo4j   </vt:lpstr>
      <vt:lpstr>Grafo de Conhecimento, medicamento – exemplo de consulta - paciente 1  </vt:lpstr>
      <vt:lpstr>Grafo de Conhecimento, medicamento – exemplo de consulta - paciente 2  </vt:lpstr>
      <vt:lpstr>Grafo de Conhecimento, propriedades dos medicamentos similares</vt:lpstr>
      <vt:lpstr>Grafo de Conhecimento, medicamento Referência e Princípio Ativo</vt:lpstr>
      <vt:lpstr>Grafo de Conhecimento, medicamento Referência e Similares</vt:lpstr>
      <vt:lpstr>GraphQL/API consultando o banco de dados gráfico de medicamentos</vt:lpstr>
      <vt:lpstr>GraphQL/API consultando o banco de dados gráfico de medicamentos</vt:lpstr>
      <vt:lpstr>UI – exemplo de aplicação - sistema de recomendação de medicamentos similares</vt:lpstr>
      <vt:lpstr>Considerações Finais</vt:lpstr>
      <vt:lpstr>RECUPERAÇÃO DA INFORMAÇÃO DE PRONTUÁRIOS ELETRÔNICOS: Um modelo de visualização de informação de medicamentos.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DA INFORMAÇÃO DE PRONTUÁRIOS ELETRÔNICOS: Um modelo de visualização de informação de medicamentos.</dc:title>
  <cp:lastModifiedBy>Mestra</cp:lastModifiedBy>
  <cp:revision>274</cp:revision>
  <dcterms:modified xsi:type="dcterms:W3CDTF">2023-07-03T01:28:05Z</dcterms:modified>
</cp:coreProperties>
</file>