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97" r:id="rId8"/>
    <p:sldId id="302" r:id="rId9"/>
    <p:sldId id="263" r:id="rId10"/>
    <p:sldId id="260" r:id="rId11"/>
    <p:sldId id="265" r:id="rId12"/>
    <p:sldId id="304" r:id="rId13"/>
    <p:sldId id="307" r:id="rId14"/>
    <p:sldId id="298" r:id="rId15"/>
    <p:sldId id="310" r:id="rId16"/>
    <p:sldId id="301" r:id="rId17"/>
    <p:sldId id="321" r:id="rId18"/>
    <p:sldId id="315" r:id="rId19"/>
    <p:sldId id="318" r:id="rId20"/>
    <p:sldId id="316" r:id="rId21"/>
    <p:sldId id="317" r:id="rId22"/>
    <p:sldId id="323" r:id="rId23"/>
    <p:sldId id="295" r:id="rId24"/>
    <p:sldId id="303" r:id="rId25"/>
    <p:sldId id="314" r:id="rId26"/>
    <p:sldId id="322" r:id="rId27"/>
    <p:sldId id="311" r:id="rId28"/>
    <p:sldId id="312" r:id="rId29"/>
    <p:sldId id="313" r:id="rId30"/>
    <p:sldId id="324" r:id="rId31"/>
    <p:sldId id="319" r:id="rId32"/>
    <p:sldId id="29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CA997D07-8AA1-4214-ABD9-E1D5B2B28C7A}">
          <p14:sldIdLst>
            <p14:sldId id="256"/>
            <p14:sldId id="257"/>
            <p14:sldId id="258"/>
            <p14:sldId id="259"/>
            <p14:sldId id="261"/>
            <p14:sldId id="262"/>
            <p14:sldId id="297"/>
            <p14:sldId id="302"/>
            <p14:sldId id="263"/>
            <p14:sldId id="260"/>
            <p14:sldId id="265"/>
            <p14:sldId id="304"/>
            <p14:sldId id="307"/>
            <p14:sldId id="298"/>
            <p14:sldId id="310"/>
            <p14:sldId id="301"/>
            <p14:sldId id="321"/>
            <p14:sldId id="315"/>
            <p14:sldId id="318"/>
            <p14:sldId id="316"/>
            <p14:sldId id="317"/>
            <p14:sldId id="323"/>
            <p14:sldId id="295"/>
            <p14:sldId id="303"/>
            <p14:sldId id="314"/>
            <p14:sldId id="322"/>
            <p14:sldId id="311"/>
            <p14:sldId id="312"/>
            <p14:sldId id="313"/>
            <p14:sldId id="324"/>
            <p14:sldId id="31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dd39f3b2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dd39f3b2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77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262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92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11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538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882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391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16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dd39f3b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dd39f3b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47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680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38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891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9db5b530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9db5b530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9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979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9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5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8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dd39f3b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dd39f3b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20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db5b5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9db5b5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73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9db5b530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9db5b530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dd39f3b2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dd39f3b2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db5b5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9db5b5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db5b530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db5b530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db5b530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db5b530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3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db5b530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9db5b530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db5b5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db5b5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47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 dirty="0"/>
              <a:t>RECUPERAÇÃO DA INFORMAÇÃO DE PRONTUÁRIOS ELETRÔNICOS:</a:t>
            </a:r>
            <a:br>
              <a:rPr lang="pt-BR" sz="3180" dirty="0"/>
            </a:br>
            <a:r>
              <a:rPr lang="pt-BR" sz="3180" dirty="0"/>
              <a:t>Um modelo de visualização de informação de medicamentos.</a:t>
            </a:r>
            <a:endParaRPr sz="3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Nathália Adriele de Lima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Orientador: Prof. Dr. Leonardo Castro Botega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7062" y="4136869"/>
            <a:ext cx="1129898" cy="8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572" y="4060350"/>
            <a:ext cx="1637900" cy="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Trabalhos Relacionados</a:t>
            </a:r>
            <a:endParaRPr b="1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964400"/>
            <a:ext cx="8520600" cy="41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 dirty="0"/>
              <a:t>Prontuários Eletrônicos do Paciente</a:t>
            </a:r>
            <a:endParaRPr dirty="0"/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 b="1" dirty="0"/>
              <a:t>O prontuário eletrônico do paciente no século XXI: as contribuições necessárias da Ciência da Informação </a:t>
            </a:r>
            <a:r>
              <a:rPr lang="pt-BR" dirty="0"/>
              <a:t>- (</a:t>
            </a:r>
            <a:r>
              <a:rPr lang="pt-BR" b="1" dirty="0"/>
              <a:t>GALVAO</a:t>
            </a:r>
            <a:r>
              <a:rPr lang="pt-BR" dirty="0"/>
              <a:t>, Maria C. B.; </a:t>
            </a:r>
            <a:r>
              <a:rPr lang="pt-BR" b="1" dirty="0"/>
              <a:t>RICARTE</a:t>
            </a:r>
            <a:r>
              <a:rPr lang="pt-BR" dirty="0"/>
              <a:t>, Ivan L. M.) – </a:t>
            </a:r>
            <a:r>
              <a:rPr lang="pt-BR" b="1" dirty="0"/>
              <a:t>2011.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Processamento de Linguagem Natural</a:t>
            </a:r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 b="1" dirty="0"/>
              <a:t>Aplicação de mineração de texto e processamento de linguagem natural em prontuários eletrônicos de pacientes para extração e transformação de texto em dados-estruturados </a:t>
            </a:r>
            <a:r>
              <a:rPr lang="pt-BR" dirty="0"/>
              <a:t>(</a:t>
            </a:r>
            <a:r>
              <a:rPr lang="pt-BR" b="1" dirty="0"/>
              <a:t>BENÍCIO</a:t>
            </a:r>
            <a:r>
              <a:rPr lang="pt-BR" dirty="0"/>
              <a:t>, Diego H. P.) - </a:t>
            </a:r>
            <a:r>
              <a:rPr lang="pt-BR" b="1" dirty="0"/>
              <a:t>2020</a:t>
            </a:r>
            <a:r>
              <a:rPr lang="pt-BR" dirty="0"/>
              <a:t>.</a:t>
            </a:r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b="1" dirty="0"/>
              <a:t>Natural language processing of symptoms documented in free-text narratives of electronic health records: a systematic review </a:t>
            </a:r>
            <a:r>
              <a:rPr lang="en-US" dirty="0"/>
              <a:t>- (</a:t>
            </a:r>
            <a:r>
              <a:rPr lang="en-US" b="1" dirty="0"/>
              <a:t>KOLECK</a:t>
            </a:r>
            <a:r>
              <a:rPr lang="en-US" dirty="0"/>
              <a:t>, Theresa A., et al.) - </a:t>
            </a:r>
            <a:r>
              <a:rPr lang="en-US" b="1" dirty="0"/>
              <a:t>2019</a:t>
            </a:r>
            <a:r>
              <a:rPr lang="en-US" dirty="0"/>
              <a:t>.</a:t>
            </a:r>
            <a:endParaRPr lang="pt-BR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 dirty="0"/>
              <a:t>Grafos de Conhecimento</a:t>
            </a:r>
          </a:p>
          <a:p>
            <a:pPr lvl="1" indent="-323532">
              <a:buSzPct val="100000"/>
              <a:buFont typeface="Arial"/>
              <a:buChar char="❏"/>
            </a:pPr>
            <a:r>
              <a:rPr lang="en-US" b="1" dirty="0"/>
              <a:t>Real-world data medical knowledge graph: construction and applications </a:t>
            </a:r>
            <a:r>
              <a:rPr lang="en-US" dirty="0"/>
              <a:t>- (</a:t>
            </a:r>
            <a:r>
              <a:rPr lang="en-US" b="1" dirty="0"/>
              <a:t>LI</a:t>
            </a:r>
            <a:r>
              <a:rPr lang="en-US" dirty="0"/>
              <a:t>, Linfeng; </a:t>
            </a:r>
            <a:r>
              <a:rPr lang="en-US" b="1" dirty="0"/>
              <a:t>WANG</a:t>
            </a:r>
            <a:r>
              <a:rPr lang="en-US" dirty="0"/>
              <a:t>, Peng; </a:t>
            </a:r>
            <a:r>
              <a:rPr lang="en-US" b="1" dirty="0"/>
              <a:t>YANB</a:t>
            </a:r>
            <a:r>
              <a:rPr lang="en-US" dirty="0"/>
              <a:t>, Jun) – </a:t>
            </a:r>
            <a:r>
              <a:rPr lang="en-US" b="1" dirty="0"/>
              <a:t>2020</a:t>
            </a:r>
            <a:r>
              <a:rPr lang="en-US" dirty="0"/>
              <a:t>.</a:t>
            </a:r>
            <a:endParaRPr lang="pt-BR" dirty="0"/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 b="1" dirty="0"/>
              <a:t>Grafos de Conhecimento: perspectivas e desafios para a organização e representação do conhecimento </a:t>
            </a:r>
            <a:r>
              <a:rPr lang="pt-BR" dirty="0"/>
              <a:t>- (</a:t>
            </a:r>
            <a:r>
              <a:rPr lang="pt-BR" b="1" dirty="0"/>
              <a:t>LOPES</a:t>
            </a:r>
            <a:r>
              <a:rPr lang="pt-BR" dirty="0"/>
              <a:t>, Dener C. F.) - </a:t>
            </a:r>
            <a:r>
              <a:rPr lang="pt-BR" b="1" dirty="0"/>
              <a:t>2020</a:t>
            </a:r>
            <a:r>
              <a:rPr lang="pt-BR" dirty="0"/>
              <a:t>.</a:t>
            </a:r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endParaRPr lang="pt-BR" sz="161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371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Prontuário Eletrônico do Paciente (PEP): </a:t>
            </a:r>
            <a:r>
              <a:rPr lang="pt-BR" sz="2700" dirty="0"/>
              <a:t>Visão geral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699" y="1030015"/>
            <a:ext cx="8611583" cy="392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❏"/>
            </a:pPr>
            <a:r>
              <a:rPr lang="pt-BR" b="1" dirty="0"/>
              <a:t>Prontuário Eletrônico do Paciente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Modelo de padronização de software e documento médico-social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Coleta, armazenamento e o acesso ao dados médicos e sociais de pacientes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Digitalização, integração e interoperabilidade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800" dirty="0"/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Tipos de informações contidas em PEP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Adoção dos Prontuários Eletrônicos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Implicações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377789"/>
            <a:ext cx="8520600" cy="7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Dados não Estruturados em PEP: </a:t>
            </a:r>
            <a:r>
              <a:rPr lang="pt-BR" sz="2800" dirty="0"/>
              <a:t>Implicações, Importância</a:t>
            </a:r>
            <a:r>
              <a:rPr lang="pt-BR" dirty="0"/>
              <a:t> da Recuperação e Ferramentas </a:t>
            </a:r>
            <a:endParaRPr lang="pt-BR"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481958"/>
            <a:ext cx="8520600" cy="308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Dados não estruturados em PEP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Implicações dos dados não estruturados em PEP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Recuperação de informações em textos livres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Importância e benefícios da recuperação e estruturação de dados</a:t>
            </a:r>
          </a:p>
          <a:p>
            <a:pPr>
              <a:lnSpc>
                <a:spcPct val="150000"/>
              </a:lnSpc>
              <a:buFont typeface="Arial"/>
              <a:buChar char="❏"/>
            </a:pPr>
            <a:r>
              <a:rPr lang="pt-BR" b="1" dirty="0"/>
              <a:t>Ferramentas atuais para recuperação da informação</a:t>
            </a:r>
          </a:p>
          <a:p>
            <a:pPr marL="114300" indent="0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3397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Processamento de Linguagem Natural: </a:t>
            </a:r>
            <a:r>
              <a:rPr lang="pt-BR" sz="2700" dirty="0"/>
              <a:t>Aplicação no Campo da Saúde e em Prontuários Eletrônicos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45018"/>
            <a:ext cx="8520600" cy="310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05000"/>
              </a:lnSpc>
              <a:buSzPts val="2100"/>
              <a:buFont typeface="Arial"/>
              <a:buChar char="❏"/>
            </a:pPr>
            <a:r>
              <a:rPr lang="pt-BR" b="1" dirty="0"/>
              <a:t>Aplicação no campo da saúde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Extração de informações de literatura médica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Identificação de tendências de saúde pública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Identificação de eventos adversos a medicamentos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Diagnóstico assistido por computador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Monitoramento de sentimentos de pacientes</a:t>
            </a:r>
          </a:p>
          <a:p>
            <a:pPr marL="596900" lvl="1" indent="0">
              <a:lnSpc>
                <a:spcPct val="100000"/>
              </a:lnSpc>
              <a:buNone/>
            </a:pPr>
            <a:endParaRPr lang="pt-BR" sz="1800" dirty="0"/>
          </a:p>
          <a:p>
            <a:pPr indent="-361950">
              <a:lnSpc>
                <a:spcPct val="105000"/>
              </a:lnSpc>
              <a:buSzPts val="2100"/>
              <a:buFont typeface="Arial"/>
              <a:buChar char="❏"/>
            </a:pPr>
            <a:r>
              <a:rPr lang="pt-BR" b="1" dirty="0"/>
              <a:t>Aplicação em prontuários eletrônicos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Análise de registros médicos</a:t>
            </a:r>
          </a:p>
        </p:txBody>
      </p:sp>
    </p:spTree>
    <p:extLst>
      <p:ext uri="{BB962C8B-B14F-4D97-AF65-F5344CB8AC3E}">
        <p14:creationId xmlns:p14="http://schemas.microsoft.com/office/powerpoint/2010/main" val="58530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22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Representação da Informação e do Conhecimento: </a:t>
            </a:r>
            <a:r>
              <a:rPr lang="pt-BR" sz="2700" dirty="0"/>
              <a:t>Uma visão geral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478750"/>
            <a:ext cx="8520600" cy="30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b="1" dirty="0"/>
              <a:t>Representação da Informação e do Conhecimento</a:t>
            </a:r>
          </a:p>
          <a:p>
            <a:pPr marL="952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pt-BR" sz="1800" dirty="0"/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b="1" dirty="0"/>
              <a:t>Modelos de Representação do Conhecimento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Redes Semânticas 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Frames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Ontologias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RDF (Resource Description Framework)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OWL (Web Ontology Language)</a:t>
            </a:r>
          </a:p>
          <a:p>
            <a:pPr lvl="1">
              <a:buFont typeface="Arial"/>
              <a:buChar char="❏"/>
            </a:pPr>
            <a:r>
              <a:rPr lang="pt-BR" sz="1800" dirty="0"/>
              <a:t>Grafos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40966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Grafos de Conhecimento: </a:t>
            </a:r>
            <a:r>
              <a:rPr lang="pt-BR" sz="2700" dirty="0"/>
              <a:t>Aplicação no Campo da Saúde 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B92A78-502A-2A32-E614-D4CFC8925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3" r="23059"/>
          <a:stretch/>
        </p:blipFill>
        <p:spPr>
          <a:xfrm>
            <a:off x="5203977" y="1322522"/>
            <a:ext cx="3614198" cy="3070799"/>
          </a:xfrm>
          <a:prstGeom prst="rect">
            <a:avLst/>
          </a:prstGeom>
        </p:spPr>
      </p:pic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03586"/>
            <a:ext cx="8520600" cy="346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700" b="1" dirty="0"/>
              <a:t>Aplicação em dados de saúde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Dados Clínicos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Dados Socioeconômicos </a:t>
            </a:r>
          </a:p>
          <a:p>
            <a:pPr lvl="1">
              <a:buFont typeface="Arial"/>
              <a:buChar char="❏"/>
            </a:pPr>
            <a:endParaRPr lang="pt-BR" sz="1700" b="1" dirty="0"/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700" b="1" dirty="0"/>
              <a:t>Exemplos de aplicação em  Biomedicina  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Descoberta de Novos Medicamentos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Análise de Dados Genômicos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Descoberta de Novas Terapias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Diagnóstico e Tratamento de Doenças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Gerenciamento de Dados de Biologia</a:t>
            </a:r>
          </a:p>
          <a:p>
            <a:pPr lvl="1">
              <a:buFont typeface="Arial"/>
              <a:buChar char="❏"/>
            </a:pPr>
            <a:r>
              <a:rPr lang="pt-BR" sz="1700" dirty="0"/>
              <a:t>Personalização de Tratamento</a:t>
            </a:r>
          </a:p>
          <a:p>
            <a:pPr lvl="1">
              <a:buFont typeface="Arial"/>
              <a:buChar char="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04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822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Modelo de Recuperação e Visualização de Informações de Medicamentos: </a:t>
            </a:r>
            <a:r>
              <a:rPr lang="pt-BR" dirty="0"/>
              <a:t>Pontos principais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22210" y="1331609"/>
            <a:ext cx="8520600" cy="321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Fases de trabalho e constituição do modelo</a:t>
            </a:r>
          </a:p>
          <a:p>
            <a:pPr indent="-361950">
              <a:lnSpc>
                <a:spcPct val="100000"/>
              </a:lnSpc>
              <a:buSzPts val="2100"/>
              <a:buFont typeface="Arial"/>
              <a:buChar char="❏"/>
            </a:pPr>
            <a:r>
              <a:rPr lang="pt-BR" sz="1900" dirty="0"/>
              <a:t>Abordagens de desenvolvimento do grafo de conhecimento.</a:t>
            </a:r>
            <a:endParaRPr sz="1900" dirty="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Fluxograma de representação do modelo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Fluxos de Trabalho e de extração de Entidades e Relacionamentos, do modelo de </a:t>
            </a:r>
            <a:r>
              <a:rPr lang="pt-BR" sz="1900" b="1" dirty="0"/>
              <a:t>NER/REL</a:t>
            </a:r>
            <a:r>
              <a:rPr lang="pt-BR" sz="1900" dirty="0"/>
              <a:t>.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dirty="0"/>
              <a:t>Procedimentos de rotulação dos dados para treino e teste.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pt-BR" sz="1900" b="1" dirty="0"/>
              <a:t>Principais Ferramentas:</a:t>
            </a:r>
          </a:p>
          <a:p>
            <a:pPr lvl="1" indent="-361950">
              <a:lnSpc>
                <a:spcPct val="100000"/>
              </a:lnSpc>
              <a:buSzPts val="2100"/>
              <a:buChar char="❏"/>
            </a:pPr>
            <a:r>
              <a:rPr lang="pt-BR" sz="1700" b="1" dirty="0"/>
              <a:t>Spacy: </a:t>
            </a:r>
            <a:r>
              <a:rPr lang="pt-BR" sz="1700" dirty="0"/>
              <a:t>PLN</a:t>
            </a:r>
          </a:p>
          <a:p>
            <a:pPr lvl="1" indent="-361950">
              <a:lnSpc>
                <a:spcPct val="100000"/>
              </a:lnSpc>
              <a:buSzPts val="2100"/>
              <a:buChar char="❏"/>
            </a:pPr>
            <a:r>
              <a:rPr lang="pt-BR" sz="1700" b="1" dirty="0"/>
              <a:t>Neo4j/Cypher: </a:t>
            </a:r>
            <a:r>
              <a:rPr lang="pt-BR" sz="1700" dirty="0"/>
              <a:t>Banco de dados gráfico</a:t>
            </a:r>
          </a:p>
          <a:p>
            <a:pPr lvl="1" indent="-361950">
              <a:lnSpc>
                <a:spcPct val="100000"/>
              </a:lnSpc>
              <a:buSzPts val="2100"/>
              <a:buChar char="❏"/>
            </a:pPr>
            <a:r>
              <a:rPr lang="pt-BR" sz="1700" b="1" dirty="0"/>
              <a:t>GraphQL: </a:t>
            </a:r>
            <a:r>
              <a:rPr lang="pt-BR" sz="1700" dirty="0"/>
              <a:t>Consulta e API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5107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01190" y="456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buSzPct val="39285"/>
            </a:pPr>
            <a:r>
              <a:rPr lang="pt-BR" b="1" dirty="0"/>
              <a:t>Fases de Trabalho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FE4E27B9-1D5C-E7D4-4FC5-C8BDA267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50151"/>
              </p:ext>
            </p:extLst>
          </p:nvPr>
        </p:nvGraphicFramePr>
        <p:xfrm>
          <a:off x="0" y="669113"/>
          <a:ext cx="9144000" cy="43247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438999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24650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55859734"/>
                    </a:ext>
                  </a:extLst>
                </a:gridCol>
              </a:tblGrid>
              <a:tr h="452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1</a:t>
                      </a:r>
                    </a:p>
                  </a:txBody>
                  <a:tcPr marL="180000" marT="72000" marB="72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2</a:t>
                      </a:r>
                    </a:p>
                  </a:txBody>
                  <a:tcPr marT="72000" marB="72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3</a:t>
                      </a:r>
                    </a:p>
                  </a:txBody>
                  <a:tcPr marR="144000" marT="72000" marB="72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82622"/>
                  </a:ext>
                </a:extLst>
              </a:tr>
              <a:tr h="3871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Entidades de interesse foram definidas com base no contexto e frequência de aparição em receituários de medicamentos, e inclui:  medicamento, concentração, dosagem e intervalo de administração. Anotações de receituário de medicamentos foram tratadas e rotuladas usando o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Excel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 a ferramenta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Label Studio 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para rotulação de dados textuais. </a:t>
                      </a:r>
                      <a:endParaRPr lang="pt-BR" sz="1600" b="0" dirty="0"/>
                    </a:p>
                  </a:txBody>
                  <a:tcPr marL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Com a ferramenta </a:t>
                      </a:r>
                      <a:r>
                        <a:rPr lang="pt-BR" sz="1600" b="1" dirty="0"/>
                        <a:t>Spacy</a:t>
                      </a:r>
                      <a:r>
                        <a:rPr lang="pt-BR" sz="1600" b="0" dirty="0"/>
                        <a:t>, um modelo de </a:t>
                      </a:r>
                      <a:r>
                        <a:rPr lang="pt-BR" sz="1400" b="1" dirty="0"/>
                        <a:t>PLN/NER/REL </a:t>
                      </a:r>
                      <a:r>
                        <a:rPr lang="pt-BR" sz="1600" b="0" dirty="0"/>
                        <a:t>foi treinado a partir dos dados rotulados na </a:t>
                      </a:r>
                      <a:r>
                        <a:rPr lang="pt-BR" sz="1600" b="1" dirty="0"/>
                        <a:t>fase 1</a:t>
                      </a:r>
                      <a:r>
                        <a:rPr lang="pt-BR" sz="1600" b="0" dirty="0"/>
                        <a:t>, para extrair as entidades: </a:t>
                      </a:r>
                      <a:r>
                        <a:rPr lang="pt-BR" sz="1200" b="1" dirty="0"/>
                        <a:t>MED, CONCEN, DOSE e APRAZ </a:t>
                      </a:r>
                      <a:r>
                        <a:rPr lang="pt-BR" sz="1600" b="0" dirty="0"/>
                        <a:t>e seus relacionamentos. Para efeito de exemplo, entidades e relações entre entidades serão extraídas e usadas na construção de um grafo de conhecimento, que será salvo no banco de dados gráfico, </a:t>
                      </a:r>
                      <a:r>
                        <a:rPr lang="pt-BR" sz="1600" b="1" dirty="0"/>
                        <a:t>Neo4j</a:t>
                      </a:r>
                      <a:r>
                        <a:rPr lang="pt-BR" sz="1600" b="0" dirty="0"/>
                        <a:t>.</a:t>
                      </a:r>
                    </a:p>
                    <a:p>
                      <a:endParaRPr lang="pt-BR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Um grafo de conhecimento composto por milhares de medicamentos retirados de uma lista de medicamentos de referência e similares disponibilizada pela Anvisa, é construído. Para exemplo, este grafo será incorporado ao construído na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fase 2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E propõem-se uma API para a recuperação das informações contidas no banco de dados gráfico,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Neo4j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usando a ferramenta </a:t>
                      </a:r>
                      <a:r>
                        <a:rPr lang="pt-BR" sz="16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GraphQL</a:t>
                      </a:r>
                      <a:r>
                        <a:rPr lang="pt-B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endParaRPr lang="pt-BR" sz="1600" b="0" dirty="0"/>
                    </a:p>
                  </a:txBody>
                  <a:tcPr marR="144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06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9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41765" y="219944"/>
            <a:ext cx="8474948" cy="649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ct val="39285"/>
            </a:pPr>
            <a:r>
              <a:rPr lang="pt-BR" sz="2500" b="1" dirty="0"/>
              <a:t>Fluxograma de Representação do Modelo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D1E037-A031-8450-1FD4-1995A865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6" y="1024449"/>
            <a:ext cx="8660469" cy="34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047FE39-AC7B-B49B-C5F3-80EBF048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4" y="561728"/>
            <a:ext cx="8422625" cy="4560754"/>
          </a:xfrm>
          <a:prstGeom prst="rect">
            <a:avLst/>
          </a:prstGeom>
        </p:spPr>
      </p:pic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22210" y="175068"/>
            <a:ext cx="87692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Grafo de Conhecimento MED: </a:t>
            </a:r>
            <a:r>
              <a:rPr lang="pt-BR" dirty="0"/>
              <a:t>Abordagens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D6A4DA-F901-5E80-9D7C-BA96C2A76497}"/>
              </a:ext>
            </a:extLst>
          </p:cNvPr>
          <p:cNvSpPr txBox="1"/>
          <p:nvPr/>
        </p:nvSpPr>
        <p:spPr>
          <a:xfrm>
            <a:off x="322210" y="38531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Abordagens </a:t>
            </a:r>
            <a:r>
              <a:rPr lang="pt-BR" b="1" dirty="0"/>
              <a:t>para o</a:t>
            </a:r>
            <a:r>
              <a:rPr lang="pt-BR" sz="1400" b="1" dirty="0"/>
              <a:t> desenvolvimento do grafo de conhecimento de medicamentos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5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Organização da Apresentação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8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Contextualização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Problema de Pesquisa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Objetivos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Justificativa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Metodologia</a:t>
            </a:r>
          </a:p>
          <a:p>
            <a:pPr>
              <a:buFont typeface="Arial"/>
              <a:buChar char="❏"/>
            </a:pPr>
            <a:r>
              <a:rPr lang="pt-BR" dirty="0"/>
              <a:t>Trabalhos Relacionados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Prontuário Eletrônico do Paciente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Processamento de Linguagem Natural</a:t>
            </a:r>
          </a:p>
          <a:p>
            <a:pPr>
              <a:buFont typeface="Arial"/>
              <a:buChar char="❏"/>
            </a:pPr>
            <a:r>
              <a:rPr lang="pt-BR" dirty="0"/>
              <a:t>Representação da Informação e do Conhecimento</a:t>
            </a:r>
          </a:p>
          <a:p>
            <a:pPr>
              <a:buFont typeface="Arial"/>
              <a:buChar char="❏"/>
            </a:pPr>
            <a:r>
              <a:rPr lang="pt-BR" dirty="0"/>
              <a:t>Grafos de Conhecimento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Modelo de Recuperação e Visualização de Informações de Medicamentos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Resultados Esperados e Parciais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045CAE0-E9FC-C839-53D5-F6C35ED0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8" y="994257"/>
            <a:ext cx="7294179" cy="2311897"/>
          </a:xfrm>
          <a:prstGeom prst="rect">
            <a:avLst/>
          </a:prstGeom>
        </p:spPr>
      </p:pic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032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Fluxos de Trabalho de Treino e Extração de Entidades e Relacionamentos do Modelo</a:t>
            </a:r>
            <a:br>
              <a:rPr lang="pt-BR" b="1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801EE2-AFCD-E2AE-6B3E-0DE85B0EB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2578"/>
            <a:ext cx="9144000" cy="16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086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Procedimentos de Rotulação dos Dados para Treino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DCDD8A-30B1-59E2-2901-495525688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9" t="5852"/>
          <a:stretch/>
        </p:blipFill>
        <p:spPr>
          <a:xfrm>
            <a:off x="270063" y="1210235"/>
            <a:ext cx="3369393" cy="3706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F13CAB-44BE-8C68-F122-17A079E5C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18" t="14496" r="22757" b="4047"/>
          <a:stretch/>
        </p:blipFill>
        <p:spPr>
          <a:xfrm>
            <a:off x="3639456" y="1176305"/>
            <a:ext cx="5504544" cy="396719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A90499-F566-4B94-A533-BCA77DCE5729}"/>
              </a:ext>
            </a:extLst>
          </p:cNvPr>
          <p:cNvSpPr txBox="1"/>
          <p:nvPr/>
        </p:nvSpPr>
        <p:spPr>
          <a:xfrm>
            <a:off x="3817883" y="3700789"/>
            <a:ext cx="4608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Anotações de NER e REL com a ferramenta Open-source, Label-Studio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7D5568-609B-B4E8-2BFE-CE783F00F0F7}"/>
              </a:ext>
            </a:extLst>
          </p:cNvPr>
          <p:cNvSpPr txBox="1"/>
          <p:nvPr/>
        </p:nvSpPr>
        <p:spPr>
          <a:xfrm>
            <a:off x="1261744" y="1070272"/>
            <a:ext cx="237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Padrão de rótulos IOB (</a:t>
            </a:r>
            <a:r>
              <a:rPr lang="pt-BR" sz="1200" b="1" dirty="0"/>
              <a:t>Inside</a:t>
            </a:r>
            <a:r>
              <a:rPr lang="pt-BR" sz="1200" dirty="0"/>
              <a:t>–</a:t>
            </a:r>
            <a:r>
              <a:rPr lang="pt-BR" sz="1200" b="1" dirty="0"/>
              <a:t>Outside</a:t>
            </a:r>
            <a:r>
              <a:rPr lang="pt-BR" sz="1200" dirty="0"/>
              <a:t>–</a:t>
            </a:r>
            <a:r>
              <a:rPr lang="pt-BR" sz="1200" b="1" dirty="0"/>
              <a:t>Beginning</a:t>
            </a:r>
            <a:r>
              <a:rPr lang="pt-BR" sz="1200" dirty="0"/>
              <a:t>) para a rotulação de entidades.</a:t>
            </a:r>
          </a:p>
        </p:txBody>
      </p:sp>
    </p:spTree>
    <p:extLst>
      <p:ext uri="{BB962C8B-B14F-4D97-AF65-F5344CB8AC3E}">
        <p14:creationId xmlns:p14="http://schemas.microsoft.com/office/powerpoint/2010/main" val="324825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259150" y="1086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39285"/>
            </a:pPr>
            <a:r>
              <a:rPr lang="pt-BR" b="1" dirty="0"/>
              <a:t>Principais Ferramentas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913B22-71DA-8FAF-1509-9F24749E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3" y="654852"/>
            <a:ext cx="2501462" cy="8942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FAF69F-FDB3-4C34-97D4-B636B38F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451" y="605966"/>
            <a:ext cx="2542037" cy="954026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E66A4A6-6421-77CD-C263-3E0A417406F1}"/>
              </a:ext>
            </a:extLst>
          </p:cNvPr>
          <p:cNvGrpSpPr/>
          <p:nvPr/>
        </p:nvGrpSpPr>
        <p:grpSpPr>
          <a:xfrm>
            <a:off x="3269451" y="3033894"/>
            <a:ext cx="5810338" cy="2000909"/>
            <a:chOff x="10401111" y="1124757"/>
            <a:chExt cx="17388652" cy="5985528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25775C4-EEAF-15A1-8B7B-148C4DC7E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07" b="39964"/>
            <a:stretch/>
          </p:blipFill>
          <p:spPr>
            <a:xfrm>
              <a:off x="10443787" y="1124757"/>
              <a:ext cx="17345976" cy="5985528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5DF1C35-D73A-638A-D284-DEBADA41F8DA}"/>
                </a:ext>
              </a:extLst>
            </p:cNvPr>
            <p:cNvSpPr>
              <a:spLocks/>
            </p:cNvSpPr>
            <p:nvPr/>
          </p:nvSpPr>
          <p:spPr>
            <a:xfrm>
              <a:off x="10538642" y="4475613"/>
              <a:ext cx="2198914" cy="1552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9EFF3DE-1CE1-CE59-C240-33E358266A3D}"/>
                </a:ext>
              </a:extLst>
            </p:cNvPr>
            <p:cNvSpPr>
              <a:spLocks/>
            </p:cNvSpPr>
            <p:nvPr/>
          </p:nvSpPr>
          <p:spPr>
            <a:xfrm>
              <a:off x="11544112" y="2914769"/>
              <a:ext cx="772886" cy="1552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55391D3-B4AB-41B0-F00D-E054F54D02C4}"/>
                </a:ext>
              </a:extLst>
            </p:cNvPr>
            <p:cNvSpPr>
              <a:spLocks/>
            </p:cNvSpPr>
            <p:nvPr/>
          </p:nvSpPr>
          <p:spPr>
            <a:xfrm>
              <a:off x="10401111" y="2805912"/>
              <a:ext cx="126647" cy="1552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9EAE6B1E-6A3C-49C2-6796-FDB5DE91E4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72" t="7300" r="7718" b="8953"/>
          <a:stretch/>
        </p:blipFill>
        <p:spPr>
          <a:xfrm>
            <a:off x="6096000" y="454195"/>
            <a:ext cx="2921876" cy="125756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49D0C3-5009-D5E5-9C61-E29CFEA2FF3B}"/>
              </a:ext>
            </a:extLst>
          </p:cNvPr>
          <p:cNvSpPr txBox="1"/>
          <p:nvPr/>
        </p:nvSpPr>
        <p:spPr>
          <a:xfrm>
            <a:off x="252768" y="1590205"/>
            <a:ext cx="266911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Modelos de linguagem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Ajuste fino 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Análise de dependência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Vetor de palavras</a:t>
            </a:r>
          </a:p>
          <a:p>
            <a:r>
              <a:rPr lang="pt-BR" sz="1500" b="1" dirty="0">
                <a:solidFill>
                  <a:schemeClr val="tx2">
                    <a:lumMod val="25000"/>
                  </a:schemeClr>
                </a:solidFill>
              </a:rPr>
              <a:t>Detecção de entidade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4E31455-671B-2FAD-C0C4-2C2988CDFAE3}"/>
              </a:ext>
            </a:extLst>
          </p:cNvPr>
          <p:cNvSpPr txBox="1"/>
          <p:nvPr/>
        </p:nvSpPr>
        <p:spPr>
          <a:xfrm>
            <a:off x="3206391" y="1580851"/>
            <a:ext cx="3252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Linguagem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Cypher Query Language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Nuvem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Neo4j - AuraDB and AuraDS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Visualização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Neo4j - Bloom</a:t>
            </a:r>
            <a:endParaRPr lang="pt-BR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Analytics</a:t>
            </a:r>
          </a:p>
          <a:p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Graph Data Science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BC99B8-F401-5DC2-8F47-F1CD8B6A87C8}"/>
              </a:ext>
            </a:extLst>
          </p:cNvPr>
          <p:cNvSpPr txBox="1"/>
          <p:nvPr/>
        </p:nvSpPr>
        <p:spPr>
          <a:xfrm>
            <a:off x="6162610" y="1559992"/>
            <a:ext cx="2455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Linguagem de consulta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Desenvolvimento de APIs</a:t>
            </a: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Definição de estrutura dos dados</a:t>
            </a:r>
          </a:p>
          <a:p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75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2877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Resultados Esperados</a:t>
            </a: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21325"/>
            <a:ext cx="8520600" cy="376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Um modelo descrevendo processos, métodos e técnicas de recuperação e visualização de informações de medicamentos usando PLN e Grafos de Conhecimento.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pt-BR"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Um modelo de aprendizado de máquina para reconhecimento e extração de entidades nomeadas e relacionamentos de medicamentos.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pt-BR"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Uma base de conhecimento (coleção organizada e estruturada de informações) de medicamentos em um banco de dados gráfico construído a partir da lista de medicamentos de referência e similares disponibilizada pela Anvisa.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pt-BR"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Contribuir com o grupo HAIS do Hospital das Clínicas de Marília para o desenvolvimento de um sistema de recomendação de medicamentos similares. </a:t>
            </a:r>
            <a:endParaRPr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28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Resultados Parciais</a:t>
            </a:r>
            <a:endParaRPr b="1" dirty="0"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220717" y="889720"/>
            <a:ext cx="8723586" cy="368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Foram desenvolvidos e estão sendo ajustados dois modelos de PLN, sendo estes um modelo de reconhecimento de entidades, e um modelo para reconhecimento de relacionamentos de entidades.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Desenvolvimento parcial de uma base de conhecimento (dados estruturados em grafos e armazenados em um banco de dados gráfico) contendo um total de 5.317 medicamentos e seus princípios ativos entre outras informações que constam de uma lista disponibilizada pela Anvisa. 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64942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F65F5F-C205-BE84-71B6-A1358BD73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3" t="12813" r="11494" b="27733"/>
          <a:stretch/>
        </p:blipFill>
        <p:spPr>
          <a:xfrm>
            <a:off x="0" y="989200"/>
            <a:ext cx="9144000" cy="4125775"/>
          </a:xfrm>
          <a:prstGeom prst="rect">
            <a:avLst/>
          </a:prstGeom>
        </p:spPr>
      </p:pic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195943" y="87086"/>
            <a:ext cx="8784771" cy="1469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Entidades nomeadas reconhecidas e extraídas de um texto não estruturado de receituário, através do modelo de NER treinado com as entidades: </a:t>
            </a:r>
            <a:r>
              <a:rPr lang="pt-BR" sz="1600" b="1" dirty="0"/>
              <a:t>MED</a:t>
            </a:r>
            <a:r>
              <a:rPr lang="pt-BR" sz="1600" dirty="0"/>
              <a:t> (medicamento), </a:t>
            </a:r>
            <a:r>
              <a:rPr lang="pt-BR" sz="1600" b="1" dirty="0"/>
              <a:t>CONCEN</a:t>
            </a:r>
            <a:r>
              <a:rPr lang="pt-BR" sz="1600" dirty="0"/>
              <a:t> (concentração), </a:t>
            </a:r>
            <a:r>
              <a:rPr lang="pt-BR" sz="1600" b="1" dirty="0"/>
              <a:t>DOSE</a:t>
            </a:r>
            <a:r>
              <a:rPr lang="pt-BR" sz="1600" dirty="0"/>
              <a:t> (dosagem) e </a:t>
            </a:r>
            <a:r>
              <a:rPr lang="pt-BR" sz="1600" b="1" dirty="0"/>
              <a:t>APRAZ</a:t>
            </a:r>
            <a:r>
              <a:rPr lang="pt-BR" sz="1600" dirty="0"/>
              <a:t> (intervalo de administração).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214280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AB506A5-1574-DE4D-F3E3-B52EAF83B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94"/>
            <a:ext cx="9144000" cy="45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7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261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buSzPct val="39285"/>
            </a:pPr>
            <a:r>
              <a:rPr lang="pt-BR" sz="2200" b="1" i="0" dirty="0">
                <a:solidFill>
                  <a:srgbClr val="000000"/>
                </a:solidFill>
                <a:effectLst/>
                <a:latin typeface="TimesNewRomanPSMT"/>
              </a:rPr>
              <a:t>Grafo de Conhecimento de Medicações armazenada no Neo4j</a:t>
            </a:r>
            <a:r>
              <a:rPr lang="pt-BR" sz="2200" b="1" dirty="0"/>
              <a:t> </a:t>
            </a:r>
            <a:br>
              <a:rPr lang="pt-BR" sz="2200" b="1" dirty="0"/>
            </a:br>
            <a:endParaRPr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5BFA1C-652F-3AB0-98DD-8F4120C2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" y="698820"/>
            <a:ext cx="8996081" cy="44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699" y="179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ct val="39285"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TimesNewRomanPSMT"/>
              </a:rPr>
              <a:t>Grafo de Conhecimento, Medicamento – Exemplo de consulta - Paciente 1</a:t>
            </a:r>
            <a:r>
              <a:rPr lang="pt-BR" sz="2000" b="1" dirty="0"/>
              <a:t> </a:t>
            </a:r>
            <a:br>
              <a:rPr lang="pt-BR" sz="2000" b="1" dirty="0"/>
            </a:br>
            <a:endParaRPr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1CD749-16A4-A368-ADDB-5A1FA63A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" y="698820"/>
            <a:ext cx="9009529" cy="4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68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TimesNewRomanPSMT"/>
              </a:rPr>
              <a:t>Grafo de Conhecimento, Propriedades dos Medicamentos Similares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61F3D8-00D4-04AA-F5B4-14116561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" y="672182"/>
            <a:ext cx="9022976" cy="44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5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Contextualização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Prontuário do Paciente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Formato de papel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Formato eletrônico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Assistência integral e continuada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Limitações frente a recuperação da informação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Dados não estruturados  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Processamento de Linguagem Natural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Estruturação em Grafos de Conhecimento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Modelo de Recuperação e Visualização da Informação de Medicamentos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Processos, métodos, técnicas e ferramentas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799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TimesNewRomanPSMT"/>
              </a:rPr>
              <a:t>Grafo de Conhecimento, Medicamento Referência e Princípio Ativo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F98517-95E1-CD87-A203-4D6891C0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" y="698820"/>
            <a:ext cx="9022976" cy="43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-105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ct val="39285"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TimesNewRomanPSMT"/>
              </a:rPr>
              <a:t>GraphQL/API Consultando o Banco de Dados Gráfico de Medicamentos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52FB0E-983C-2DA1-89A8-0B7B6DDB0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" y="494954"/>
            <a:ext cx="9044257" cy="45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9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ctrTitle"/>
          </p:nvPr>
        </p:nvSpPr>
        <p:spPr>
          <a:xfrm>
            <a:off x="311708" y="347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 dirty="0"/>
              <a:t>RECUPERAÇÃO DA INFORMAÇÃO DE PRONTUÁRIOS ELETRÔNICOS:</a:t>
            </a:r>
            <a:br>
              <a:rPr lang="pt-BR" sz="3180" dirty="0"/>
            </a:br>
            <a:r>
              <a:rPr lang="pt-BR" sz="3180" dirty="0"/>
              <a:t>Um modelo de visualização de informação de medicamentos.</a:t>
            </a:r>
            <a:endParaRPr sz="3180" dirty="0"/>
          </a:p>
        </p:txBody>
      </p:sp>
      <p:sp>
        <p:nvSpPr>
          <p:cNvPr id="305" name="Google Shape;305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nathalia.adriele@unesp.br</a:t>
            </a:r>
            <a:endParaRPr dirty="0"/>
          </a:p>
        </p:txBody>
      </p:sp>
      <p:pic>
        <p:nvPicPr>
          <p:cNvPr id="307" name="Google Shape;30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4381" y="4206143"/>
            <a:ext cx="1129898" cy="84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750" y="4114680"/>
            <a:ext cx="1637900" cy="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b="1" dirty="0"/>
              <a:t>Problema de Pesquisa</a:t>
            </a:r>
            <a:br>
              <a:rPr lang="pt-BR" dirty="0"/>
            </a:br>
            <a:endParaRPr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Adoção e Implementação dos PEPs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Incorporação de novas tecnologias da informação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Novos desafios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Recuperação e visualização da informação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Volume e Variedade de dados, grande e heterogêneo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Dados não estruturados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Prejuízos na qualidade e rapidez do atendimento médico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800" dirty="0"/>
              <a:t>Estresse desnecessário aos profissionais de saúde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Demandas e diversas oportunidades para melhorias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 Geral</a:t>
            </a:r>
            <a:endParaRPr b="1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lang="pt-BR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 objetivo geral desta pesquisa é o desenvolvimento e descrição de um modelo de recuperação e visualização de informação de medicamentos descritos em prontuários eletrônicos, por meio da aplicação de processamento de linguagem natural, especificamente, o uso de tarefas voltadas para o reconhecimento e extração de entidades nomeadas e seus relacionamentos, bem como, estruturação e agregação da informação em grafos de conhecimento.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Objetivos Específicos</a:t>
            </a:r>
            <a:endParaRPr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206599" y="1066749"/>
            <a:ext cx="8520600" cy="363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Realizar uma revisão de literatura para investigar o conhecimento atual sobre prontuários eletrônicos, gestão e organização de informações e conhecimentos contidos neles, bem como levantar métodos, técnicas e tecnologias para a recuperação e vinculação da informação e do conhecimento.</a:t>
            </a: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Avaliar a viabilidade de um modelo com a descrição de processos, métodos e técnicas de recuperação, estruturação e visualização de informações extraídas de textos não estruturados de receituários de medicamentos.</a:t>
            </a: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700" dirty="0"/>
          </a:p>
          <a:p>
            <a:pPr algn="just">
              <a:buFont typeface="Arial"/>
              <a:buChar char="❏"/>
            </a:pPr>
            <a:r>
              <a:rPr lang="pt-BR" sz="1700" dirty="0"/>
              <a:t>Criar um modelo descrevendo procedimentos para extrair, agrupar e vincular informações de medicamentos prescritos em receituários médicos.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Objetivos Específicos</a:t>
            </a:r>
            <a:endParaRPr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206598" y="10877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pt-BR" sz="1700" dirty="0"/>
              <a:t>Descrever uma prova de conceito com o uso de métodos e tarefas de PLN e Grafos de Conhecimento para recuperar e visualizar informações de anotações textuais não estruturadas de medicamentos.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pt-BR" sz="17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700" dirty="0"/>
              <a:t>Criar uma base de conhecimento de medicamentos em um banco de dados gráfico. E gerar recursos de visualização e navegação para permitir a recuperação e exploração de informações de medicamentos de maneira eficaz, escalável, precisa e coerente.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18104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Justificativa</a:t>
            </a:r>
            <a:endParaRPr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066749"/>
            <a:ext cx="8520600" cy="377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 b="1" dirty="0"/>
              <a:t>Galvão e Ricarte (2011) </a:t>
            </a:r>
            <a:r>
              <a:rPr lang="pt-BR" sz="1600" dirty="0"/>
              <a:t>fizeram um levantamento das principais demandas informacionais  e tecnológicas no contexto dos prontuários eletrônicos, e destacavam entre elas a organização e recuperação da informação.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 b="1" dirty="0"/>
              <a:t>Benício (2020)</a:t>
            </a:r>
            <a:r>
              <a:rPr lang="pt-BR" sz="1600" dirty="0"/>
              <a:t> uma das mais importantes demandas é a da melhoria na recuperação e representação da informação e do conhecimento gerado e contido nestes sistemas.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 b="1" dirty="0"/>
              <a:t>Souza e Almeida (2019) </a:t>
            </a:r>
            <a:r>
              <a:rPr lang="pt-BR" sz="1600" dirty="0"/>
              <a:t>[...] dados não-estruturados, verdadeiramente se constitui em uma barreira que naturalmente gera dificuldades e prejudica a recuperação de informação de pacientes, [...] E, isso impacta fortemente na agilidade e na qualidade dos serviços médicos prestados.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 b="1" dirty="0"/>
              <a:t>Savova et al (2019) </a:t>
            </a:r>
            <a:r>
              <a:rPr lang="pt-BR" sz="1600" dirty="0"/>
              <a:t>destacam que é importante aproveitar ao máximo os avanços recentes da tecnologia da informação para usar plenamente a riqueza de dados armazenados nos prontuários eletrônicos.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350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978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Metodologia</a:t>
            </a:r>
            <a:endParaRPr b="1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945934"/>
            <a:ext cx="8520600" cy="347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Procedimentos Metodológicos e Ferramentas de Coleta: </a:t>
            </a:r>
          </a:p>
          <a:p>
            <a:pPr indent="-355600">
              <a:lnSpc>
                <a:spcPct val="150000"/>
              </a:lnSpc>
              <a:buSzPts val="2000"/>
              <a:buFont typeface="Arial"/>
              <a:buChar char="❏"/>
            </a:pPr>
            <a:r>
              <a:rPr lang="pt-BR" b="1" dirty="0"/>
              <a:t>Características da Pesquisa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b="1" dirty="0"/>
              <a:t>Teorias e Práticas da Pesquisa: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Embasamento Teórico 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Proposta do Projeto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Coleta dos Dados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Análise de Dados</a:t>
            </a:r>
          </a:p>
          <a:p>
            <a:pPr lvl="1" indent="-355600">
              <a:lnSpc>
                <a:spcPct val="150000"/>
              </a:lnSpc>
              <a:buSzPts val="2000"/>
              <a:buChar char="❏"/>
            </a:pPr>
            <a:r>
              <a:rPr lang="pt-BR" sz="1800" b="1" dirty="0"/>
              <a:t>Resultados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7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1669</Words>
  <Application>Microsoft Office PowerPoint</Application>
  <PresentationFormat>Apresentação na tela (16:9)</PresentationFormat>
  <Paragraphs>182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TimesNewRomanPSMT</vt:lpstr>
      <vt:lpstr>Wingdings</vt:lpstr>
      <vt:lpstr>Simple Light</vt:lpstr>
      <vt:lpstr>RECUPERAÇÃO DA INFORMAÇÃO DE PRONTUÁRIOS ELETRÔNICOS: Um modelo de visualização de informação de medicamentos.</vt:lpstr>
      <vt:lpstr>Organização da Apresentação</vt:lpstr>
      <vt:lpstr>Contextualização</vt:lpstr>
      <vt:lpstr>Problema de Pesquisa </vt:lpstr>
      <vt:lpstr>Objetivo Geral</vt:lpstr>
      <vt:lpstr>Objetivos Específicos</vt:lpstr>
      <vt:lpstr>Objetivos Específicos</vt:lpstr>
      <vt:lpstr>Justificativa</vt:lpstr>
      <vt:lpstr>Metodologia</vt:lpstr>
      <vt:lpstr>Trabalhos Relacionados</vt:lpstr>
      <vt:lpstr>Prontuário Eletrônico do Paciente (PEP): Visão geral  </vt:lpstr>
      <vt:lpstr>Dados não Estruturados em PEP: Implicações, Importância da Recuperação e Ferramentas   </vt:lpstr>
      <vt:lpstr>Processamento de Linguagem Natural: Aplicação no Campo da Saúde e em Prontuários Eletrônicos   </vt:lpstr>
      <vt:lpstr>Representação da Informação e do Conhecimento: Uma visão geral  </vt:lpstr>
      <vt:lpstr>Grafos de Conhecimento: Aplicação no Campo da Saúde </vt:lpstr>
      <vt:lpstr>Modelo de Recuperação e Visualização de Informações de Medicamentos: Pontos principais   </vt:lpstr>
      <vt:lpstr>Fases de Trabalho  </vt:lpstr>
      <vt:lpstr>Fluxograma de Representação do Modelo </vt:lpstr>
      <vt:lpstr>Grafo de Conhecimento MED: Abordagens  </vt:lpstr>
      <vt:lpstr>Fluxos de Trabalho de Treino e Extração de Entidades e Relacionamentos do Modelo  </vt:lpstr>
      <vt:lpstr>Procedimentos de Rotulação dos Dados para Treino </vt:lpstr>
      <vt:lpstr>Principais Ferramentas </vt:lpstr>
      <vt:lpstr>Resultados Esperados</vt:lpstr>
      <vt:lpstr>Resultados Parciais</vt:lpstr>
      <vt:lpstr>Entidades nomeadas reconhecidas e extraídas de um texto não estruturado de receituário, através do modelo de NER treinado com as entidades: MED (medicamento), CONCEN (concentração), DOSE (dosagem) e APRAZ (intervalo de administração).</vt:lpstr>
      <vt:lpstr>Apresentação do PowerPoint</vt:lpstr>
      <vt:lpstr>Grafo de Conhecimento de Medicações armazenada no Neo4j   </vt:lpstr>
      <vt:lpstr>Grafo de Conhecimento, Medicamento – Exemplo de consulta - Paciente 1  </vt:lpstr>
      <vt:lpstr>Grafo de Conhecimento, Propriedades dos Medicamentos Similares</vt:lpstr>
      <vt:lpstr>Grafo de Conhecimento, Medicamento Referência e Princípio Ativo</vt:lpstr>
      <vt:lpstr>GraphQL/API Consultando o Banco de Dados Gráfico de Medicamentos</vt:lpstr>
      <vt:lpstr>RECUPERAÇÃO DA INFORMAÇÃO DE PRONTUÁRIOS ELETRÔNICOS: Um modelo de visualização de informação de medicamentos.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DA INFORMAÇÃO DE PRONTUÁRIOS ELETRÔNICOS: Um modelo de visualização de informação de medicamentos.</dc:title>
  <cp:lastModifiedBy>Mestra</cp:lastModifiedBy>
  <cp:revision>234</cp:revision>
  <dcterms:modified xsi:type="dcterms:W3CDTF">2023-10-08T00:28:28Z</dcterms:modified>
</cp:coreProperties>
</file>