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301" r:id="rId14"/>
    <p:sldId id="302" r:id="rId15"/>
    <p:sldId id="340" r:id="rId16"/>
    <p:sldId id="303" r:id="rId17"/>
    <p:sldId id="339" r:id="rId18"/>
    <p:sldId id="342" r:id="rId19"/>
    <p:sldId id="343" r:id="rId20"/>
    <p:sldId id="338" r:id="rId21"/>
    <p:sldId id="341"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286" r:id="rId36"/>
    <p:sldId id="357"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1746"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4191000"/>
          </a:xfrm>
        </p:spPr>
        <p:txBody>
          <a:bodyPr>
            <a:noAutofit/>
          </a:bodyPr>
          <a:lstStyle/>
          <a:p>
            <a:pPr algn="ctr"/>
            <a:r>
              <a:rPr lang="en-US" sz="3600" dirty="0" smtClean="0"/>
              <a:t>SMART INTERNET PROBING: SCANNING USING ADAPTIVE MACHINE LEARNING</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SOFTWARE REQUIREMENTS</a:t>
            </a:r>
            <a:endParaRPr lang="en-US" sz="2000" dirty="0" smtClean="0"/>
          </a:p>
          <a:p>
            <a:pPr fontAlgn="base"/>
            <a:r>
              <a:rPr lang="en-US" sz="2000" dirty="0" smtClean="0"/>
              <a:t>The functional requirements or the overall description documents include the product perspective and features, operating system and operating environment, graphics requirements, design constraints and user documentation.</a:t>
            </a:r>
          </a:p>
          <a:p>
            <a:pPr fontAlgn="base"/>
            <a:r>
              <a:rPr lang="en-US" sz="2000" dirty="0" smtClean="0"/>
              <a:t>The appropriation of requirements and implementation constraints gives the general overview of the project in regards to what the areas of strength and deficit are and how to tackle them.</a:t>
            </a:r>
          </a:p>
          <a:p>
            <a:r>
              <a:rPr lang="en-US" sz="2000" b="1" dirty="0" smtClean="0"/>
              <a:t> </a:t>
            </a:r>
            <a:endParaRPr lang="en-US" sz="2000" dirty="0" smtClean="0"/>
          </a:p>
          <a:p>
            <a:pPr lvl="0"/>
            <a:r>
              <a:rPr lang="en-IN" sz="2000" b="1" dirty="0" smtClean="0"/>
              <a:t>Python </a:t>
            </a:r>
            <a:r>
              <a:rPr lang="en-IN" sz="2000" b="1" dirty="0" err="1" smtClean="0"/>
              <a:t>idel</a:t>
            </a:r>
            <a:r>
              <a:rPr lang="en-IN" sz="2000" b="1" dirty="0" smtClean="0"/>
              <a:t> 3.7 version   (or)</a:t>
            </a:r>
            <a:endParaRPr lang="en-US" sz="2000" dirty="0" smtClean="0"/>
          </a:p>
          <a:p>
            <a:pPr lvl="0"/>
            <a:r>
              <a:rPr lang="en-IN" sz="2000" b="1" dirty="0" smtClean="0"/>
              <a:t>Anaconda 3.7   ( or)</a:t>
            </a:r>
            <a:endParaRPr lang="en-US" sz="2000" dirty="0" smtClean="0"/>
          </a:p>
          <a:p>
            <a:pPr lvl="0"/>
            <a:r>
              <a:rPr lang="en-IN" sz="2000" b="1" dirty="0" smtClean="0"/>
              <a:t>Jupiter   (or)</a:t>
            </a:r>
            <a:endParaRPr lang="en-US" sz="2000" dirty="0" smtClean="0"/>
          </a:p>
          <a:p>
            <a:pPr lvl="0"/>
            <a:r>
              <a:rPr lang="en-IN" sz="2000" b="1" dirty="0" smtClean="0"/>
              <a:t>Google </a:t>
            </a:r>
            <a:r>
              <a:rPr lang="en-IN" sz="2000" b="1" dirty="0" err="1" smtClean="0"/>
              <a:t>colab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a:bodyPr>
          <a:lstStyle/>
          <a:p>
            <a:r>
              <a:rPr lang="en-US" sz="2000" b="1" dirty="0" smtClean="0"/>
              <a:t>HARDWARE REQUIREMENTS</a:t>
            </a:r>
            <a:endParaRPr lang="en-US" sz="2000" dirty="0" smtClean="0"/>
          </a:p>
          <a:p>
            <a:r>
              <a:rPr lang="en-US" sz="2000" dirty="0" smtClean="0"/>
              <a:t>Minimum hardware requirements are very dependent on the particular software being developed by a given </a:t>
            </a:r>
            <a:r>
              <a:rPr lang="en-US" sz="2000" dirty="0" err="1" smtClean="0"/>
              <a:t>Enthought</a:t>
            </a:r>
            <a:r>
              <a:rPr lang="en-US" sz="2000" dirty="0" smtClean="0"/>
              <a:t> Python / Canopy / VS Code user. Applications that need to store large arrays/objects in memory will require more RAM, whereas applications that need to perform numerous calculations or tasks more quickly will require a faster processor.</a:t>
            </a:r>
          </a:p>
          <a:p>
            <a:pPr lvl="0"/>
            <a:r>
              <a:rPr lang="en-IN" sz="2000" b="1" dirty="0" smtClean="0"/>
              <a:t>Operating system		: windows, </a:t>
            </a:r>
            <a:r>
              <a:rPr lang="en-IN" sz="2000" b="1" dirty="0" err="1" smtClean="0"/>
              <a:t>linux</a:t>
            </a:r>
            <a:endParaRPr lang="en-US" sz="2000" dirty="0" smtClean="0"/>
          </a:p>
          <a:p>
            <a:pPr lvl="0"/>
            <a:r>
              <a:rPr lang="en-IN" sz="2000" b="1" dirty="0" smtClean="0"/>
              <a:t>Processor			: minimum </a:t>
            </a:r>
            <a:r>
              <a:rPr lang="en-IN" sz="2000" b="1" dirty="0" err="1" smtClean="0"/>
              <a:t>intel</a:t>
            </a:r>
            <a:r>
              <a:rPr lang="en-IN" sz="2000" b="1" dirty="0" smtClean="0"/>
              <a:t> i3</a:t>
            </a:r>
            <a:endParaRPr lang="en-US" sz="2000" dirty="0" smtClean="0"/>
          </a:p>
          <a:p>
            <a:pPr lvl="0"/>
            <a:r>
              <a:rPr lang="en-IN" sz="2000" b="1" dirty="0" smtClean="0"/>
              <a:t>Ram				:  minimum 4 </a:t>
            </a:r>
            <a:r>
              <a:rPr lang="en-IN" sz="2000" b="1" dirty="0" err="1" smtClean="0"/>
              <a:t>gb</a:t>
            </a:r>
            <a:endParaRPr lang="en-US" sz="2000" dirty="0" smtClean="0"/>
          </a:p>
          <a:p>
            <a:pPr lvl="0"/>
            <a:r>
              <a:rPr lang="en-IN" sz="2000" b="1" dirty="0" smtClean="0"/>
              <a:t>Hard disk 			: minimum 250gb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3" name="Picture 2"/>
          <p:cNvPicPr>
            <a:picLocks noChangeAspect="1" noChangeArrowheads="1"/>
          </p:cNvPicPr>
          <p:nvPr/>
        </p:nvPicPr>
        <p:blipFill>
          <a:blip r:embed="rId2"/>
          <a:srcRect/>
          <a:stretch>
            <a:fillRect/>
          </a:stretch>
        </p:blipFill>
        <p:spPr bwMode="auto">
          <a:xfrm>
            <a:off x="1295400" y="2438400"/>
            <a:ext cx="6629400" cy="3086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990600"/>
          </a:xfrm>
        </p:spPr>
        <p:txBody>
          <a:bodyPr/>
          <a:lstStyle/>
          <a:p>
            <a:pPr algn="ctr"/>
            <a:r>
              <a:rPr lang="en-US" dirty="0" smtClean="0"/>
              <a:t>UML DIAGRAMS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DATAFLOW DIAGRAM</a:t>
            </a:r>
            <a:endParaRPr lang="en-US" dirty="0"/>
          </a:p>
        </p:txBody>
      </p:sp>
      <p:pic>
        <p:nvPicPr>
          <p:cNvPr id="2" name="Picture 2"/>
          <p:cNvPicPr>
            <a:picLocks noChangeAspect="1" noChangeArrowheads="1"/>
          </p:cNvPicPr>
          <p:nvPr/>
        </p:nvPicPr>
        <p:blipFill>
          <a:blip r:embed="rId2"/>
          <a:srcRect/>
          <a:stretch>
            <a:fillRect/>
          </a:stretch>
        </p:blipFill>
        <p:spPr bwMode="auto">
          <a:xfrm>
            <a:off x="1828800" y="1371600"/>
            <a:ext cx="5562600" cy="50863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USECASE DIAGRAM</a:t>
            </a:r>
            <a:endParaRPr lang="en-US" dirty="0"/>
          </a:p>
        </p:txBody>
      </p:sp>
      <p:pic>
        <p:nvPicPr>
          <p:cNvPr id="5" name="Picture 4"/>
          <p:cNvPicPr/>
          <p:nvPr/>
        </p:nvPicPr>
        <p:blipFill>
          <a:blip r:embed="rId2"/>
          <a:srcRect/>
          <a:stretch>
            <a:fillRect/>
          </a:stretch>
        </p:blipFill>
        <p:spPr bwMode="auto">
          <a:xfrm>
            <a:off x="1733550" y="1162050"/>
            <a:ext cx="5676900" cy="4533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CLASS DIAGRAM</a:t>
            </a:r>
            <a:endParaRPr lang="en-US" dirty="0"/>
          </a:p>
        </p:txBody>
      </p:sp>
      <p:pic>
        <p:nvPicPr>
          <p:cNvPr id="4" name="Picture 3"/>
          <p:cNvPicPr/>
          <p:nvPr/>
        </p:nvPicPr>
        <p:blipFill>
          <a:blip r:embed="rId2"/>
          <a:srcRect/>
          <a:stretch>
            <a:fillRect/>
          </a:stretch>
        </p:blipFill>
        <p:spPr bwMode="auto">
          <a:xfrm>
            <a:off x="3886200" y="2590800"/>
            <a:ext cx="1704975" cy="2924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ACTIVITYDIAGRAM</a:t>
            </a:r>
            <a:endParaRPr lang="en-US" dirty="0"/>
          </a:p>
        </p:txBody>
      </p:sp>
      <p:pic>
        <p:nvPicPr>
          <p:cNvPr id="2" name="Picture 2"/>
          <p:cNvPicPr>
            <a:picLocks noChangeAspect="1" noChangeArrowheads="1"/>
          </p:cNvPicPr>
          <p:nvPr/>
        </p:nvPicPr>
        <p:blipFill>
          <a:blip r:embed="rId2"/>
          <a:srcRect/>
          <a:stretch>
            <a:fillRect/>
          </a:stretch>
        </p:blipFill>
        <p:spPr bwMode="auto">
          <a:xfrm>
            <a:off x="3048000" y="1905000"/>
            <a:ext cx="3438525" cy="47434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SEQUENCE DIAGRAM</a:t>
            </a:r>
            <a:endParaRPr lang="en-US" dirty="0"/>
          </a:p>
        </p:txBody>
      </p:sp>
      <p:pic>
        <p:nvPicPr>
          <p:cNvPr id="5" name="Picture 4"/>
          <p:cNvPicPr/>
          <p:nvPr/>
        </p:nvPicPr>
        <p:blipFill>
          <a:blip r:embed="rId2"/>
          <a:srcRect/>
          <a:stretch>
            <a:fillRect/>
          </a:stretch>
        </p:blipFill>
        <p:spPr bwMode="auto">
          <a:xfrm>
            <a:off x="1600200" y="2057400"/>
            <a:ext cx="5943600" cy="449245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COLLABORATION DIAGRAM</a:t>
            </a:r>
            <a:endParaRPr lang="en-US" dirty="0"/>
          </a:p>
        </p:txBody>
      </p:sp>
      <p:pic>
        <p:nvPicPr>
          <p:cNvPr id="5" name="Picture 4"/>
          <p:cNvPicPr/>
          <p:nvPr/>
        </p:nvPicPr>
        <p:blipFill>
          <a:blip r:embed="rId2"/>
          <a:srcRect/>
          <a:stretch>
            <a:fillRect/>
          </a:stretch>
        </p:blipFill>
        <p:spPr bwMode="auto">
          <a:xfrm>
            <a:off x="1600200" y="2020824"/>
            <a:ext cx="5943600" cy="281635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000" dirty="0" smtClean="0"/>
              <a:t>Network scanning is widely used to assess security postures of hosts/networks, discover vulnerabilities, and study Internet trends. However, scans can generate large amounts of traffic, and efficient probing of IPv6 hosts (where global scans are infeasible) is an outstanding problem. In this chapter, we develop a framework for efficient Internet scans using machine learning, by preemptively detecting and avoiding the scanning of inactive hosts. We evaluate this framework over global scans of the IPv4 space over 20 ports, and show that using location and ownership information we can reduce the bandwidth of scans by 26.7-72.0%, while discovering 90-99% of active hosts.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COMPONENT DIAGRAM</a:t>
            </a:r>
            <a:endParaRPr lang="en-US" dirty="0"/>
          </a:p>
        </p:txBody>
      </p:sp>
      <p:pic>
        <p:nvPicPr>
          <p:cNvPr id="4" name="Picture 3"/>
          <p:cNvPicPr/>
          <p:nvPr/>
        </p:nvPicPr>
        <p:blipFill>
          <a:blip r:embed="rId2"/>
          <a:srcRect/>
          <a:stretch>
            <a:fillRect/>
          </a:stretch>
        </p:blipFill>
        <p:spPr bwMode="auto">
          <a:xfrm>
            <a:off x="1600200" y="2056457"/>
            <a:ext cx="5943600" cy="274508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DATAFLOW DIAGRAM</a:t>
            </a:r>
            <a:endParaRPr lang="en-US" dirty="0"/>
          </a:p>
        </p:txBody>
      </p:sp>
      <p:pic>
        <p:nvPicPr>
          <p:cNvPr id="5" name="Picture 4"/>
          <p:cNvPicPr/>
          <p:nvPr/>
        </p:nvPicPr>
        <p:blipFill>
          <a:blip r:embed="rId2"/>
          <a:srcRect/>
          <a:stretch>
            <a:fillRect/>
          </a:stretch>
        </p:blipFill>
        <p:spPr bwMode="auto">
          <a:xfrm>
            <a:off x="1828800" y="2895600"/>
            <a:ext cx="5843587" cy="16383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048000"/>
            <a:ext cx="8229600" cy="1143000"/>
          </a:xfrm>
        </p:spPr>
        <p:txBody>
          <a:bodyPr/>
          <a:lstStyle/>
          <a:p>
            <a:pPr algn="ctr"/>
            <a:r>
              <a:rPr lang="en-US" dirty="0" smtClean="0"/>
              <a:t>RESULTS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Network scanning is a widely studied topic, ranging from partial scans of the Internet, to global scans of the IPv4 address space. This has lead to the development of network scanning tools such as </a:t>
            </a:r>
            <a:r>
              <a:rPr lang="en-US" sz="2000" dirty="0" err="1" smtClean="0"/>
              <a:t>ZMap</a:t>
            </a:r>
            <a:r>
              <a:rPr lang="en-US" sz="2000" dirty="0" smtClean="0"/>
              <a:t> and </a:t>
            </a:r>
            <a:r>
              <a:rPr lang="en-US" sz="2000" dirty="0" err="1" smtClean="0"/>
              <a:t>NMap</a:t>
            </a:r>
            <a:r>
              <a:rPr lang="en-US" sz="2000" dirty="0" smtClean="0"/>
              <a:t> which have provided researchers with large amounts of information on arbitrary Internet hosts. Data resulting from network scans have been used in a wide range of security studies, e.g., to probe and characterize machines utilized in the </a:t>
            </a:r>
            <a:r>
              <a:rPr lang="en-US" sz="2000" dirty="0" err="1" smtClean="0"/>
              <a:t>Mirai</a:t>
            </a:r>
            <a:r>
              <a:rPr lang="en-US" sz="2000" dirty="0" smtClean="0"/>
              <a:t> </a:t>
            </a:r>
            <a:r>
              <a:rPr lang="en-US" sz="2000" dirty="0" err="1" smtClean="0"/>
              <a:t>botnet</a:t>
            </a:r>
            <a:r>
              <a:rPr lang="en-US" sz="2000" dirty="0" smtClean="0"/>
              <a:t>, to gauge the security posture of networks for cyber-risk forecasting and to study hosts susceptible to the </a:t>
            </a:r>
            <a:r>
              <a:rPr lang="en-US" sz="2000" dirty="0" err="1" smtClean="0"/>
              <a:t>Heartbleed</a:t>
            </a:r>
            <a:r>
              <a:rPr lang="en-US" sz="2000" dirty="0" smtClean="0"/>
              <a:t> vulnerability.</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000" dirty="0" smtClean="0"/>
              <a:t>We compared our methodology to other strategies for conducting machine learning enabled scans, concluding that ignoring location and AS properties results in poor performance, while using the full set of features from </a:t>
            </a:r>
            <a:r>
              <a:rPr lang="en-US" sz="2000" dirty="0" err="1" smtClean="0"/>
              <a:t>stateful</a:t>
            </a:r>
            <a:r>
              <a:rPr lang="en-US" sz="2000" dirty="0" smtClean="0"/>
              <a:t> scans only provides marginal benefits, while significantly increasing computational requirements. We also showed that scans have consistent coverage along vulnerable and </a:t>
            </a:r>
            <a:r>
              <a:rPr lang="en-US" sz="2000" dirty="0" err="1" smtClean="0"/>
              <a:t>misconfigured</a:t>
            </a:r>
            <a:r>
              <a:rPr lang="en-US" sz="2000" dirty="0" smtClean="0"/>
              <a:t> subpopulations, and are therefore appropriate for efficient and accurate assessment of the attack surface of networks.</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sz="2000" dirty="0" smtClean="0"/>
              <a:t>We intend to apply our developed techniques to develop smart scanners that can efficiently scan IPv4 networks and IPv6 </a:t>
            </a:r>
            <a:r>
              <a:rPr lang="en-US" sz="2000" dirty="0" err="1" smtClean="0"/>
              <a:t>hitlists</a:t>
            </a:r>
            <a:r>
              <a:rPr lang="en-US" sz="2000" dirty="0" smtClean="0"/>
              <a:t>, increasing the hit rate for discovering active IPs. This allows scanners to scan IPv4 faster and less intrusively compared to exhaustive scans, while covering larger </a:t>
            </a:r>
            <a:r>
              <a:rPr lang="en-US" sz="2000" dirty="0" err="1" smtClean="0"/>
              <a:t>histlists</a:t>
            </a:r>
            <a:r>
              <a:rPr lang="en-US" sz="2000" dirty="0" smtClean="0"/>
              <a:t> for discovering more devices on IPv6. Additionally, using other sources of information, e.g., historical data, and local patterns in how devices are placed on the Internet (for example some networks might tend to put active devices at the start of their allocated IP blocks, while others might use random placement) can also help improve the efficiency of scans.</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[1] X. Fan and J. </a:t>
            </a:r>
            <a:r>
              <a:rPr lang="en-US" sz="1600" dirty="0" err="1" smtClean="0"/>
              <a:t>Heidemann</a:t>
            </a:r>
            <a:r>
              <a:rPr lang="en-US" sz="1600" dirty="0" smtClean="0"/>
              <a:t>, \Selecting representative IP addresses for Internet topology studies," in ACM SIGCOMM Conference on Internet Measurement. ACM, 2010, pp. 411{423. </a:t>
            </a:r>
          </a:p>
          <a:p>
            <a:r>
              <a:rPr lang="en-US" sz="1600" dirty="0" smtClean="0"/>
              <a:t>[2] A. Murdock, F. Li, P. </a:t>
            </a:r>
            <a:r>
              <a:rPr lang="en-US" sz="1600" dirty="0" err="1" smtClean="0"/>
              <a:t>Bramsen</a:t>
            </a:r>
            <a:r>
              <a:rPr lang="en-US" sz="1600" dirty="0" smtClean="0"/>
              <a:t>, Z. </a:t>
            </a:r>
            <a:r>
              <a:rPr lang="en-US" sz="1600" dirty="0" err="1" smtClean="0"/>
              <a:t>Durumeric</a:t>
            </a:r>
            <a:r>
              <a:rPr lang="en-US" sz="1600" dirty="0" smtClean="0"/>
              <a:t>, and V. </a:t>
            </a:r>
            <a:r>
              <a:rPr lang="en-US" sz="1600" dirty="0" err="1" smtClean="0"/>
              <a:t>Paxson</a:t>
            </a:r>
            <a:r>
              <a:rPr lang="en-US" sz="1600" dirty="0" smtClean="0"/>
              <a:t>, \Target generation for Internet-wide IPv6 scanning," in Internet Measurement Conference. ACM, 2017, pp. 242{253. </a:t>
            </a:r>
          </a:p>
          <a:p>
            <a:r>
              <a:rPr lang="en-US" sz="1600" dirty="0" smtClean="0"/>
              <a:t>[3] Z. </a:t>
            </a:r>
            <a:r>
              <a:rPr lang="en-US" sz="1600" dirty="0" err="1" smtClean="0"/>
              <a:t>Durumeric</a:t>
            </a:r>
            <a:r>
              <a:rPr lang="en-US" sz="1600" dirty="0" smtClean="0"/>
              <a:t>, E. </a:t>
            </a:r>
            <a:r>
              <a:rPr lang="en-US" sz="1600" dirty="0" err="1" smtClean="0"/>
              <a:t>Wustrow</a:t>
            </a:r>
            <a:r>
              <a:rPr lang="en-US" sz="1600" dirty="0" smtClean="0"/>
              <a:t>, and J. A. </a:t>
            </a:r>
            <a:r>
              <a:rPr lang="en-US" sz="1600" dirty="0" err="1" smtClean="0"/>
              <a:t>Halderman</a:t>
            </a:r>
            <a:r>
              <a:rPr lang="en-US" sz="1600" dirty="0" smtClean="0"/>
              <a:t>, \</a:t>
            </a:r>
            <a:r>
              <a:rPr lang="en-US" sz="1600" dirty="0" err="1" smtClean="0"/>
              <a:t>ZMap</a:t>
            </a:r>
            <a:r>
              <a:rPr lang="en-US" sz="1600" dirty="0" smtClean="0"/>
              <a:t>: Fast </a:t>
            </a:r>
            <a:r>
              <a:rPr lang="en-US" sz="1600" dirty="0" err="1" smtClean="0"/>
              <a:t>Internetwide</a:t>
            </a:r>
            <a:r>
              <a:rPr lang="en-US" sz="1600" dirty="0" smtClean="0"/>
              <a:t> scanning and its security applications." in USENIX Security Symposium, vol. 8, 2013, pp. 47{53. </a:t>
            </a:r>
          </a:p>
          <a:p>
            <a:r>
              <a:rPr lang="en-US" sz="1600" dirty="0" smtClean="0"/>
              <a:t>[4] Z. </a:t>
            </a:r>
            <a:r>
              <a:rPr lang="en-US" sz="1600" dirty="0" err="1" smtClean="0"/>
              <a:t>Durumeric</a:t>
            </a:r>
            <a:r>
              <a:rPr lang="en-US" sz="1600" dirty="0" smtClean="0"/>
              <a:t>, D. Adrian, A. </a:t>
            </a:r>
            <a:r>
              <a:rPr lang="en-US" sz="1600" dirty="0" err="1" smtClean="0"/>
              <a:t>Mirian</a:t>
            </a:r>
            <a:r>
              <a:rPr lang="en-US" sz="1600" dirty="0" smtClean="0"/>
              <a:t>, M. Bailey, and J. A. </a:t>
            </a:r>
            <a:r>
              <a:rPr lang="en-US" sz="1600" dirty="0" err="1" smtClean="0"/>
              <a:t>Halderman</a:t>
            </a:r>
            <a:r>
              <a:rPr lang="en-US" sz="1600" dirty="0" smtClean="0"/>
              <a:t>, \A search engine backed by Internet-wide scanning," in ACM Conference on Computer and Communications Security. ACM, 2015, pp. 542{553. </a:t>
            </a:r>
          </a:p>
          <a:p>
            <a:r>
              <a:rPr lang="en-US" sz="1600" dirty="0" smtClean="0"/>
              <a:t>[5] D. Leonard and D. </a:t>
            </a:r>
            <a:r>
              <a:rPr lang="en-US" sz="1600" dirty="0" err="1" smtClean="0"/>
              <a:t>Loguinov</a:t>
            </a:r>
            <a:r>
              <a:rPr lang="en-US" sz="1600" dirty="0" smtClean="0"/>
              <a:t>, \Demystifying service discovery: Implementing an Internet-wide scanner," in ACM SIGCOMM Conference on Internet Measurement. ACM, 2010, pp. </a:t>
            </a:r>
            <a:r>
              <a:rPr lang="en-US" sz="1600" smtClean="0"/>
              <a:t>109{122.</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Selecting representative IP addresses for Internet topology </a:t>
            </a:r>
            <a:r>
              <a:rPr lang="en-US" sz="2000" b="1" dirty="0" smtClean="0"/>
              <a:t>studies</a:t>
            </a:r>
            <a:endParaRPr lang="en-US" sz="2000" dirty="0" smtClean="0"/>
          </a:p>
          <a:p>
            <a:r>
              <a:rPr lang="en-US" sz="2000" b="1" dirty="0" smtClean="0"/>
              <a:t>Authors: X. Fan and J. </a:t>
            </a:r>
            <a:r>
              <a:rPr lang="en-US" sz="2000" b="1" dirty="0" err="1" smtClean="0"/>
              <a:t>Heidemann</a:t>
            </a:r>
            <a:endParaRPr lang="en-US" sz="2000" dirty="0" smtClean="0"/>
          </a:p>
          <a:p>
            <a:r>
              <a:rPr lang="en-US" sz="2000" b="1" dirty="0" smtClean="0"/>
              <a:t>	Abstract:</a:t>
            </a:r>
            <a:r>
              <a:rPr lang="en-US" sz="2000" dirty="0" smtClean="0"/>
              <a:t> An Internet </a:t>
            </a:r>
            <a:r>
              <a:rPr lang="en-US" sz="2000" dirty="0" err="1" smtClean="0"/>
              <a:t>hitlist</a:t>
            </a:r>
            <a:r>
              <a:rPr lang="en-US" sz="2000" dirty="0" smtClean="0"/>
              <a:t> is a set of addresses that cover and can represent the </a:t>
            </a:r>
            <a:r>
              <a:rPr lang="en-US" sz="2000" dirty="0" err="1" smtClean="0"/>
              <a:t>the</a:t>
            </a:r>
            <a:r>
              <a:rPr lang="en-US" sz="2000" dirty="0" smtClean="0"/>
              <a:t> Internet as a whole. </a:t>
            </a:r>
            <a:r>
              <a:rPr lang="en-US" sz="2000" dirty="0" err="1" smtClean="0"/>
              <a:t>Hitlists</a:t>
            </a:r>
            <a:r>
              <a:rPr lang="en-US" sz="2000" dirty="0" smtClean="0"/>
              <a:t> have long been used in studies of Internet topology, </a:t>
            </a:r>
            <a:r>
              <a:rPr lang="en-US" sz="2000" dirty="0" err="1" smtClean="0"/>
              <a:t>reachability</a:t>
            </a:r>
            <a:r>
              <a:rPr lang="en-US" sz="2000" dirty="0" smtClean="0"/>
              <a:t>, and performance, serving as the destinations of </a:t>
            </a:r>
            <a:r>
              <a:rPr lang="en-US" sz="2000" dirty="0" err="1" smtClean="0"/>
              <a:t>traceroute</a:t>
            </a:r>
            <a:r>
              <a:rPr lang="en-US" sz="2000" dirty="0" smtClean="0"/>
              <a:t> or performance probes. Most early topology studies used manually generated lists of prominent addresses, but evolution and growth of the Internet make human maintenance untenable.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Target generation for Internet-wide IPv6 scanning</a:t>
            </a:r>
          </a:p>
          <a:p>
            <a:r>
              <a:rPr lang="en-US" sz="2000" b="1" dirty="0" smtClean="0"/>
              <a:t> </a:t>
            </a:r>
            <a:endParaRPr lang="en-US" sz="2000" dirty="0" smtClean="0"/>
          </a:p>
          <a:p>
            <a:r>
              <a:rPr lang="en-US" sz="2000" b="1" dirty="0" smtClean="0"/>
              <a:t>Authors: A. Murdock, F. Li, P. </a:t>
            </a:r>
            <a:r>
              <a:rPr lang="en-US" sz="2000" b="1" dirty="0" err="1" smtClean="0"/>
              <a:t>Bramsen</a:t>
            </a:r>
            <a:r>
              <a:rPr lang="en-US" sz="2000" b="1" dirty="0" smtClean="0"/>
              <a:t>, Z. </a:t>
            </a:r>
            <a:r>
              <a:rPr lang="en-US" sz="2000" b="1" dirty="0" err="1" smtClean="0"/>
              <a:t>Durumeric</a:t>
            </a:r>
            <a:r>
              <a:rPr lang="en-US" sz="2000" b="1" dirty="0" smtClean="0"/>
              <a:t>, and V. </a:t>
            </a:r>
            <a:r>
              <a:rPr lang="en-US" sz="2000" b="1" dirty="0" err="1" smtClean="0"/>
              <a:t>Paxson</a:t>
            </a:r>
            <a:endParaRPr lang="en-US" sz="2000" dirty="0" smtClean="0"/>
          </a:p>
          <a:p>
            <a:r>
              <a:rPr lang="en-US" sz="2000" b="1" dirty="0" smtClean="0"/>
              <a:t>Abstract: </a:t>
            </a:r>
            <a:r>
              <a:rPr lang="en-US" sz="2000" dirty="0" smtClean="0"/>
              <a:t>Fast IPv4 scanning has enabled researchers to answer a wealth of new security and measurement questions. However, while increased network speeds and computational power have enabled comprehensive scans of the IPv4 address space, a brute-force approach does not scale to IPv6. Systems are limited to scanning a small fraction of the IPv6 address space and require an algorithmic approach to determine a small set of candidate addresses to </a:t>
            </a:r>
            <a:r>
              <a:rPr lang="en-US" sz="2000" dirty="0" smtClean="0"/>
              <a:t>probe.</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err="1" smtClean="0"/>
              <a:t>ZMap</a:t>
            </a:r>
            <a:r>
              <a:rPr lang="en-US" sz="2000" b="1" dirty="0" smtClean="0"/>
              <a:t>: Fast </a:t>
            </a:r>
            <a:r>
              <a:rPr lang="en-US" sz="2000" b="1" dirty="0" err="1" smtClean="0"/>
              <a:t>Internetwide</a:t>
            </a:r>
            <a:r>
              <a:rPr lang="en-US" sz="2000" b="1" dirty="0" smtClean="0"/>
              <a:t> scanning and its security applications</a:t>
            </a:r>
          </a:p>
          <a:p>
            <a:r>
              <a:rPr lang="en-US" sz="2000" b="1" dirty="0" smtClean="0"/>
              <a:t> </a:t>
            </a:r>
          </a:p>
          <a:p>
            <a:r>
              <a:rPr lang="en-US" sz="2000" b="1" dirty="0" smtClean="0"/>
              <a:t>Authors: Z. </a:t>
            </a:r>
            <a:r>
              <a:rPr lang="en-US" sz="2000" b="1" dirty="0" err="1" smtClean="0"/>
              <a:t>Durumeric</a:t>
            </a:r>
            <a:r>
              <a:rPr lang="en-US" sz="2000" b="1" dirty="0" smtClean="0"/>
              <a:t>, E. </a:t>
            </a:r>
            <a:r>
              <a:rPr lang="en-US" sz="2000" b="1" dirty="0" err="1" smtClean="0"/>
              <a:t>Wustrow</a:t>
            </a:r>
            <a:r>
              <a:rPr lang="en-US" sz="2000" b="1" dirty="0" smtClean="0"/>
              <a:t>, and J. A. </a:t>
            </a:r>
            <a:r>
              <a:rPr lang="en-US" sz="2000" b="1" dirty="0" err="1" smtClean="0"/>
              <a:t>Halderman</a:t>
            </a:r>
            <a:endParaRPr lang="en-US" sz="2000" dirty="0" smtClean="0"/>
          </a:p>
          <a:p>
            <a:r>
              <a:rPr lang="en-US" sz="2000" b="1" dirty="0" smtClean="0"/>
              <a:t>	Abstract:</a:t>
            </a:r>
            <a:r>
              <a:rPr lang="en-US" sz="2000" dirty="0" smtClean="0"/>
              <a:t>	Internet-wide network scanning has numerous security applications, including exposing new vulnerabilities and tracking the adoption of defensive mechanisms, but probing the entire public address space with existing tools is both difficult and slow. We introduce </a:t>
            </a:r>
            <a:r>
              <a:rPr lang="en-US" sz="2000" dirty="0" err="1" smtClean="0"/>
              <a:t>ZMap</a:t>
            </a:r>
            <a:r>
              <a:rPr lang="en-US" sz="2000" dirty="0" smtClean="0"/>
              <a:t>, a modular, open-source network scanner specifically architected to perform Internet-wide scans and capable of surveying the entire IPv4 address space in under 45 minutes from user space on a single machine, approaching the theoretical maximum speed of gigabit Ethernet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 search engine backed by Internet-wide </a:t>
            </a:r>
            <a:r>
              <a:rPr lang="en-US" sz="2000" b="1" dirty="0" smtClean="0"/>
              <a:t>scanning</a:t>
            </a:r>
            <a:r>
              <a:rPr lang="en-US" sz="2000" b="1" dirty="0" smtClean="0"/>
              <a:t>				</a:t>
            </a:r>
          </a:p>
          <a:p>
            <a:r>
              <a:rPr lang="en-US" sz="2000" b="1" dirty="0" smtClean="0"/>
              <a:t>	         Authors: Z. </a:t>
            </a:r>
            <a:r>
              <a:rPr lang="en-US" sz="2000" b="1" dirty="0" err="1" smtClean="0"/>
              <a:t>Durumeric</a:t>
            </a:r>
            <a:r>
              <a:rPr lang="en-US" sz="2000" b="1" dirty="0" smtClean="0"/>
              <a:t>, D. Adrian, A. </a:t>
            </a:r>
            <a:r>
              <a:rPr lang="en-US" sz="2000" b="1" dirty="0" err="1" smtClean="0"/>
              <a:t>Mirian</a:t>
            </a:r>
            <a:r>
              <a:rPr lang="en-US" sz="2000" b="1" dirty="0" smtClean="0"/>
              <a:t>, M. Bailey, and J. A. </a:t>
            </a:r>
            <a:r>
              <a:rPr lang="en-US" sz="2000" b="1" dirty="0" err="1" smtClean="0"/>
              <a:t>Halderman</a:t>
            </a:r>
            <a:endParaRPr lang="en-US" sz="2000" dirty="0" smtClean="0"/>
          </a:p>
          <a:p>
            <a:r>
              <a:rPr lang="en-US" sz="2000" b="1" dirty="0" smtClean="0"/>
              <a:t> Abstract:</a:t>
            </a:r>
            <a:r>
              <a:rPr lang="en-US" sz="2000" dirty="0" smtClean="0"/>
              <a:t> Fast Internet-wide scanning has opened new avenues for security research, ranging from uncovering widespread vulnerabilities in random number generators to tracking the evolving impact of </a:t>
            </a:r>
            <a:r>
              <a:rPr lang="en-US" sz="2000" dirty="0" err="1" smtClean="0"/>
              <a:t>Heartbleed</a:t>
            </a:r>
            <a:r>
              <a:rPr lang="en-US" sz="2000" dirty="0" smtClean="0"/>
              <a:t>. However, this technique still requires significant effort: even simple questions, such as, "What models of embedded devices prefer CBC ciphers?", require developing an application scanner, manually identifying and tagging devices, negotiating with network administrators, and responding to abuse complaints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r>
              <a:rPr lang="en-US" sz="1800" dirty="0" smtClean="0"/>
              <a:t>Network scanning is widely used to assess security postures of hosts/networks, discover vulnerabilities, and study Internet trends. However, scans can generate large amounts of traffic, and efficient probing of IPv6 hosts (where global scans are infeasible) is an outstanding problem.</a:t>
            </a:r>
          </a:p>
          <a:p>
            <a:pPr>
              <a:buNone/>
            </a:pPr>
            <a:endParaRPr lang="en-US" sz="1800" b="1" dirty="0" smtClean="0"/>
          </a:p>
          <a:p>
            <a:pPr>
              <a:buNone/>
            </a:pPr>
            <a:r>
              <a:rPr lang="en-US" sz="1800" b="1" dirty="0" smtClean="0"/>
              <a:t>DISADVANTAGES </a:t>
            </a:r>
            <a:r>
              <a:rPr lang="en-US" sz="1800" b="1" dirty="0" smtClean="0"/>
              <a:t>OF EXISTING SYSTEM:</a:t>
            </a:r>
            <a:endParaRPr lang="en-US" sz="1800" dirty="0" smtClean="0"/>
          </a:p>
          <a:p>
            <a:r>
              <a:rPr lang="en-US" sz="1800" dirty="0" smtClean="0"/>
              <a:t>1. efficient probing of IPv6 hosts is an outstanding problem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sz="1800" dirty="0" smtClean="0"/>
              <a:t>In this chapter, we develop a framework for efficient Internet scans using machine learning, by preemptively detecting and avoiding the scanning of inactive hosts. We evaluate this framework over global scans of the IPv4 space over 20 ports, and show that using location and ownership information we can reduce the bandwidth of scans while discovering of active hosts. We then evaluate a sequential method by gradually adding information obtained from scanned ports to adaptively predict the remaining port responses, yielding 47.4-83.5% of bandwidth savings at the same true positive rates. </a:t>
            </a:r>
          </a:p>
          <a:p>
            <a:pPr>
              <a:buNone/>
            </a:pPr>
            <a:endParaRPr lang="en-US" sz="1800" b="1" dirty="0" smtClean="0"/>
          </a:p>
          <a:p>
            <a:pPr>
              <a:buNone/>
            </a:pPr>
            <a:r>
              <a:rPr lang="en-US" sz="1800" b="1" dirty="0" smtClean="0"/>
              <a:t>Advantages </a:t>
            </a:r>
            <a:r>
              <a:rPr lang="en-US" sz="1800" b="1" dirty="0" smtClean="0"/>
              <a:t>of proposed system:</a:t>
            </a:r>
          </a:p>
          <a:p>
            <a:pPr lvl="0"/>
            <a:r>
              <a:rPr lang="en-US" sz="1800" dirty="0" smtClean="0"/>
              <a:t>Our framework can be used to lower the bandwidth consumption of scans and increase their hit rate, thereby reducing their intrusive nature and enabling efficient discovery of active devices.</a:t>
            </a:r>
          </a:p>
          <a:p>
            <a:pPr>
              <a:buNone/>
            </a:pPr>
            <a:endParaRPr lang="en-US" sz="18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271</TotalTime>
  <Words>982</Words>
  <Application>Microsoft Office PowerPoint</Application>
  <PresentationFormat>On-screen Show (4:3)</PresentationFormat>
  <Paragraphs>70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SMART INTERNET PROBING: SCANNING USING ADAPTIVE MACHINE LEARNING     </vt:lpstr>
      <vt:lpstr>Abstract</vt:lpstr>
      <vt:lpstr>INTRODUCTION</vt:lpstr>
      <vt:lpstr>LITERATURE SURVEY</vt:lpstr>
      <vt:lpstr>LITERATURE SURVEY</vt:lpstr>
      <vt:lpstr>LITERATURE SURVEY</vt:lpstr>
      <vt:lpstr>LITERATURE SURVEY</vt:lpstr>
      <vt:lpstr>EXISTING SYSTEM</vt:lpstr>
      <vt:lpstr>PROPOSED SYSTEM</vt:lpstr>
      <vt:lpstr>REQUIRMENTS</vt:lpstr>
      <vt:lpstr>REQUIRMENTS</vt:lpstr>
      <vt:lpstr>SYSTEM ARCHITECTURE</vt:lpstr>
      <vt:lpstr>UML DIAGRAMS</vt:lpstr>
      <vt:lpstr>DATAFLOW DIAGRAM</vt:lpstr>
      <vt:lpstr>USECASE DIAGRAM</vt:lpstr>
      <vt:lpstr>CLASS DIAGRAM</vt:lpstr>
      <vt:lpstr>ACTIVITYDIAGRAM</vt:lpstr>
      <vt:lpstr>SEQUENCE DIAGRAM</vt:lpstr>
      <vt:lpstr>COLLABORATION DIAGRAM</vt:lpstr>
      <vt:lpstr>COMPONENT DIAGRAM</vt:lpstr>
      <vt:lpstr>DATAFLOW DIAGRAM</vt:lpstr>
      <vt:lpstr>RESULTS</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CONCLUSION</vt:lpstr>
      <vt:lpstr>FUTURE SCOPE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ML ALGORITHMS </dc:title>
  <dc:creator>Tru Projects</dc:creator>
  <cp:lastModifiedBy>Tru Projects</cp:lastModifiedBy>
  <cp:revision>53</cp:revision>
  <dcterms:created xsi:type="dcterms:W3CDTF">2006-08-16T00:00:00Z</dcterms:created>
  <dcterms:modified xsi:type="dcterms:W3CDTF">2022-05-24T05:24:08Z</dcterms:modified>
</cp:coreProperties>
</file>