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13D65A-32CA-4F54-9483-FC7D0CA240FB}">
  <a:tblStyle styleId="{9313D65A-32CA-4F54-9483-FC7D0CA240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be99f7b0e_0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8be99f7b0e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be99f7b0e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8be99f7b0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be99f7b0e_0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8be99f7b0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be99f7b0e_0_4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8be99f7b0e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be99f7b0e_0_5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8be99f7b0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e99f7b0e_0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8be99f7b0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e99f7b0e_0_4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8be99f7b0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be99f7b0e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8be99f7b0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be99f7b0e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8be99f7b0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be99f7b0e_0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8be99f7b0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be99f7b0e_0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8be99f7b0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be99f7b0e_0_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8be99f7b0e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be99f7b0e_0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8be99f7b0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be99f7b0e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8be99f7b0e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be99f7b0e_0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8be99f7b0e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Machine Learning Project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Authors: Julen Ferro (A20512110)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Eneko Gonzalez (A20520157)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87900" y="1806498"/>
            <a:ext cx="83682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SMA → SME = 50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SMA → SME = 300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3. ALGORITHM COMPARISON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87900" y="1040036"/>
            <a:ext cx="8368200" cy="6861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3.1. Simple Moving Average (SMA)</a:t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23" y="2090675"/>
            <a:ext cx="3267225" cy="9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87900" y="1806498"/>
            <a:ext cx="83682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3. ALGORITHM COMPARISON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87900" y="1040036"/>
            <a:ext cx="8368200" cy="6861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3.3. Long Short Term Memory (LSTM)</a:t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87900" y="1806498"/>
            <a:ext cx="83682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3. ALGORITHM COMPARISON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87900" y="1040036"/>
            <a:ext cx="8368200" cy="6861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3.4. Recurrent Neural Network (RNN)</a:t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87900" y="1806498"/>
            <a:ext cx="83682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 ANALYSIS OF RESULTS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89" name="Google Shape;189;p25"/>
          <p:cNvGraphicFramePr/>
          <p:nvPr/>
        </p:nvGraphicFramePr>
        <p:xfrm>
          <a:off x="387888" y="1186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{9313D65A-32CA-4F54-9483-FC7D0CA240FB}</a:tableStyleId>
              </a:tblPr>
              <a:tblGrid>
                <a:gridCol w="1527600"/>
                <a:gridCol w="2100425"/>
                <a:gridCol w="2480575"/>
                <a:gridCol w="2259600"/>
              </a:tblGrid>
              <a:tr h="47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/>
                        <a:t>SMA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LSTM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/>
                        <a:t>RNN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7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/>
                        <a:t>Training error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7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Testing error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3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Computing time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78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Complexity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20212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4. ANALYSIS OF RESULTS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75" y="3308758"/>
            <a:ext cx="3511873" cy="1684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018" y="1209325"/>
            <a:ext cx="2673896" cy="189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8471" y="1181383"/>
            <a:ext cx="2860328" cy="182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7538" y="3307006"/>
            <a:ext cx="3290337" cy="168419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1530975" y="3429350"/>
            <a:ext cx="834000" cy="31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LSTM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530975" y="1524350"/>
            <a:ext cx="834000" cy="31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SMA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5721975" y="1524350"/>
            <a:ext cx="834000" cy="31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SMA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5721975" y="3429350"/>
            <a:ext cx="834000" cy="31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dk1"/>
                </a:solidFill>
              </a:rPr>
              <a:t>RNN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5721975" y="1905350"/>
            <a:ext cx="834000" cy="31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chemeClr val="dk1"/>
                </a:solidFill>
              </a:rPr>
              <a:t>WS = 300</a:t>
            </a:r>
            <a:endParaRPr b="1" i="1" sz="1100">
              <a:solidFill>
                <a:schemeClr val="dk1"/>
              </a:solidFill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1530975" y="1905350"/>
            <a:ext cx="834000" cy="310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chemeClr val="dk1"/>
                </a:solidFill>
              </a:rPr>
              <a:t>WS = 50</a:t>
            </a:r>
            <a:endParaRPr b="1"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87900" y="1806498"/>
            <a:ext cx="83682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5. DERIVING THEORETICAL PROPERTIES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87900" y="1806498"/>
            <a:ext cx="83682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SMA the worst one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Window size of SMA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Importance of Machine Learning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LSTM vs RNN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6. CONCLUSIONS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295100" y="1412599"/>
            <a:ext cx="63810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Introduction 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Team members —-- J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Description of the problem —-- J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Project proposal —--- E 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Used dataset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Algorithm comparison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Simple Moving Average Model — J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Exponential Moving Average Model —- J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Long Short Term Memory —--- 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100"/>
              <a:t>Recurrent Neural Network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Analysis of results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Deriving theoretical properties of the algorithm —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Conclusions —- J/E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CONTINUE DEVELOPING POINTS OF THE SCHEMA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 rot="-5400000">
            <a:off x="-893850" y="2702500"/>
            <a:ext cx="3241200" cy="525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806498"/>
            <a:ext cx="83682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-342900" lvl="0" marL="630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Julen Ferro Bañales - Industrial Electrical Engineer - Data Science at IIT</a:t>
            </a:r>
            <a:endParaRPr/>
          </a:p>
          <a:p>
            <a:pPr indent="-342900" lvl="0" marL="630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Eneko Gonzalez - Telecommunications Engineer - Computer Science at IIT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AutoNum type="arabicPeriod"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87900" y="1040036"/>
            <a:ext cx="8368200" cy="6861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1.1. Team members</a:t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806500"/>
            <a:ext cx="76335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AutoNum type="arabicPeriod"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87900" y="1040036"/>
            <a:ext cx="8368200" cy="6861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1.2. Description of the problem</a:t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62150"/>
            <a:ext cx="2552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800" y="2645838"/>
            <a:ext cx="20574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1775" y="2757500"/>
            <a:ext cx="498112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0931" y="1843324"/>
            <a:ext cx="1462392" cy="6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5150" y="2552466"/>
            <a:ext cx="1509319" cy="84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479" y="1843326"/>
            <a:ext cx="1243571" cy="1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7600" y="3709482"/>
            <a:ext cx="1386825" cy="1155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68869" y="3706819"/>
            <a:ext cx="1155700" cy="11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71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AutoNum type="arabicPeriod"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87900" y="1040036"/>
            <a:ext cx="8368200" cy="6861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1.3. Project proposal</a:t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72" y="2671022"/>
            <a:ext cx="1560700" cy="15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425" y="1949900"/>
            <a:ext cx="2044350" cy="13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250" y="3562550"/>
            <a:ext cx="2658601" cy="15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6075" y="1930225"/>
            <a:ext cx="1390450" cy="13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1800" y="3789943"/>
            <a:ext cx="1481150" cy="11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1644625" y="2000838"/>
            <a:ext cx="1327200" cy="639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flipH="1" rot="10800000">
            <a:off x="1644625" y="4286838"/>
            <a:ext cx="1327200" cy="639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771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AutoNum type="arabicPeriod"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87900" y="1040036"/>
            <a:ext cx="8368200" cy="6861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1.3. Project proposal</a:t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72" y="3356822"/>
            <a:ext cx="1560700" cy="15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384750" y="1878226"/>
            <a:ext cx="2144664" cy="1292652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 need a tool for predicting the stock evolution…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2140674" y="3169558"/>
            <a:ext cx="2522340" cy="1677672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 need to ask students from the best engineering institute to develop it…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425" y="2033480"/>
            <a:ext cx="3896325" cy="252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851" y="2209150"/>
            <a:ext cx="1838209" cy="96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8961" y="3505894"/>
            <a:ext cx="1027936" cy="85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7668" y="3523940"/>
            <a:ext cx="856605" cy="85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7631775" y="2199375"/>
            <a:ext cx="1028100" cy="1005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 u="sng">
                <a:solidFill>
                  <a:schemeClr val="dk1"/>
                </a:solidFill>
              </a:rPr>
              <a:t>Alakazam:</a:t>
            </a:r>
            <a:endParaRPr b="1" i="1"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</a:rPr>
              <a:t>IQ = 5000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</a:rPr>
              <a:t>Psychic type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</a:rPr>
              <a:t>Inf. memory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87900" y="1349298"/>
            <a:ext cx="83682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Apple Stock Price from 1980-2021</a:t>
            </a:r>
            <a:endParaRPr b="1"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USED DATASET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0" y="2218375"/>
            <a:ext cx="81819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87900" y="1349298"/>
            <a:ext cx="83682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Apple Stock Price from 1980-2021</a:t>
            </a:r>
            <a:endParaRPr b="1"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USED DATASET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0" y="2218375"/>
            <a:ext cx="818197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493050" y="2218375"/>
            <a:ext cx="1329300" cy="4638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236925" y="2218375"/>
            <a:ext cx="1146000" cy="4638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87900" y="1349298"/>
            <a:ext cx="83682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Apple Stock Price from 1980-2021</a:t>
            </a:r>
            <a:endParaRPr b="1"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630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Scaling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Training and testing (0.?)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387900" y="278036"/>
            <a:ext cx="8368200" cy="6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USED DATASET</a:t>
            </a:r>
            <a:endParaRPr b="1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387900" y="4199575"/>
            <a:ext cx="2108100" cy="4638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5"/>
                </a:solidFill>
              </a:rPr>
              <a:t>Past ‘Close’ prices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6724475" y="4123375"/>
            <a:ext cx="2031600" cy="4638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5"/>
                </a:solidFill>
              </a:rPr>
              <a:t>Future</a:t>
            </a:r>
            <a:r>
              <a:rPr b="1" i="1" lang="es">
                <a:solidFill>
                  <a:schemeClr val="accent5"/>
                </a:solidFill>
              </a:rPr>
              <a:t> ‘Close’ prices 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89075" y="3962625"/>
            <a:ext cx="2108100" cy="8532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5"/>
                </a:solidFill>
              </a:rPr>
              <a:t>MODEL</a:t>
            </a:r>
            <a:endParaRPr b="1" i="1">
              <a:solidFill>
                <a:schemeClr val="accent5"/>
              </a:solidFill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2748675" y="4230175"/>
            <a:ext cx="744900" cy="393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5872875" y="4230175"/>
            <a:ext cx="744900" cy="393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813" y="2049450"/>
            <a:ext cx="1548375" cy="16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