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85DB09-87FE-4070-8A81-6B1E2B6063D8}">
  <a:tblStyle styleId="{D385DB09-87FE-4070-8A81-6B1E2B6063D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e939a56b0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8e939a56b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8e939a56b0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8e939a56b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e939a56b0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8e939a56b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e939a56b0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8e939a56b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e939a56b0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8e939a56b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e939a56b0_0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8e939a56b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8e939a56b0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8e939a56b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e939a56b0_0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8e939a56b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f6ef7d15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f6ef7d15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be99f7b0e_0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8be99f7b0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be99f7b0e_0_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8be99f7b0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e939a56b0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8e939a56b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e939a56b0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8e939a56b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f6ef7d159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8f6ef7d15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e939a56b0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8e939a56b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e939a56b0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8e939a56b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e939a56b0_0_8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8e939a56b0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0" Type="http://schemas.openxmlformats.org/officeDocument/2006/relationships/image" Target="../media/image1.png"/><Relationship Id="rId9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20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8.pn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25.png"/><Relationship Id="rId6" Type="http://schemas.openxmlformats.org/officeDocument/2006/relationships/image" Target="../media/image18.png"/><Relationship Id="rId7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864075"/>
            <a:ext cx="5891700" cy="18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MACHINE LEARNING ALGORITHM FOR STOCK VALUE PREDICTION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734450" y="3660925"/>
            <a:ext cx="57834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660">
                <a:solidFill>
                  <a:srgbClr val="FFFFFF"/>
                </a:solidFill>
              </a:rPr>
              <a:t>Julen Ferro (A20512110) &amp; Eneko Gonzalez (A20520157)</a:t>
            </a:r>
            <a:endParaRPr sz="1660">
              <a:solidFill>
                <a:srgbClr val="FFFFFF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398650" y="2885000"/>
            <a:ext cx="44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Project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CS584 - 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1649100" y="4633550"/>
            <a:ext cx="5845800" cy="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60">
                <a:solidFill>
                  <a:srgbClr val="FFFFFF"/>
                </a:solidFill>
              </a:rPr>
              <a:t>Disclaimer</a:t>
            </a:r>
            <a:r>
              <a:rPr lang="es" sz="1160">
                <a:solidFill>
                  <a:srgbClr val="FFFFFF"/>
                </a:solidFill>
              </a:rPr>
              <a:t>: This presentation does not encourage investment in financial assets.</a:t>
            </a:r>
            <a:endParaRPr sz="1160">
              <a:solidFill>
                <a:srgbClr val="FFFFFF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450" y="4633538"/>
            <a:ext cx="259775" cy="2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0050" y="4633538"/>
            <a:ext cx="259775" cy="2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2" name="Google Shape;192;p22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r>
              <a:rPr lang="es"/>
              <a:t>. Algorithm Comparison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768900" y="887630"/>
            <a:ext cx="65811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r>
              <a:rPr lang="es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. 1. Simple Moving Average (SMA)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814300" y="1460125"/>
            <a:ext cx="7368600" cy="25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630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5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50" y="2125300"/>
            <a:ext cx="4330700" cy="140906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/>
        </p:nvSpPr>
        <p:spPr>
          <a:xfrm>
            <a:off x="4947950" y="2362150"/>
            <a:ext cx="3763500" cy="17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 → Window Size = 50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 → Window Size = 300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2130175" y="3973300"/>
            <a:ext cx="523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ML in here → ML will give us accuracy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3" name="Google Shape;203;p23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Algorithm Comparison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768900" y="887630"/>
            <a:ext cx="65811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3. 2. Simple Recurrent Neural Networks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578" y="1523050"/>
            <a:ext cx="2910500" cy="2919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76200">
              <a:srgbClr val="000000">
                <a:alpha val="50000"/>
              </a:srgbClr>
            </a:outerShdw>
          </a:effectLst>
        </p:spPr>
      </p:pic>
      <p:sp>
        <p:nvSpPr>
          <p:cNvPr id="206" name="Google Shape;206;p23"/>
          <p:cNvSpPr txBox="1"/>
          <p:nvPr/>
        </p:nvSpPr>
        <p:spPr>
          <a:xfrm>
            <a:off x="627925" y="1980250"/>
            <a:ext cx="44076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Stock Data values are not independent.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RNN use sequential data or time series data.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actual use of memory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Different levels of complexity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2" name="Google Shape;212;p24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Algorithm Comparison</a:t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768900" y="887625"/>
            <a:ext cx="7440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3. 3. Long Short Term Memory Recurrent Neural Network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88" y="1610325"/>
            <a:ext cx="4290774" cy="2594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600000" dist="76200">
              <a:srgbClr val="000000">
                <a:alpha val="50000"/>
              </a:srgbClr>
            </a:outerShdw>
          </a:effectLst>
        </p:spPr>
      </p:pic>
      <p:sp>
        <p:nvSpPr>
          <p:cNvPr id="215" name="Google Shape;215;p24"/>
          <p:cNvSpPr txBox="1"/>
          <p:nvPr/>
        </p:nvSpPr>
        <p:spPr>
          <a:xfrm>
            <a:off x="5432925" y="1931550"/>
            <a:ext cx="2624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 of gates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More flexibility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More control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Better results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1" name="Google Shape;221;p25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Analysis Of Results</a:t>
            </a: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768900" y="887625"/>
            <a:ext cx="7440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4. 1. </a:t>
            </a:r>
            <a:r>
              <a:rPr lang="es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Simple Moving Average (SMA)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53" y="1547025"/>
            <a:ext cx="3610525" cy="25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175" y="1547025"/>
            <a:ext cx="3797275" cy="25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0" name="Google Shape;230;p26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Analysis Of Results</a:t>
            </a:r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768900" y="887625"/>
            <a:ext cx="7440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4. 2. </a:t>
            </a:r>
            <a:r>
              <a:rPr lang="es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Simple Recurrent Neural Networks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625" y="1453975"/>
            <a:ext cx="5770125" cy="295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480000" dist="666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8" name="Google Shape;238;p27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Analysis Of Results</a:t>
            </a:r>
            <a:endParaRPr/>
          </a:p>
        </p:txBody>
      </p:sp>
      <p:sp>
        <p:nvSpPr>
          <p:cNvPr id="239" name="Google Shape;239;p27"/>
          <p:cNvSpPr txBox="1"/>
          <p:nvPr/>
        </p:nvSpPr>
        <p:spPr>
          <a:xfrm>
            <a:off x="768900" y="887625"/>
            <a:ext cx="7440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4. 3. </a:t>
            </a:r>
            <a:r>
              <a:rPr lang="es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Long Short Term Memory Recurrent Neural Network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700" y="1453969"/>
            <a:ext cx="6158606" cy="295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0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6" name="Google Shape;246;p28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r>
              <a:rPr lang="es"/>
              <a:t>. Analysis Of Results</a:t>
            </a:r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768900" y="887625"/>
            <a:ext cx="7440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4. 4</a:t>
            </a:r>
            <a:r>
              <a:rPr lang="es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. Comparison Table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248" name="Google Shape;248;p28"/>
          <p:cNvGraphicFramePr/>
          <p:nvPr/>
        </p:nvGraphicFramePr>
        <p:xfrm>
          <a:off x="659063" y="16465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{D385DB09-87FE-4070-8A81-6B1E2B6063D8}</a:tableStyleId>
              </a:tblPr>
              <a:tblGrid>
                <a:gridCol w="1146600"/>
                <a:gridCol w="1576550"/>
                <a:gridCol w="1576550"/>
                <a:gridCol w="1861875"/>
                <a:gridCol w="1696000"/>
              </a:tblGrid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/>
                        <a:t>MODEL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/>
                        <a:t>SMA (WS = 50)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/>
                        <a:t>SMA (WS = 300)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RNN - Simple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RNN - LSTM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72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/>
                        <a:t>Training error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r>
                        <a:rPr b="1" lang="es"/>
                        <a:t>5.8 %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16.2 %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0.001%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0.0001%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2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Testing error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–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1.18%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0.01%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86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Computing time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0.1 s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0.5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1 s 5 ms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1 s 10 ms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4" name="Google Shape;254;p29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</a:t>
            </a:r>
            <a:r>
              <a:rPr lang="es"/>
              <a:t>. Conclusions</a:t>
            </a: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1217513" y="1704100"/>
            <a:ext cx="1446000" cy="22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SMA Model is the worst one</a:t>
            </a: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2971838" y="1704100"/>
            <a:ext cx="1446000" cy="22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Window size of SMA</a:t>
            </a:r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4726163" y="1704100"/>
            <a:ext cx="1446000" cy="22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Importance of Machine Learning</a:t>
            </a:r>
            <a:endParaRPr/>
          </a:p>
        </p:txBody>
      </p:sp>
      <p:sp>
        <p:nvSpPr>
          <p:cNvPr id="258" name="Google Shape;258;p29"/>
          <p:cNvSpPr/>
          <p:nvPr/>
        </p:nvSpPr>
        <p:spPr>
          <a:xfrm>
            <a:off x="6480488" y="1704100"/>
            <a:ext cx="1446000" cy="22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RNN-LSTM potential </a:t>
            </a:r>
            <a:endParaRPr/>
          </a:p>
        </p:txBody>
      </p:sp>
      <p:sp>
        <p:nvSpPr>
          <p:cNvPr id="259" name="Google Shape;259;p29"/>
          <p:cNvSpPr/>
          <p:nvPr/>
        </p:nvSpPr>
        <p:spPr>
          <a:xfrm>
            <a:off x="1666163" y="1911925"/>
            <a:ext cx="548700" cy="548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1</a:t>
            </a:r>
            <a:endParaRPr b="1" sz="1800"/>
          </a:p>
        </p:txBody>
      </p:sp>
      <p:sp>
        <p:nvSpPr>
          <p:cNvPr id="260" name="Google Shape;260;p29"/>
          <p:cNvSpPr/>
          <p:nvPr/>
        </p:nvSpPr>
        <p:spPr>
          <a:xfrm>
            <a:off x="3420488" y="1911925"/>
            <a:ext cx="548700" cy="548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2</a:t>
            </a:r>
            <a:endParaRPr b="1" sz="1800"/>
          </a:p>
        </p:txBody>
      </p:sp>
      <p:sp>
        <p:nvSpPr>
          <p:cNvPr id="261" name="Google Shape;261;p29"/>
          <p:cNvSpPr/>
          <p:nvPr/>
        </p:nvSpPr>
        <p:spPr>
          <a:xfrm>
            <a:off x="5174813" y="1911925"/>
            <a:ext cx="548700" cy="548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3</a:t>
            </a:r>
            <a:endParaRPr b="1" sz="1800"/>
          </a:p>
        </p:txBody>
      </p:sp>
      <p:sp>
        <p:nvSpPr>
          <p:cNvPr id="262" name="Google Shape;262;p29"/>
          <p:cNvSpPr/>
          <p:nvPr/>
        </p:nvSpPr>
        <p:spPr>
          <a:xfrm>
            <a:off x="6929138" y="1911925"/>
            <a:ext cx="548700" cy="548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4</a:t>
            </a:r>
            <a:endParaRPr b="1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ctrTitle"/>
          </p:nvPr>
        </p:nvSpPr>
        <p:spPr>
          <a:xfrm>
            <a:off x="1680300" y="864075"/>
            <a:ext cx="5891700" cy="18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MACHINE LEARNING ALGORITHM FOR STOCK VALUE PREDICTION</a:t>
            </a:r>
            <a:endParaRPr/>
          </a:p>
        </p:txBody>
      </p:sp>
      <p:sp>
        <p:nvSpPr>
          <p:cNvPr id="268" name="Google Shape;268;p30"/>
          <p:cNvSpPr txBox="1"/>
          <p:nvPr>
            <p:ph idx="1" type="subTitle"/>
          </p:nvPr>
        </p:nvSpPr>
        <p:spPr>
          <a:xfrm>
            <a:off x="1734450" y="3660925"/>
            <a:ext cx="57834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660">
                <a:solidFill>
                  <a:srgbClr val="FFFFFF"/>
                </a:solidFill>
              </a:rPr>
              <a:t>Julen Ferro (A20512110) &amp; Eneko Gonzalez (A20520157)</a:t>
            </a:r>
            <a:endParaRPr sz="1660">
              <a:solidFill>
                <a:srgbClr val="FFFFFF"/>
              </a:solidFill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2398650" y="2885000"/>
            <a:ext cx="44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Project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CS584 - 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792350" y="1336399"/>
            <a:ext cx="63810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Introduction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Team members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Description of the problem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Project proposal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Description of the dataset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Selected dataset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Data preparation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Algorithm comparison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Simple Moving Average Model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RNN - Simple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RNN - LSTM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Analysis of results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Conclusions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INDEX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</a:t>
            </a:r>
            <a:r>
              <a:rPr lang="es"/>
              <a:t>INTRODUCTION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768900" y="887630"/>
            <a:ext cx="65811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1. </a:t>
            </a:r>
            <a:r>
              <a:rPr lang="es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1. Team members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788" y="1532650"/>
            <a:ext cx="1541675" cy="1541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4" name="Google Shape;84;p15"/>
          <p:cNvSpPr txBox="1"/>
          <p:nvPr/>
        </p:nvSpPr>
        <p:spPr>
          <a:xfrm>
            <a:off x="967713" y="2961400"/>
            <a:ext cx="3151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Julen Ferro Bañales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Industrial Electrical Engineer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Science at IIT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582499" y="2946175"/>
            <a:ext cx="3439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Eneko Gonzalez Telecommunications Engineer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Computer Science at IIT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263" y="1532650"/>
            <a:ext cx="1541675" cy="1541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7637" y="1831573"/>
            <a:ext cx="1190450" cy="11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</a:t>
            </a:r>
            <a:r>
              <a:rPr lang="es"/>
              <a:t>INTRODUCTION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768900" y="887630"/>
            <a:ext cx="65811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1. 2</a:t>
            </a:r>
            <a:r>
              <a:rPr lang="es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. Description of the problem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755250" y="1477450"/>
            <a:ext cx="7633500" cy="23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630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5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50" y="1633100"/>
            <a:ext cx="2552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150" y="2316788"/>
            <a:ext cx="20574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9125" y="2428450"/>
            <a:ext cx="498112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8281" y="1514274"/>
            <a:ext cx="1462392" cy="6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2500" y="2223416"/>
            <a:ext cx="1509319" cy="84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49829" y="1514276"/>
            <a:ext cx="1243571" cy="1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44950" y="3380432"/>
            <a:ext cx="1386825" cy="1155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36219" y="3377769"/>
            <a:ext cx="1155700" cy="11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/>
          <p:nvPr/>
        </p:nvSpPr>
        <p:spPr>
          <a:xfrm>
            <a:off x="3403700" y="2484950"/>
            <a:ext cx="1509300" cy="27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403700" y="3704150"/>
            <a:ext cx="1509300" cy="27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INTRODUCTION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768900" y="887630"/>
            <a:ext cx="65811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1. 2</a:t>
            </a:r>
            <a:r>
              <a:rPr lang="es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. Description of the problem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772" y="2290022"/>
            <a:ext cx="1560700" cy="1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425" y="1568900"/>
            <a:ext cx="2044350" cy="139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5250" y="3181550"/>
            <a:ext cx="2658601" cy="150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6075" y="1549225"/>
            <a:ext cx="1390450" cy="139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1800" y="3408943"/>
            <a:ext cx="1481150" cy="11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1644625" y="1619838"/>
            <a:ext cx="1327200" cy="639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 flipH="1" rot="10800000">
            <a:off x="1644625" y="3905838"/>
            <a:ext cx="1327200" cy="639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INTRODUCTION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768900" y="887630"/>
            <a:ext cx="65811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1. 3. Project Proposal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72" y="3052022"/>
            <a:ext cx="1560700" cy="1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/>
          <p:nvPr/>
        </p:nvSpPr>
        <p:spPr>
          <a:xfrm>
            <a:off x="384750" y="1573426"/>
            <a:ext cx="2144664" cy="1292652"/>
          </a:xfrm>
          <a:prstGeom prst="cloud">
            <a:avLst/>
          </a:prstGeom>
          <a:solidFill>
            <a:schemeClr val="dk1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 need a tool for predicting the stock evolution…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140674" y="2864758"/>
            <a:ext cx="2522340" cy="1677672"/>
          </a:xfrm>
          <a:prstGeom prst="cloud">
            <a:avLst/>
          </a:prstGeom>
          <a:solidFill>
            <a:schemeClr val="dk1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 need to ask students from the best engineering institute to develop it…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425" y="1728680"/>
            <a:ext cx="3896325" cy="252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1851" y="1904350"/>
            <a:ext cx="1838209" cy="96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8961" y="3201094"/>
            <a:ext cx="1027936" cy="85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7668" y="3219140"/>
            <a:ext cx="856605" cy="85660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7631775" y="1894575"/>
            <a:ext cx="1028100" cy="1005900"/>
          </a:xfrm>
          <a:prstGeom prst="roundRect">
            <a:avLst>
              <a:gd fmla="val 16667" name="adj"/>
            </a:avLst>
          </a:prstGeom>
          <a:solidFill>
            <a:srgbClr val="8BC34A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100" u="sng">
                <a:solidFill>
                  <a:srgbClr val="FFFFFF"/>
                </a:solidFill>
              </a:rPr>
              <a:t>Alakazam:</a:t>
            </a:r>
            <a:endParaRPr b="1" i="1" sz="11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FFFFFF"/>
                </a:solidFill>
              </a:rPr>
              <a:t>IQ = 5000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FFFFFF"/>
                </a:solidFill>
              </a:rPr>
              <a:t>Psychic type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FFFFFF"/>
                </a:solidFill>
              </a:rPr>
              <a:t>Inf. memory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0" name="Google Shape;140;p19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Description Of The Dataset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768900" y="887630"/>
            <a:ext cx="65811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2. 1</a:t>
            </a:r>
            <a:r>
              <a:rPr lang="es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. Selected Dataset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387900" y="1425499"/>
            <a:ext cx="83682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Apple Stock Price from 1980-2021</a:t>
            </a:r>
            <a:endParaRPr b="1" sz="2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630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5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00" y="2065975"/>
            <a:ext cx="81819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Description Of The Dataset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768900" y="887630"/>
            <a:ext cx="65811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2. 1. Selected Dataset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387900" y="1425499"/>
            <a:ext cx="83682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Apple Stock Price from 1980-2021</a:t>
            </a:r>
            <a:endParaRPr b="1" sz="2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630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5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00" y="2065975"/>
            <a:ext cx="8181975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/>
          <p:nvPr/>
        </p:nvSpPr>
        <p:spPr>
          <a:xfrm>
            <a:off x="493050" y="2065975"/>
            <a:ext cx="1329300" cy="4638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5236925" y="2065975"/>
            <a:ext cx="1146000" cy="4638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387900" y="305625"/>
            <a:ext cx="57390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Description Of The Dataset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768900" y="887625"/>
            <a:ext cx="59307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2. 2. Data preparation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1"/>
          <p:cNvSpPr/>
          <p:nvPr/>
        </p:nvSpPr>
        <p:spPr>
          <a:xfrm rot="-711102">
            <a:off x="7058869" y="2843580"/>
            <a:ext cx="1748473" cy="7455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 flipH="1" rot="711102">
            <a:off x="5395956" y="2843580"/>
            <a:ext cx="1748473" cy="7455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 rot="-711102">
            <a:off x="3738088" y="2843580"/>
            <a:ext cx="1748473" cy="7455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 rot="-1787156">
            <a:off x="5303136" y="2600183"/>
            <a:ext cx="207746" cy="207746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8585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1709956" y="2233326"/>
            <a:ext cx="696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1197525" y="1544172"/>
            <a:ext cx="1712700" cy="703500"/>
          </a:xfrm>
          <a:prstGeom prst="roundRect">
            <a:avLst>
              <a:gd fmla="val 4485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 rot="10800000">
            <a:off x="2008850" y="2243265"/>
            <a:ext cx="90000" cy="675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1165575" y="1581375"/>
            <a:ext cx="17268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3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SEPARATE &amp; CLEAN DATA</a:t>
            </a:r>
            <a:endParaRPr b="1" sz="1300">
              <a:solidFill>
                <a:srgbClr val="5E5E5E"/>
              </a:solidFill>
            </a:endParaRPr>
          </a:p>
        </p:txBody>
      </p:sp>
      <p:sp>
        <p:nvSpPr>
          <p:cNvPr id="170" name="Google Shape;170;p21"/>
          <p:cNvSpPr/>
          <p:nvPr/>
        </p:nvSpPr>
        <p:spPr>
          <a:xfrm flipH="1" rot="711102">
            <a:off x="2066191" y="2843580"/>
            <a:ext cx="1748473" cy="7455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 rot="-711102">
            <a:off x="417317" y="2843580"/>
            <a:ext cx="1748473" cy="7455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 rot="-1787156">
            <a:off x="7078317" y="2994669"/>
            <a:ext cx="207746" cy="207746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8585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 rot="-1787156">
            <a:off x="3725196" y="2994669"/>
            <a:ext cx="207746" cy="207746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8585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 rot="-1787156">
            <a:off x="1950014" y="2600183"/>
            <a:ext cx="207746" cy="207746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8585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5062756" y="2233326"/>
            <a:ext cx="696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4550325" y="1544172"/>
            <a:ext cx="1712700" cy="703500"/>
          </a:xfrm>
          <a:prstGeom prst="roundRect">
            <a:avLst>
              <a:gd fmla="val 4485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 rot="10800000">
            <a:off x="5361650" y="2243265"/>
            <a:ext cx="90000" cy="675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4594575" y="1581372"/>
            <a:ext cx="16242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3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NORMALIZE DATA MIN-MAX SCALER</a:t>
            </a:r>
            <a:endParaRPr b="1" sz="1300">
              <a:solidFill>
                <a:srgbClr val="5E5E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6815356" y="3147726"/>
            <a:ext cx="696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6302925" y="3601572"/>
            <a:ext cx="1712700" cy="703500"/>
          </a:xfrm>
          <a:prstGeom prst="roundRect">
            <a:avLst>
              <a:gd fmla="val 4485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7114250" y="3538665"/>
            <a:ext cx="90000" cy="675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6347175" y="3638772"/>
            <a:ext cx="16242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3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TRAIN &amp; TEST SUBSETS</a:t>
            </a:r>
            <a:endParaRPr b="1" sz="1300">
              <a:solidFill>
                <a:srgbClr val="5E5E5E"/>
              </a:solidFill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3462556" y="3223926"/>
            <a:ext cx="696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2950125" y="3677772"/>
            <a:ext cx="1712700" cy="703500"/>
          </a:xfrm>
          <a:prstGeom prst="roundRect">
            <a:avLst>
              <a:gd fmla="val 4485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3761450" y="3614865"/>
            <a:ext cx="90000" cy="675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2994375" y="3714972"/>
            <a:ext cx="16242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300">
                <a:solidFill>
                  <a:srgbClr val="5E5E5E"/>
                </a:solidFill>
              </a:rPr>
              <a:t>SPLIT DATA &amp; LABELS</a:t>
            </a:r>
            <a:endParaRPr b="1" sz="1300">
              <a:solidFill>
                <a:srgbClr val="5E5E5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