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92" r:id="rId3"/>
    <p:sldId id="256" r:id="rId4"/>
    <p:sldId id="257" r:id="rId5"/>
    <p:sldId id="313" r:id="rId6"/>
    <p:sldId id="331" r:id="rId7"/>
    <p:sldId id="31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2" r:id="rId17"/>
    <p:sldId id="271" r:id="rId18"/>
    <p:sldId id="288" r:id="rId19"/>
    <p:sldId id="285" r:id="rId20"/>
    <p:sldId id="286" r:id="rId21"/>
    <p:sldId id="349" r:id="rId22"/>
    <p:sldId id="351" r:id="rId23"/>
    <p:sldId id="353" r:id="rId24"/>
    <p:sldId id="352" r:id="rId25"/>
    <p:sldId id="354" r:id="rId26"/>
    <p:sldId id="355" r:id="rId27"/>
    <p:sldId id="356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A3E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96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dirty="0">
                <a:latin typeface="Garamond" pitchFamily="18" charset="0"/>
                <a:ea typeface="Microsoft YaHei" pitchFamily="34" charset="-122"/>
              </a:rPr>
              <a:t>17</a:t>
            </a:fld>
            <a:endParaRPr lang="pt-BR" altLang="pt-BR" dirty="0">
              <a:latin typeface="Garamond" pitchFamily="18" charset="0"/>
              <a:ea typeface="Microsoft YaHei" pitchFamily="34" charset="-122"/>
            </a:endParaRPr>
          </a:p>
        </p:txBody>
      </p:sp>
      <p:sp>
        <p:nvSpPr>
          <p:cNvPr id="512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2950"/>
            <a:ext cx="4965700" cy="3724275"/>
          </a:xfrm>
        </p:spPr>
      </p:sp>
      <p:sp>
        <p:nvSpPr>
          <p:cNvPr id="51204" name="Rectangle 2"/>
          <p:cNvSpPr>
            <a:spLocks noGrp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</p:spPr>
        <p:txBody>
          <a:bodyPr wrap="none" lIns="90000" tIns="46800" rIns="90000" bIns="46800" anchor="ctr" anchorCtr="0"/>
          <a:lstStyle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28085" y="2423795"/>
            <a:ext cx="4736465" cy="20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laboratorio </a:t>
            </a: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 </a:t>
            </a: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“LISComp”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numero= 22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pi = 3.141592653589793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A8A50987-00B2-4DFD-A53B-BB7CEF54804F}"/>
              </a:ext>
            </a:extLst>
          </p:cNvPr>
          <p:cNvGrpSpPr/>
          <p:nvPr/>
        </p:nvGrpSpPr>
        <p:grpSpPr>
          <a:xfrm>
            <a:off x="2967876" y="1386883"/>
            <a:ext cx="6256247" cy="4084234"/>
            <a:chOff x="2982368" y="1386883"/>
            <a:chExt cx="6256247" cy="4084234"/>
          </a:xfrm>
        </p:grpSpPr>
        <p:grpSp>
          <p:nvGrpSpPr>
            <p:cNvPr id="29" name="Group 28"/>
            <p:cNvGrpSpPr/>
            <p:nvPr/>
          </p:nvGrpSpPr>
          <p:grpSpPr>
            <a:xfrm>
              <a:off x="2982368" y="1904682"/>
              <a:ext cx="3166745" cy="3048635"/>
              <a:chOff x="4758" y="3518"/>
              <a:chExt cx="4987" cy="48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58" y="3518"/>
                <a:ext cx="4987" cy="2040"/>
                <a:chOff x="4758" y="3518"/>
                <a:chExt cx="4987" cy="2040"/>
              </a:xfrm>
            </p:grpSpPr>
            <p:sp>
              <p:nvSpPr>
                <p:cNvPr id="13316" name="Text Box 8"/>
                <p:cNvSpPr txBox="1"/>
                <p:nvPr/>
              </p:nvSpPr>
              <p:spPr>
                <a:xfrm>
                  <a:off x="4759" y="3787"/>
                  <a:ext cx="4986" cy="15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if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&lt;condição&gt;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&lt;suite&gt;</a:t>
                  </a:r>
                </a:p>
              </p:txBody>
            </p:sp>
            <p:sp>
              <p:nvSpPr>
                <p:cNvPr id="13317" name="Rectangle 9"/>
                <p:cNvSpPr/>
                <p:nvPr/>
              </p:nvSpPr>
              <p:spPr>
                <a:xfrm>
                  <a:off x="4758" y="3518"/>
                  <a:ext cx="4987" cy="2040"/>
                </a:xfrm>
                <a:prstGeom prst="rect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759" y="5992"/>
                <a:ext cx="4986" cy="2327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A976060-30FB-43E5-A0C6-AF8500DEFC92}"/>
                </a:ext>
              </a:extLst>
            </p:cNvPr>
            <p:cNvGrpSpPr/>
            <p:nvPr/>
          </p:nvGrpSpPr>
          <p:grpSpPr>
            <a:xfrm>
              <a:off x="6627218" y="1386883"/>
              <a:ext cx="2611397" cy="4084234"/>
              <a:chOff x="6623408" y="1386883"/>
              <a:chExt cx="2611397" cy="408423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668135" y="1789430"/>
                <a:ext cx="2566670" cy="3286125"/>
                <a:chOff x="14113" y="2737"/>
                <a:chExt cx="3661" cy="4658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113" y="2737"/>
                  <a:ext cx="2559" cy="4658"/>
                  <a:chOff x="14113" y="2737"/>
                  <a:chExt cx="2559" cy="4658"/>
                </a:xfrm>
              </p:grpSpPr>
              <p:sp>
                <p:nvSpPr>
                  <p:cNvPr id="13318" name="AutoShape 10"/>
                  <p:cNvSpPr/>
                  <p:nvPr/>
                </p:nvSpPr>
                <p:spPr>
                  <a:xfrm>
                    <a:off x="14269" y="3555"/>
                    <a:ext cx="1800" cy="1200"/>
                  </a:xfrm>
                  <a:prstGeom prst="flowChartDecision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19" name="Line 11"/>
                  <p:cNvSpPr/>
                  <p:nvPr/>
                </p:nvSpPr>
                <p:spPr>
                  <a:xfrm>
                    <a:off x="15166" y="2737"/>
                    <a:ext cx="4" cy="818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0" name="AutoShape 12"/>
                  <p:cNvSpPr/>
                  <p:nvPr/>
                </p:nvSpPr>
                <p:spPr>
                  <a:xfrm>
                    <a:off x="14263" y="5595"/>
                    <a:ext cx="1798" cy="960"/>
                  </a:xfrm>
                  <a:prstGeom prst="flowChartProcess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21" name="Line 13"/>
                  <p:cNvSpPr/>
                  <p:nvPr/>
                </p:nvSpPr>
                <p:spPr>
                  <a:xfrm>
                    <a:off x="15168" y="4745"/>
                    <a:ext cx="2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2" name="Line 14"/>
                  <p:cNvSpPr/>
                  <p:nvPr/>
                </p:nvSpPr>
                <p:spPr>
                  <a:xfrm>
                    <a:off x="15168" y="6555"/>
                    <a:ext cx="3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3" name="Line 15"/>
                  <p:cNvSpPr/>
                  <p:nvPr/>
                </p:nvSpPr>
                <p:spPr>
                  <a:xfrm>
                    <a:off x="16069" y="4155"/>
                    <a:ext cx="600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4" name="Line 16"/>
                  <p:cNvSpPr/>
                  <p:nvPr/>
                </p:nvSpPr>
                <p:spPr>
                  <a:xfrm>
                    <a:off x="16669" y="4155"/>
                    <a:ext cx="3" cy="276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5" name="Line 17"/>
                  <p:cNvSpPr/>
                  <p:nvPr/>
                </p:nvSpPr>
                <p:spPr>
                  <a:xfrm flipH="1" flipV="1">
                    <a:off x="15166" y="6912"/>
                    <a:ext cx="1503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6" name="Text Box 18"/>
                  <p:cNvSpPr txBox="1"/>
                  <p:nvPr/>
                </p:nvSpPr>
                <p:spPr>
                  <a:xfrm>
                    <a:off x="14379" y="3818"/>
                    <a:ext cx="1579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condição</a:t>
                    </a:r>
                  </a:p>
                </p:txBody>
              </p:sp>
              <p:sp>
                <p:nvSpPr>
                  <p:cNvPr id="13327" name="Text Box 19"/>
                  <p:cNvSpPr txBox="1"/>
                  <p:nvPr/>
                </p:nvSpPr>
                <p:spPr>
                  <a:xfrm>
                    <a:off x="14544" y="5774"/>
                    <a:ext cx="1258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suite</a:t>
                    </a:r>
                  </a:p>
                </p:txBody>
              </p:sp>
              <p:sp>
                <p:nvSpPr>
                  <p:cNvPr id="13328" name="Text Box 20"/>
                  <p:cNvSpPr txBox="1"/>
                  <p:nvPr/>
                </p:nvSpPr>
                <p:spPr>
                  <a:xfrm>
                    <a:off x="14113" y="4814"/>
                    <a:ext cx="1005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True</a:t>
                    </a:r>
                  </a:p>
                </p:txBody>
              </p:sp>
            </p:grpSp>
            <p:sp>
              <p:nvSpPr>
                <p:cNvPr id="13329" name="Text Box 21"/>
                <p:cNvSpPr txBox="1"/>
                <p:nvPr/>
              </p:nvSpPr>
              <p:spPr>
                <a:xfrm>
                  <a:off x="16803" y="4842"/>
                  <a:ext cx="971" cy="57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False</a:t>
                  </a:r>
                </a:p>
              </p:txBody>
            </p:sp>
          </p:grp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39BF1783-EF7B-46FC-8B9C-B1841088AEFA}"/>
                  </a:ext>
                </a:extLst>
              </p:cNvPr>
              <p:cNvSpPr txBox="1"/>
              <p:nvPr/>
            </p:nvSpPr>
            <p:spPr>
              <a:xfrm>
                <a:off x="6623408" y="1386883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1BEAF10F-6844-49AE-A2CB-791E4980569E}"/>
                  </a:ext>
                </a:extLst>
              </p:cNvPr>
              <p:cNvSpPr txBox="1"/>
              <p:nvPr/>
            </p:nvSpPr>
            <p:spPr>
              <a:xfrm>
                <a:off x="6623408" y="5068826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AE6C445-44D0-4417-90B9-1D723243979C}"/>
              </a:ext>
            </a:extLst>
          </p:cNvPr>
          <p:cNvGrpSpPr/>
          <p:nvPr/>
        </p:nvGrpSpPr>
        <p:grpSpPr>
          <a:xfrm>
            <a:off x="2830513" y="1298379"/>
            <a:ext cx="6826250" cy="4261241"/>
            <a:chOff x="2682875" y="1304729"/>
            <a:chExt cx="6826250" cy="4261241"/>
          </a:xfrm>
        </p:grpSpPr>
        <p:grpSp>
          <p:nvGrpSpPr>
            <p:cNvPr id="14" name="Group 13"/>
            <p:cNvGrpSpPr/>
            <p:nvPr/>
          </p:nvGrpSpPr>
          <p:grpSpPr>
            <a:xfrm>
              <a:off x="2682875" y="2524760"/>
              <a:ext cx="3195320" cy="1821180"/>
              <a:chOff x="2545" y="3977"/>
              <a:chExt cx="5032" cy="2868"/>
            </a:xfrm>
          </p:grpSpPr>
          <p:sp>
            <p:nvSpPr>
              <p:cNvPr id="23556" name="Text Box 7"/>
              <p:cNvSpPr txBox="1"/>
              <p:nvPr/>
            </p:nvSpPr>
            <p:spPr>
              <a:xfrm>
                <a:off x="2545" y="3984"/>
                <a:ext cx="5033" cy="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else: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3557" name="Rectangle 8"/>
              <p:cNvSpPr/>
              <p:nvPr/>
            </p:nvSpPr>
            <p:spPr>
              <a:xfrm>
                <a:off x="2545" y="3977"/>
                <a:ext cx="5032" cy="2868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35CE01D-B72D-4B1F-B794-3EEA8776AF2D}"/>
                </a:ext>
              </a:extLst>
            </p:cNvPr>
            <p:cNvGrpSpPr/>
            <p:nvPr/>
          </p:nvGrpSpPr>
          <p:grpSpPr>
            <a:xfrm>
              <a:off x="6536690" y="1304729"/>
              <a:ext cx="2972435" cy="4261241"/>
              <a:chOff x="6536690" y="1297885"/>
              <a:chExt cx="2972435" cy="4261241"/>
            </a:xfrm>
          </p:grpSpPr>
          <p:sp>
            <p:nvSpPr>
              <p:cNvPr id="23558" name="AutoShape 9"/>
              <p:cNvSpPr/>
              <p:nvPr/>
            </p:nvSpPr>
            <p:spPr>
              <a:xfrm>
                <a:off x="7451090" y="2289810"/>
                <a:ext cx="1143000" cy="84328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9" name="Line 10"/>
              <p:cNvSpPr/>
              <p:nvPr/>
            </p:nvSpPr>
            <p:spPr>
              <a:xfrm>
                <a:off x="8011795" y="1699260"/>
                <a:ext cx="1905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60" name="AutoShape 11"/>
              <p:cNvSpPr/>
              <p:nvPr/>
            </p:nvSpPr>
            <p:spPr>
              <a:xfrm>
                <a:off x="6536690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61" name="Line 12"/>
              <p:cNvSpPr/>
              <p:nvPr/>
            </p:nvSpPr>
            <p:spPr>
              <a:xfrm>
                <a:off x="8983028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2" name="Line 13"/>
              <p:cNvSpPr/>
              <p:nvPr/>
            </p:nvSpPr>
            <p:spPr>
              <a:xfrm>
                <a:off x="8018145" y="4566285"/>
                <a:ext cx="0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>
                <a:off x="8594090" y="2711450"/>
                <a:ext cx="381000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 flipV="1">
                <a:off x="8018145" y="4558030"/>
                <a:ext cx="956310" cy="63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5" name="Text Box 16"/>
              <p:cNvSpPr txBox="1"/>
              <p:nvPr/>
            </p:nvSpPr>
            <p:spPr>
              <a:xfrm>
                <a:off x="7471410" y="2506980"/>
                <a:ext cx="111188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</a:p>
            </p:txBody>
          </p:sp>
          <p:sp>
            <p:nvSpPr>
              <p:cNvPr id="23566" name="Text Box 17"/>
              <p:cNvSpPr txBox="1"/>
              <p:nvPr/>
            </p:nvSpPr>
            <p:spPr>
              <a:xfrm>
                <a:off x="6647815" y="3606165"/>
                <a:ext cx="8407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1</a:t>
                </a:r>
              </a:p>
            </p:txBody>
          </p:sp>
          <p:sp>
            <p:nvSpPr>
              <p:cNvPr id="23567" name="Text Box 18"/>
              <p:cNvSpPr txBox="1"/>
              <p:nvPr/>
            </p:nvSpPr>
            <p:spPr>
              <a:xfrm>
                <a:off x="6673850" y="2289810"/>
                <a:ext cx="65214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8703310" y="2286000"/>
                <a:ext cx="6883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69" name="Line 20"/>
              <p:cNvSpPr/>
              <p:nvPr/>
            </p:nvSpPr>
            <p:spPr>
              <a:xfrm>
                <a:off x="7077710" y="2701996"/>
                <a:ext cx="37274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0" name="Line 21"/>
              <p:cNvSpPr/>
              <p:nvPr/>
            </p:nvSpPr>
            <p:spPr>
              <a:xfrm>
                <a:off x="7068185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1" name="AutoShape 22"/>
              <p:cNvSpPr/>
              <p:nvPr/>
            </p:nvSpPr>
            <p:spPr>
              <a:xfrm>
                <a:off x="8442325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72" name="Text Box 23"/>
              <p:cNvSpPr txBox="1"/>
              <p:nvPr/>
            </p:nvSpPr>
            <p:spPr>
              <a:xfrm>
                <a:off x="8442325" y="3558540"/>
                <a:ext cx="106299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2</a:t>
                </a:r>
              </a:p>
            </p:txBody>
          </p:sp>
          <p:sp>
            <p:nvSpPr>
              <p:cNvPr id="23573" name="Line 24"/>
              <p:cNvSpPr/>
              <p:nvPr/>
            </p:nvSpPr>
            <p:spPr>
              <a:xfrm>
                <a:off x="8975090" y="4144645"/>
                <a:ext cx="0" cy="41084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>
                <a:off x="7068185" y="4144645"/>
                <a:ext cx="1905" cy="4216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flipV="1">
                <a:off x="7079614" y="4563745"/>
                <a:ext cx="947420" cy="25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B4885B87-19B2-4553-A080-627013D3566B}"/>
                  </a:ext>
                </a:extLst>
              </p:cNvPr>
              <p:cNvSpPr txBox="1"/>
              <p:nvPr/>
            </p:nvSpPr>
            <p:spPr>
              <a:xfrm>
                <a:off x="7230269" y="129788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D44DA7D9-27EC-49A3-90D4-B032D36EC1AA}"/>
                  </a:ext>
                </a:extLst>
              </p:cNvPr>
              <p:cNvSpPr txBox="1"/>
              <p:nvPr/>
            </p:nvSpPr>
            <p:spPr>
              <a:xfrm>
                <a:off x="7223919" y="515683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4C7BF39-2D42-47E6-8264-81E36674903F}"/>
              </a:ext>
            </a:extLst>
          </p:cNvPr>
          <p:cNvGrpSpPr/>
          <p:nvPr/>
        </p:nvGrpSpPr>
        <p:grpSpPr>
          <a:xfrm>
            <a:off x="1843722" y="848580"/>
            <a:ext cx="8504555" cy="5160840"/>
            <a:chOff x="1843722" y="846279"/>
            <a:chExt cx="8504555" cy="5160840"/>
          </a:xfrm>
        </p:grpSpPr>
        <p:grpSp>
          <p:nvGrpSpPr>
            <p:cNvPr id="61" name="Group 60"/>
            <p:cNvGrpSpPr/>
            <p:nvPr/>
          </p:nvGrpSpPr>
          <p:grpSpPr>
            <a:xfrm>
              <a:off x="6357302" y="1253172"/>
              <a:ext cx="3990975" cy="4354830"/>
              <a:chOff x="12131" y="1968"/>
              <a:chExt cx="6285" cy="6858"/>
            </a:xfrm>
          </p:grpSpPr>
          <p:sp>
            <p:nvSpPr>
              <p:cNvPr id="23559" name="Line 10"/>
              <p:cNvSpPr/>
              <p:nvPr/>
            </p:nvSpPr>
            <p:spPr>
              <a:xfrm>
                <a:off x="13696" y="1968"/>
                <a:ext cx="0" cy="83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1" name="Line 12"/>
              <p:cNvSpPr/>
              <p:nvPr/>
            </p:nvSpPr>
            <p:spPr>
              <a:xfrm rot="16200000" flipH="1">
                <a:off x="15225" y="302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 flipH="1">
                <a:off x="18274" y="3526"/>
                <a:ext cx="1" cy="30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>
                <a:off x="13696" y="8372"/>
                <a:ext cx="4575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" name="Group 1"/>
              <p:cNvGrpSpPr/>
              <p:nvPr/>
            </p:nvGrpSpPr>
            <p:grpSpPr>
              <a:xfrm>
                <a:off x="12666" y="2811"/>
                <a:ext cx="2050" cy="1428"/>
                <a:chOff x="13490" y="3030"/>
                <a:chExt cx="1804" cy="1328"/>
              </a:xfrm>
            </p:grpSpPr>
            <p:sp>
              <p:nvSpPr>
                <p:cNvPr id="23558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5" name="Text Box 16"/>
                <p:cNvSpPr txBox="1"/>
                <p:nvPr/>
              </p:nvSpPr>
              <p:spPr>
                <a:xfrm>
                  <a:off x="13490" y="3388"/>
                  <a:ext cx="1798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5731" y="3048"/>
                <a:ext cx="1680" cy="957"/>
                <a:chOff x="8672" y="2769"/>
                <a:chExt cx="1680" cy="1062"/>
              </a:xfrm>
            </p:grpSpPr>
            <p:sp>
              <p:nvSpPr>
                <p:cNvPr id="23560" name="AutoShape 11"/>
                <p:cNvSpPr/>
                <p:nvPr/>
              </p:nvSpPr>
              <p:spPr>
                <a:xfrm>
                  <a:off x="8672" y="2769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6" name="Text Box 17"/>
                <p:cNvSpPr txBox="1"/>
                <p:nvPr/>
              </p:nvSpPr>
              <p:spPr>
                <a:xfrm>
                  <a:off x="8893" y="2946"/>
                  <a:ext cx="1374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1</a:t>
                  </a:r>
                </a:p>
              </p:txBody>
            </p:sp>
          </p:grpSp>
          <p:sp>
            <p:nvSpPr>
              <p:cNvPr id="23567" name="Text Box 18"/>
              <p:cNvSpPr txBox="1"/>
              <p:nvPr/>
            </p:nvSpPr>
            <p:spPr>
              <a:xfrm>
                <a:off x="14566" y="2859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12224" y="4239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70" name="Line 21"/>
              <p:cNvSpPr/>
              <p:nvPr/>
            </p:nvSpPr>
            <p:spPr>
              <a:xfrm flipH="1">
                <a:off x="13697" y="4239"/>
                <a:ext cx="0" cy="60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0" name="Group 19"/>
              <p:cNvGrpSpPr/>
              <p:nvPr/>
            </p:nvGrpSpPr>
            <p:grpSpPr>
              <a:xfrm>
                <a:off x="15730" y="5078"/>
                <a:ext cx="1680" cy="957"/>
                <a:chOff x="8639" y="4721"/>
                <a:chExt cx="1680" cy="1062"/>
              </a:xfrm>
            </p:grpSpPr>
            <p:sp>
              <p:nvSpPr>
                <p:cNvPr id="23571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72" name="Text Box 23"/>
                <p:cNvSpPr txBox="1"/>
                <p:nvPr/>
              </p:nvSpPr>
              <p:spPr>
                <a:xfrm>
                  <a:off x="8829" y="489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2</a:t>
                  </a:r>
                </a:p>
              </p:txBody>
            </p:sp>
          </p:grpSp>
          <p:sp>
            <p:nvSpPr>
              <p:cNvPr id="23573" name="Line 24"/>
              <p:cNvSpPr/>
              <p:nvPr/>
            </p:nvSpPr>
            <p:spPr>
              <a:xfrm rot="16200000">
                <a:off x="13697" y="6535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 flipH="1">
                <a:off x="13697" y="6270"/>
                <a:ext cx="0" cy="2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rot="5400000" flipV="1">
                <a:off x="13304" y="8436"/>
                <a:ext cx="779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2671" y="4842"/>
                <a:ext cx="2048" cy="1428"/>
                <a:chOff x="13494" y="3030"/>
                <a:chExt cx="1802" cy="1328"/>
              </a:xfrm>
            </p:grpSpPr>
            <p:sp>
              <p:nvSpPr>
                <p:cNvPr id="16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13496" y="3396"/>
                  <a:ext cx="1800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2</a:t>
                  </a:r>
                </a:p>
              </p:txBody>
            </p:sp>
          </p:grpSp>
          <p:sp>
            <p:nvSpPr>
              <p:cNvPr id="21" name="Line 12"/>
              <p:cNvSpPr/>
              <p:nvPr/>
            </p:nvSpPr>
            <p:spPr>
              <a:xfrm rot="16200000" flipH="1">
                <a:off x="15226" y="505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2" name="Line 25"/>
              <p:cNvSpPr/>
              <p:nvPr/>
            </p:nvSpPr>
            <p:spPr>
              <a:xfrm rot="5400000">
                <a:off x="17847" y="3092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Line 25"/>
              <p:cNvSpPr/>
              <p:nvPr/>
            </p:nvSpPr>
            <p:spPr>
              <a:xfrm rot="5400000">
                <a:off x="17839" y="5121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Line 24"/>
              <p:cNvSpPr/>
              <p:nvPr/>
            </p:nvSpPr>
            <p:spPr>
              <a:xfrm rot="16200000">
                <a:off x="13697" y="6386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" name="Line 24"/>
              <p:cNvSpPr/>
              <p:nvPr/>
            </p:nvSpPr>
            <p:spPr>
              <a:xfrm rot="16200000">
                <a:off x="18272" y="6391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" name="Line 24"/>
              <p:cNvSpPr/>
              <p:nvPr/>
            </p:nvSpPr>
            <p:spPr>
              <a:xfrm rot="16200000">
                <a:off x="18272" y="6538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Line 14"/>
              <p:cNvSpPr/>
              <p:nvPr/>
            </p:nvSpPr>
            <p:spPr>
              <a:xfrm flipV="1">
                <a:off x="18271" y="6683"/>
                <a:ext cx="0" cy="167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Text Box 18"/>
              <p:cNvSpPr txBox="1"/>
              <p:nvPr/>
            </p:nvSpPr>
            <p:spPr>
              <a:xfrm>
                <a:off x="14566" y="4853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5" name="Text Box 19"/>
              <p:cNvSpPr txBox="1"/>
              <p:nvPr/>
            </p:nvSpPr>
            <p:spPr>
              <a:xfrm>
                <a:off x="12131" y="6294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50" name="Line 21"/>
              <p:cNvSpPr/>
              <p:nvPr/>
            </p:nvSpPr>
            <p:spPr>
              <a:xfrm>
                <a:off x="13693" y="6692"/>
                <a:ext cx="0" cy="397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1" name="Group 50"/>
              <p:cNvGrpSpPr/>
              <p:nvPr/>
            </p:nvGrpSpPr>
            <p:grpSpPr>
              <a:xfrm>
                <a:off x="12864" y="7090"/>
                <a:ext cx="1680" cy="957"/>
                <a:chOff x="8639" y="4721"/>
                <a:chExt cx="1680" cy="1062"/>
              </a:xfrm>
            </p:grpSpPr>
            <p:sp>
              <p:nvSpPr>
                <p:cNvPr id="52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Text Box 23"/>
                <p:cNvSpPr txBox="1"/>
                <p:nvPr/>
              </p:nvSpPr>
              <p:spPr>
                <a:xfrm>
                  <a:off x="8742" y="488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n</a:t>
                  </a: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1843722" y="1785302"/>
              <a:ext cx="4157980" cy="3294380"/>
              <a:chOff x="793" y="452"/>
              <a:chExt cx="6548" cy="5188"/>
            </a:xfrm>
          </p:grpSpPr>
          <p:sp>
            <p:nvSpPr>
              <p:cNvPr id="39" name="Text Box 7"/>
              <p:cNvSpPr txBox="1"/>
              <p:nvPr/>
            </p:nvSpPr>
            <p:spPr>
              <a:xfrm>
                <a:off x="896" y="598"/>
                <a:ext cx="6342" cy="48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 1&gt;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</a:t>
                </a:r>
                <a:r>
                  <a:rPr lang="pt-PT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condição 2&gt;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Arial" panose="020B0604020202020204" pitchFamily="34" charset="0"/>
                    <a:sym typeface="+mn-ea"/>
                  </a:rPr>
                  <a:t>...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else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n&gt;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793" y="452"/>
                <a:ext cx="6548" cy="5189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" name="Text Box 17">
              <a:extLst>
                <a:ext uri="{FF2B5EF4-FFF2-40B4-BE49-F238E27FC236}">
                  <a16:creationId xmlns:a16="http://schemas.microsoft.com/office/drawing/2014/main" id="{003CA507-8F4B-45E5-AA76-7B8356450273}"/>
                </a:ext>
              </a:extLst>
            </p:cNvPr>
            <p:cNvSpPr txBox="1"/>
            <p:nvPr/>
          </p:nvSpPr>
          <p:spPr>
            <a:xfrm>
              <a:off x="6563201" y="846279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  <p:sp>
          <p:nvSpPr>
            <p:cNvPr id="4" name="Text Box 17">
              <a:extLst>
                <a:ext uri="{FF2B5EF4-FFF2-40B4-BE49-F238E27FC236}">
                  <a16:creationId xmlns:a16="http://schemas.microsoft.com/office/drawing/2014/main" id="{A9802E65-208E-4462-A0A1-EC742493530D}"/>
                </a:ext>
              </a:extLst>
            </p:cNvPr>
            <p:cNvSpPr txBox="1"/>
            <p:nvPr/>
          </p:nvSpPr>
          <p:spPr>
            <a:xfrm>
              <a:off x="6556851" y="5604828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BA887C8-0C9E-4624-8C15-B1DCA490FEA9}"/>
              </a:ext>
            </a:extLst>
          </p:cNvPr>
          <p:cNvGrpSpPr/>
          <p:nvPr/>
        </p:nvGrpSpPr>
        <p:grpSpPr>
          <a:xfrm>
            <a:off x="2569845" y="1853565"/>
            <a:ext cx="7053581" cy="3151505"/>
            <a:chOff x="2569845" y="1853565"/>
            <a:chExt cx="7053581" cy="3151505"/>
          </a:xfrm>
        </p:grpSpPr>
        <p:sp>
          <p:nvSpPr>
            <p:cNvPr id="37894" name="AutoShape 10"/>
            <p:cNvSpPr/>
            <p:nvPr/>
          </p:nvSpPr>
          <p:spPr>
            <a:xfrm>
              <a:off x="7408545" y="2386965"/>
              <a:ext cx="1143000" cy="762000"/>
            </a:xfrm>
            <a:prstGeom prst="flowChartDecision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37895" name="Line 11"/>
            <p:cNvSpPr/>
            <p:nvPr/>
          </p:nvSpPr>
          <p:spPr>
            <a:xfrm>
              <a:off x="7968615" y="1853565"/>
              <a:ext cx="1270" cy="533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6" name="AutoShape 12"/>
            <p:cNvSpPr/>
            <p:nvPr/>
          </p:nvSpPr>
          <p:spPr>
            <a:xfrm>
              <a:off x="7446645" y="3682365"/>
              <a:ext cx="1066800" cy="609600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37897" name="Line 13"/>
            <p:cNvSpPr/>
            <p:nvPr/>
          </p:nvSpPr>
          <p:spPr>
            <a:xfrm flipH="1">
              <a:off x="7980680" y="3158490"/>
              <a:ext cx="0" cy="533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8" name="Line 14"/>
            <p:cNvSpPr/>
            <p:nvPr/>
          </p:nvSpPr>
          <p:spPr>
            <a:xfrm>
              <a:off x="7985760" y="4751070"/>
              <a:ext cx="635" cy="2540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9" name="Line 15"/>
            <p:cNvSpPr/>
            <p:nvPr/>
          </p:nvSpPr>
          <p:spPr>
            <a:xfrm>
              <a:off x="8551545" y="2767965"/>
              <a:ext cx="3810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0" name="Line 16"/>
            <p:cNvSpPr/>
            <p:nvPr/>
          </p:nvSpPr>
          <p:spPr>
            <a:xfrm>
              <a:off x="8932545" y="2767965"/>
              <a:ext cx="0" cy="19812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1" name="Text Box 17"/>
            <p:cNvSpPr txBox="1"/>
            <p:nvPr/>
          </p:nvSpPr>
          <p:spPr>
            <a:xfrm>
              <a:off x="7439025" y="2541270"/>
              <a:ext cx="1082675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condição</a:t>
              </a:r>
            </a:p>
          </p:txBody>
        </p:sp>
        <p:sp>
          <p:nvSpPr>
            <p:cNvPr id="37902" name="Text Box 18"/>
            <p:cNvSpPr txBox="1"/>
            <p:nvPr/>
          </p:nvSpPr>
          <p:spPr>
            <a:xfrm>
              <a:off x="7665402" y="3758565"/>
              <a:ext cx="641985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</a:p>
          </p:txBody>
        </p:sp>
        <p:sp>
          <p:nvSpPr>
            <p:cNvPr id="37903" name="Text Box 19"/>
            <p:cNvSpPr txBox="1"/>
            <p:nvPr/>
          </p:nvSpPr>
          <p:spPr>
            <a:xfrm>
              <a:off x="7287260" y="3158490"/>
              <a:ext cx="651510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</a:p>
          </p:txBody>
        </p:sp>
        <p:sp>
          <p:nvSpPr>
            <p:cNvPr id="37904" name="Text Box 20"/>
            <p:cNvSpPr txBox="1"/>
            <p:nvPr/>
          </p:nvSpPr>
          <p:spPr>
            <a:xfrm>
              <a:off x="8940166" y="3490595"/>
              <a:ext cx="683260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</a:p>
          </p:txBody>
        </p:sp>
        <p:sp>
          <p:nvSpPr>
            <p:cNvPr id="37905" name="Line 21"/>
            <p:cNvSpPr/>
            <p:nvPr/>
          </p:nvSpPr>
          <p:spPr>
            <a:xfrm flipH="1">
              <a:off x="6953885" y="2068830"/>
              <a:ext cx="101981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7906" name="Line 22"/>
            <p:cNvSpPr/>
            <p:nvPr/>
          </p:nvSpPr>
          <p:spPr>
            <a:xfrm>
              <a:off x="6951345" y="2082165"/>
              <a:ext cx="0" cy="2438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7" name="Line 23"/>
            <p:cNvSpPr/>
            <p:nvPr/>
          </p:nvSpPr>
          <p:spPr>
            <a:xfrm flipH="1">
              <a:off x="6951345" y="4520565"/>
              <a:ext cx="103505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8" name="Line 24"/>
            <p:cNvSpPr/>
            <p:nvPr/>
          </p:nvSpPr>
          <p:spPr>
            <a:xfrm flipV="1">
              <a:off x="7985760" y="4291965"/>
              <a:ext cx="0" cy="23114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9" name="Line 25"/>
            <p:cNvSpPr/>
            <p:nvPr/>
          </p:nvSpPr>
          <p:spPr>
            <a:xfrm flipV="1">
              <a:off x="7985125" y="4749165"/>
              <a:ext cx="950595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569845" y="2216150"/>
              <a:ext cx="3808730" cy="2418080"/>
              <a:chOff x="4145" y="3300"/>
              <a:chExt cx="5998" cy="380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145" y="3300"/>
                <a:ext cx="5998" cy="1494"/>
                <a:chOff x="3169" y="3244"/>
                <a:chExt cx="5998" cy="1494"/>
              </a:xfrm>
            </p:grpSpPr>
            <p:sp>
              <p:nvSpPr>
                <p:cNvPr id="37892" name="Text Box 8"/>
                <p:cNvSpPr txBox="1"/>
                <p:nvPr/>
              </p:nvSpPr>
              <p:spPr>
                <a:xfrm>
                  <a:off x="3169" y="3245"/>
                  <a:ext cx="5998" cy="1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while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&lt;condição&gt;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....&lt;suite&gt;</a:t>
                  </a:r>
                </a:p>
              </p:txBody>
            </p:sp>
            <p:sp>
              <p:nvSpPr>
                <p:cNvPr id="37893" name="Rectangle 9"/>
                <p:cNvSpPr/>
                <p:nvPr/>
              </p:nvSpPr>
              <p:spPr>
                <a:xfrm>
                  <a:off x="3169" y="3244"/>
                  <a:ext cx="5997" cy="1494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145" y="5218"/>
                <a:ext cx="5998" cy="1890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7D0EBF1-7EAC-482B-983D-952E679EB36D}"/>
              </a:ext>
            </a:extLst>
          </p:cNvPr>
          <p:cNvGrpSpPr/>
          <p:nvPr/>
        </p:nvGrpSpPr>
        <p:grpSpPr>
          <a:xfrm>
            <a:off x="666115" y="1400492"/>
            <a:ext cx="10859770" cy="4057015"/>
            <a:chOff x="796290" y="1515427"/>
            <a:chExt cx="10859770" cy="4057015"/>
          </a:xfrm>
        </p:grpSpPr>
        <p:grpSp>
          <p:nvGrpSpPr>
            <p:cNvPr id="4" name="Group 3"/>
            <p:cNvGrpSpPr/>
            <p:nvPr/>
          </p:nvGrpSpPr>
          <p:grpSpPr>
            <a:xfrm>
              <a:off x="796290" y="2449195"/>
              <a:ext cx="5612765" cy="2572385"/>
              <a:chOff x="1755" y="3864"/>
              <a:chExt cx="8839" cy="405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55" y="3864"/>
                <a:ext cx="8839" cy="1507"/>
                <a:chOff x="3952" y="2352"/>
                <a:chExt cx="8839" cy="1507"/>
              </a:xfrm>
            </p:grpSpPr>
            <p:sp>
              <p:nvSpPr>
                <p:cNvPr id="48132" name="Text Box 8"/>
                <p:cNvSpPr txBox="1"/>
                <p:nvPr/>
              </p:nvSpPr>
              <p:spPr>
                <a:xfrm>
                  <a:off x="4048" y="2353"/>
                  <a:ext cx="8743" cy="150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for 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&lt;var&gt; 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in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sequencia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....&lt;suite&gt;</a:t>
                  </a:r>
                </a:p>
              </p:txBody>
            </p:sp>
            <p:sp>
              <p:nvSpPr>
                <p:cNvPr id="48133" name="Rectangle 9"/>
                <p:cNvSpPr/>
                <p:nvPr/>
              </p:nvSpPr>
              <p:spPr>
                <a:xfrm>
                  <a:off x="3952" y="2352"/>
                  <a:ext cx="8839" cy="1301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149" name="Text Box 25"/>
              <p:cNvSpPr txBox="1"/>
              <p:nvPr/>
            </p:nvSpPr>
            <p:spPr>
              <a:xfrm>
                <a:off x="1755" y="5588"/>
                <a:ext cx="7578" cy="2327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A cada ciclo da repetição, &lt;var&gt; assume o valor referenciado pela posição do elemento na 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sequencia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. Isto é,  o valor referenciado progressivamente do primeiro até o último elemento.</a:t>
                </a:r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5CBE4B89-6B46-40A2-BD36-5B0399176ED1}"/>
                </a:ext>
              </a:extLst>
            </p:cNvPr>
            <p:cNvGrpSpPr/>
            <p:nvPr/>
          </p:nvGrpSpPr>
          <p:grpSpPr>
            <a:xfrm>
              <a:off x="5938203" y="1515427"/>
              <a:ext cx="5717857" cy="4057015"/>
              <a:chOff x="5842953" y="1362710"/>
              <a:chExt cx="5717857" cy="4057015"/>
            </a:xfrm>
          </p:grpSpPr>
          <p:sp>
            <p:nvSpPr>
              <p:cNvPr id="48134" name="AutoShape 10"/>
              <p:cNvSpPr/>
              <p:nvPr/>
            </p:nvSpPr>
            <p:spPr>
              <a:xfrm>
                <a:off x="8370570" y="2523490"/>
                <a:ext cx="1371600" cy="91440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35" name="Line 11"/>
              <p:cNvSpPr/>
              <p:nvPr/>
            </p:nvSpPr>
            <p:spPr>
              <a:xfrm>
                <a:off x="9055735" y="2142490"/>
                <a:ext cx="0" cy="3810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48137" name="Line 13"/>
              <p:cNvSpPr/>
              <p:nvPr/>
            </p:nvSpPr>
            <p:spPr>
              <a:xfrm>
                <a:off x="9058275" y="3437890"/>
                <a:ext cx="1270" cy="59499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48138" name="Line 14"/>
              <p:cNvSpPr/>
              <p:nvPr/>
            </p:nvSpPr>
            <p:spPr>
              <a:xfrm>
                <a:off x="9742170" y="2977038"/>
                <a:ext cx="381000" cy="190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39" name="Line 15"/>
              <p:cNvSpPr/>
              <p:nvPr/>
            </p:nvSpPr>
            <p:spPr>
              <a:xfrm>
                <a:off x="10031095" y="2904490"/>
                <a:ext cx="0" cy="22098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41" name="Text Box 17"/>
              <p:cNvSpPr txBox="1"/>
              <p:nvPr/>
            </p:nvSpPr>
            <p:spPr>
              <a:xfrm>
                <a:off x="8449945" y="2760980"/>
                <a:ext cx="122745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repetir</a:t>
                </a: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 </a:t>
                </a:r>
                <a:r>
                  <a:rPr lang="pt-BR" altLang="pt-BR" sz="16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</a:t>
                </a:r>
                <a:r>
                  <a:rPr lang="pt-PT" altLang="pt-BR" sz="16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0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8485505" y="3997960"/>
                <a:ext cx="1147445" cy="415925"/>
                <a:chOff x="12481" y="7681"/>
                <a:chExt cx="1807" cy="655"/>
              </a:xfrm>
            </p:grpSpPr>
            <p:sp>
              <p:nvSpPr>
                <p:cNvPr id="48136" name="AutoShape 12"/>
                <p:cNvSpPr/>
                <p:nvPr/>
              </p:nvSpPr>
              <p:spPr>
                <a:xfrm>
                  <a:off x="12481" y="7736"/>
                  <a:ext cx="1807" cy="600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142" name="Text Box 18"/>
                <p:cNvSpPr txBox="1"/>
                <p:nvPr/>
              </p:nvSpPr>
              <p:spPr>
                <a:xfrm>
                  <a:off x="12882" y="7681"/>
                  <a:ext cx="1001" cy="6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</a:t>
                  </a:r>
                </a:p>
              </p:txBody>
            </p:sp>
          </p:grpSp>
          <p:sp>
            <p:nvSpPr>
              <p:cNvPr id="48143" name="Text Box 19"/>
              <p:cNvSpPr txBox="1"/>
              <p:nvPr/>
            </p:nvSpPr>
            <p:spPr>
              <a:xfrm>
                <a:off x="8356600" y="3528060"/>
                <a:ext cx="65151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48144" name="Text Box 20"/>
              <p:cNvSpPr txBox="1"/>
              <p:nvPr/>
            </p:nvSpPr>
            <p:spPr>
              <a:xfrm>
                <a:off x="10088245" y="3533775"/>
                <a:ext cx="68580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48145" name="Line 21"/>
              <p:cNvSpPr/>
              <p:nvPr/>
            </p:nvSpPr>
            <p:spPr>
              <a:xfrm flipH="1">
                <a:off x="8051800" y="2294890"/>
                <a:ext cx="100012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48146" name="Line 22"/>
              <p:cNvSpPr/>
              <p:nvPr/>
            </p:nvSpPr>
            <p:spPr>
              <a:xfrm>
                <a:off x="8049895" y="2294890"/>
                <a:ext cx="1905" cy="26670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47" name="Line 23"/>
              <p:cNvSpPr/>
              <p:nvPr/>
            </p:nvSpPr>
            <p:spPr>
              <a:xfrm flipH="1">
                <a:off x="8045450" y="4961890"/>
                <a:ext cx="100901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131" name="Text Box 1"/>
                  <p:cNvSpPr txBox="1"/>
                  <p:nvPr/>
                </p:nvSpPr>
                <p:spPr>
                  <a:xfrm>
                    <a:off x="6555740" y="1728470"/>
                    <a:ext cx="5005070" cy="40259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 anchorCtr="0">
                    <a:spAutoFit/>
                  </a:bodyPr>
                  <a:lstStyle/>
                  <a:p>
                    <a:pPr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20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quantidade de elementos na </a:t>
                    </a:r>
                    <a:r>
                      <a:rPr lang="pt-PT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sequencia</a:t>
                    </a:r>
                  </a:p>
                </p:txBody>
              </p:sp>
            </mc:Choice>
            <mc:Fallback>
              <p:sp>
                <p:nvSpPr>
                  <p:cNvPr id="48131" name="Text 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5740" y="1728470"/>
                    <a:ext cx="5005070" cy="4025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40" t="-9091" r="-609" b="-25758"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48" name="Rectangle 24"/>
              <p:cNvSpPr/>
              <p:nvPr/>
            </p:nvSpPr>
            <p:spPr>
              <a:xfrm>
                <a:off x="6555740" y="1729105"/>
                <a:ext cx="5005070" cy="410845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51" name="Line 27"/>
              <p:cNvSpPr/>
              <p:nvPr/>
            </p:nvSpPr>
            <p:spPr>
              <a:xfrm>
                <a:off x="9058275" y="1362710"/>
                <a:ext cx="0" cy="3657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" name="Group 4"/>
              <p:cNvGrpSpPr/>
              <p:nvPr/>
            </p:nvGrpSpPr>
            <p:grpSpPr>
              <a:xfrm>
                <a:off x="5842953" y="3528060"/>
                <a:ext cx="2062480" cy="410845"/>
                <a:chOff x="11678" y="9291"/>
                <a:chExt cx="3248" cy="647"/>
              </a:xfrm>
            </p:grpSpPr>
            <p:sp>
              <p:nvSpPr>
                <p:cNvPr id="48152" name="AutoShape 28"/>
                <p:cNvSpPr/>
                <p:nvPr/>
              </p:nvSpPr>
              <p:spPr>
                <a:xfrm>
                  <a:off x="11678" y="9291"/>
                  <a:ext cx="3240" cy="647"/>
                </a:xfrm>
                <a:prstGeom prst="flowChartProcess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153" name="Text Box 29"/>
                    <p:cNvSpPr txBox="1"/>
                    <p:nvPr/>
                  </p:nvSpPr>
                  <p:spPr>
                    <a:xfrm>
                      <a:off x="11686" y="9304"/>
                      <a:ext cx="3240" cy="63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90000" tIns="46800" rIns="90000" bIns="46800" anchor="t" anchorCtr="0">
                      <a:spAutoFit/>
                    </a:bodyPr>
                    <a:lstStyle/>
                    <a:p>
                      <a:pPr algn="ctr" defTabSz="449580">
                        <a:buClrTx/>
                        <a:buFontTx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BR" altLang="pt-BR" sz="2000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repetir </a:t>
                      </a:r>
                      <a14:m>
                        <m:oMath xmlns:m="http://schemas.openxmlformats.org/officeDocument/2006/math">
                          <m:r>
                            <a:rPr lang="en-US" altLang="pt-BR" sz="2000" i="1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→</m:t>
                          </m:r>
                        </m:oMath>
                      </a14:m>
                      <a:r>
                        <a:rPr lang="pt-BR" altLang="pt-BR" sz="2000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 repetir-1</a:t>
                      </a:r>
                    </a:p>
                  </p:txBody>
                </p:sp>
              </mc:Choice>
              <mc:Fallback>
                <p:sp>
                  <p:nvSpPr>
                    <p:cNvPr id="48153" name="Text 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86" y="9304"/>
                      <a:ext cx="3240" cy="6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264" t="-7576" r="-3264" b="-25758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155" name="Line 31"/>
              <p:cNvSpPr/>
              <p:nvPr/>
            </p:nvSpPr>
            <p:spPr>
              <a:xfrm>
                <a:off x="9051925" y="5114925"/>
                <a:ext cx="0" cy="3048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" name="Line 15"/>
              <p:cNvSpPr/>
              <p:nvPr/>
            </p:nvSpPr>
            <p:spPr>
              <a:xfrm flipH="1">
                <a:off x="9059545" y="4413885"/>
                <a:ext cx="635" cy="54800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" name="Line 15"/>
              <p:cNvSpPr/>
              <p:nvPr/>
            </p:nvSpPr>
            <p:spPr>
              <a:xfrm rot="5400000" flipH="1">
                <a:off x="9546590" y="4627880"/>
                <a:ext cx="635" cy="97282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8765B88-E671-41C6-9F0D-823D7237C746}"/>
              </a:ext>
            </a:extLst>
          </p:cNvPr>
          <p:cNvGrpSpPr/>
          <p:nvPr/>
        </p:nvGrpSpPr>
        <p:grpSpPr>
          <a:xfrm>
            <a:off x="207169" y="227330"/>
            <a:ext cx="11777662" cy="6403340"/>
            <a:chOff x="587693" y="227330"/>
            <a:chExt cx="11777662" cy="6403340"/>
          </a:xfrm>
        </p:grpSpPr>
        <p:sp>
          <p:nvSpPr>
            <p:cNvPr id="4" name="Text Box 13"/>
            <p:cNvSpPr txBox="1"/>
            <p:nvPr/>
          </p:nvSpPr>
          <p:spPr>
            <a:xfrm>
              <a:off x="4134485" y="227330"/>
              <a:ext cx="4819015" cy="63962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Programa Completo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Subprogramas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nomeFun1&gt;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None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Value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</a:t>
              </a: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....&lt;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Programa Principal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 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  <a:endParaRPr lang="pt-PT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4071621" y="227330"/>
              <a:ext cx="4877434" cy="6403340"/>
            </a:xfrm>
            <a:prstGeom prst="rect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87693" y="986155"/>
              <a:ext cx="2964815" cy="922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A </a:t>
              </a:r>
              <a:r>
                <a:rPr lang="" altLang="pt-PT" dirty="0"/>
                <a:t>estrutura </a:t>
              </a:r>
              <a:r>
                <a:rPr lang="en-US" b="1" dirty="0"/>
                <a:t>def</a:t>
              </a:r>
              <a:r>
                <a:rPr lang="en-US" dirty="0"/>
                <a:t> </a:t>
              </a:r>
              <a:r>
                <a:rPr lang="en-US" dirty="0" err="1"/>
                <a:t>cria</a:t>
              </a:r>
              <a:r>
                <a:rPr lang="en-US" dirty="0"/>
                <a:t> um </a:t>
              </a:r>
              <a:r>
                <a:rPr lang="en-US" dirty="0" err="1"/>
                <a:t>objeto</a:t>
              </a:r>
              <a:r>
                <a:rPr lang="en-US" dirty="0"/>
                <a:t> do </a:t>
              </a:r>
              <a:r>
                <a:rPr lang="en-US" dirty="0" err="1"/>
                <a:t>tipo</a:t>
              </a:r>
              <a:r>
                <a:rPr lang="en-US" dirty="0"/>
                <a:t> </a:t>
              </a:r>
              <a:r>
                <a:rPr lang="en-US" dirty="0" err="1"/>
                <a:t>função</a:t>
              </a:r>
              <a:r>
                <a:rPr lang="en-US" dirty="0"/>
                <a:t> e o </a:t>
              </a:r>
              <a:r>
                <a:rPr lang="en-US" dirty="0" err="1"/>
                <a:t>atribui</a:t>
              </a:r>
              <a:r>
                <a:rPr lang="en-US" dirty="0"/>
                <a:t> a um </a:t>
              </a:r>
              <a:r>
                <a:rPr lang="en-US" dirty="0" err="1"/>
                <a:t>nome</a:t>
              </a:r>
              <a:r>
                <a:rPr lang="en-US" dirty="0"/>
                <a:t>.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 flipV="1">
              <a:off x="3552507" y="1453192"/>
              <a:ext cx="648018" cy="1302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9" name="Rectangle 8"/>
            <p:cNvSpPr/>
            <p:nvPr/>
          </p:nvSpPr>
          <p:spPr>
            <a:xfrm>
              <a:off x="4200525" y="1332862"/>
              <a:ext cx="493395" cy="242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22655" y="2830830"/>
              <a:ext cx="2964180" cy="1198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ym typeface="+mn-ea"/>
                </a:rPr>
                <a:t>A </a:t>
              </a:r>
              <a:r>
                <a:rPr lang="" altLang="pt-PT" dirty="0">
                  <a:sym typeface="+mn-ea"/>
                </a:rPr>
                <a:t>estrutura </a:t>
              </a:r>
              <a:r>
                <a:rPr lang="pt-PT" altLang="en-US" b="1" dirty="0">
                  <a:sym typeface="+mn-ea"/>
                </a:rPr>
                <a:t>return</a:t>
              </a:r>
              <a:r>
                <a:rPr dirty="0"/>
                <a:t> </a:t>
              </a:r>
              <a:r>
                <a:rPr lang="pt-BR" dirty="0"/>
                <a:t>retorna</a:t>
              </a:r>
              <a:r>
                <a:rPr dirty="0"/>
                <a:t> um </a:t>
              </a:r>
              <a:r>
                <a:rPr dirty="0" err="1"/>
                <a:t>objeto</a:t>
              </a:r>
              <a:r>
                <a:rPr lang="pt-BR" dirty="0"/>
                <a:t> </a:t>
              </a:r>
              <a:r>
                <a:rPr dirty="0"/>
                <a:t>de </a:t>
              </a:r>
              <a:r>
                <a:rPr dirty="0" err="1"/>
                <a:t>volta</a:t>
              </a:r>
              <a:r>
                <a:rPr dirty="0"/>
                <a:t> </a:t>
              </a:r>
              <a:r>
                <a:rPr dirty="0" err="1"/>
                <a:t>ao</a:t>
              </a:r>
              <a:r>
                <a:rPr dirty="0"/>
                <a:t> </a:t>
              </a:r>
              <a:r>
                <a:rPr dirty="0" err="1"/>
                <a:t>chamador</a:t>
              </a:r>
              <a:r>
                <a:rPr dirty="0"/>
                <a:t> </a:t>
              </a:r>
              <a:r>
                <a:rPr lang="pt-PT" dirty="0"/>
                <a:t>e finaliza a função.</a:t>
              </a:r>
            </a:p>
          </p:txBody>
        </p:sp>
        <p:sp>
          <p:nvSpPr>
            <p:cNvPr id="11" name="Line 21"/>
            <p:cNvSpPr/>
            <p:nvPr/>
          </p:nvSpPr>
          <p:spPr>
            <a:xfrm flipH="1">
              <a:off x="3886831" y="3428999"/>
              <a:ext cx="868846" cy="63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" name="Rectangle 11"/>
            <p:cNvSpPr/>
            <p:nvPr/>
          </p:nvSpPr>
          <p:spPr>
            <a:xfrm>
              <a:off x="4755677" y="3282630"/>
              <a:ext cx="845663" cy="266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00525" y="5225415"/>
              <a:ext cx="3869055" cy="132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ne 21"/>
            <p:cNvSpPr/>
            <p:nvPr/>
          </p:nvSpPr>
          <p:spPr>
            <a:xfrm flipH="1" flipV="1">
              <a:off x="3838893" y="5902017"/>
              <a:ext cx="3600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260283" y="5705792"/>
              <a:ext cx="1574165" cy="368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ym typeface="+mn-ea"/>
                </a:rPr>
                <a:t>Chamadores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01824" y="3281995"/>
              <a:ext cx="72771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ine 21"/>
            <p:cNvSpPr/>
            <p:nvPr/>
          </p:nvSpPr>
          <p:spPr>
            <a:xfrm rot="10800000" flipH="1" flipV="1">
              <a:off x="6429534" y="3418199"/>
              <a:ext cx="2971641" cy="10959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2" name="Text Box 21"/>
            <p:cNvSpPr txBox="1"/>
            <p:nvPr/>
          </p:nvSpPr>
          <p:spPr>
            <a:xfrm>
              <a:off x="9401175" y="2690018"/>
              <a:ext cx="2964180" cy="1476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>
                  <a:sym typeface="+mn-ea"/>
                </a:rPr>
                <a:t>Value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2640" y="1315085"/>
              <a:ext cx="292608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21"/>
            <p:cNvSpPr/>
            <p:nvPr/>
          </p:nvSpPr>
          <p:spPr>
            <a:xfrm rot="10800000" flipH="1" flipV="1">
              <a:off x="8808720" y="1453192"/>
              <a:ext cx="479107" cy="2546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24"/>
            <p:cNvSpPr txBox="1"/>
            <p:nvPr/>
          </p:nvSpPr>
          <p:spPr>
            <a:xfrm>
              <a:off x="9287827" y="714692"/>
              <a:ext cx="2964180" cy="14776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 dirty="0">
                  <a:sym typeface="+mn-ea"/>
                </a:rPr>
                <a:t>argN </a:t>
              </a:r>
              <a:r>
                <a:rPr lang="pt-PT" dirty="0">
                  <a:sym typeface="+mn-ea"/>
                </a:rPr>
                <a:t>pode ser qualquer objeto (string, list, number, etc.). São os mesmo argumentos passados nos chamadores.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73990" y="1571625"/>
            <a:ext cx="11844020" cy="3715385"/>
            <a:chOff x="390" y="1804"/>
            <a:chExt cx="18652" cy="5851"/>
          </a:xfrm>
        </p:grpSpPr>
        <p:grpSp>
          <p:nvGrpSpPr>
            <p:cNvPr id="57" name="Group 56"/>
            <p:cNvGrpSpPr/>
            <p:nvPr/>
          </p:nvGrpSpPr>
          <p:grpSpPr>
            <a:xfrm>
              <a:off x="390" y="1804"/>
              <a:ext cx="18652" cy="5399"/>
              <a:chOff x="118" y="1787"/>
              <a:chExt cx="18652" cy="53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722" y="5461"/>
                <a:ext cx="5030" cy="1695"/>
                <a:chOff x="10740" y="5760"/>
                <a:chExt cx="5030" cy="1695"/>
              </a:xfrm>
            </p:grpSpPr>
            <p:sp>
              <p:nvSpPr>
                <p:cNvPr id="25607" name="Line 7"/>
                <p:cNvSpPr/>
                <p:nvPr/>
              </p:nvSpPr>
              <p:spPr>
                <a:xfrm>
                  <a:off x="10772" y="5775"/>
                  <a:ext cx="3" cy="1665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08" name="Line 8"/>
                <p:cNvSpPr/>
                <p:nvPr/>
              </p:nvSpPr>
              <p:spPr>
                <a:xfrm>
                  <a:off x="13651" y="5761"/>
                  <a:ext cx="4" cy="1679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0" name="Line 10"/>
                <p:cNvSpPr/>
                <p:nvPr/>
              </p:nvSpPr>
              <p:spPr>
                <a:xfrm>
                  <a:off x="11712" y="576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1" name="Line 11"/>
                <p:cNvSpPr/>
                <p:nvPr/>
              </p:nvSpPr>
              <p:spPr>
                <a:xfrm>
                  <a:off x="10772" y="576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2" name="Line 12"/>
                <p:cNvSpPr/>
                <p:nvPr/>
              </p:nvSpPr>
              <p:spPr>
                <a:xfrm>
                  <a:off x="10772" y="74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3" name="Line 13"/>
                <p:cNvSpPr/>
                <p:nvPr/>
              </p:nvSpPr>
              <p:spPr>
                <a:xfrm>
                  <a:off x="10772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4" name="Text Box 14"/>
                <p:cNvSpPr txBox="1"/>
                <p:nvPr/>
              </p:nvSpPr>
              <p:spPr>
                <a:xfrm>
                  <a:off x="10740" y="651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25615" name="Text Box 15"/>
                <p:cNvSpPr txBox="1"/>
                <p:nvPr/>
              </p:nvSpPr>
              <p:spPr>
                <a:xfrm>
                  <a:off x="11797" y="590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6" name="Text Box 16"/>
                <p:cNvSpPr txBox="1"/>
                <p:nvPr/>
              </p:nvSpPr>
              <p:spPr>
                <a:xfrm>
                  <a:off x="10907" y="589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8" name="Text Box 18"/>
                <p:cNvSpPr txBox="1"/>
                <p:nvPr/>
              </p:nvSpPr>
              <p:spPr>
                <a:xfrm>
                  <a:off x="14030" y="584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25619" name="Line 19"/>
                <p:cNvSpPr/>
                <p:nvPr/>
              </p:nvSpPr>
              <p:spPr>
                <a:xfrm>
                  <a:off x="13892" y="576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0" name="Line 20"/>
                <p:cNvSpPr/>
                <p:nvPr/>
              </p:nvSpPr>
              <p:spPr>
                <a:xfrm>
                  <a:off x="13772" y="576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1" name="Line 21"/>
                <p:cNvSpPr/>
                <p:nvPr/>
              </p:nvSpPr>
              <p:spPr>
                <a:xfrm>
                  <a:off x="13772" y="74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5" name="Text Box 25"/>
                <p:cNvSpPr txBox="1"/>
                <p:nvPr/>
              </p:nvSpPr>
              <p:spPr>
                <a:xfrm>
                  <a:off x="10850" y="584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25626" name="Line 26"/>
                <p:cNvSpPr/>
                <p:nvPr/>
              </p:nvSpPr>
              <p:spPr>
                <a:xfrm>
                  <a:off x="12700" y="577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27"/>
                <p:cNvSpPr/>
                <p:nvPr/>
              </p:nvSpPr>
              <p:spPr>
                <a:xfrm>
                  <a:off x="11740" y="6638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8" name="Text Box 28"/>
                <p:cNvSpPr txBox="1"/>
                <p:nvPr/>
              </p:nvSpPr>
              <p:spPr>
                <a:xfrm>
                  <a:off x="11702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25629" name="Text Box 29"/>
                <p:cNvSpPr txBox="1"/>
                <p:nvPr/>
              </p:nvSpPr>
              <p:spPr>
                <a:xfrm>
                  <a:off x="11875" y="589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30" name="Text Box 30"/>
                <p:cNvSpPr txBox="1"/>
                <p:nvPr/>
              </p:nvSpPr>
              <p:spPr>
                <a:xfrm>
                  <a:off x="11817" y="583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25632" name="Line 32"/>
                <p:cNvSpPr/>
                <p:nvPr/>
              </p:nvSpPr>
              <p:spPr>
                <a:xfrm>
                  <a:off x="12697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3" name="Text Box 33"/>
                <p:cNvSpPr txBox="1"/>
                <p:nvPr/>
              </p:nvSpPr>
              <p:spPr>
                <a:xfrm>
                  <a:off x="12667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25635" name="Text Box 35"/>
                <p:cNvSpPr txBox="1"/>
                <p:nvPr/>
              </p:nvSpPr>
              <p:spPr>
                <a:xfrm>
                  <a:off x="12815" y="585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25650" name="Line 50"/>
                <p:cNvSpPr/>
                <p:nvPr/>
              </p:nvSpPr>
              <p:spPr>
                <a:xfrm>
                  <a:off x="12812" y="62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8752" y="2230"/>
                <a:ext cx="4988" cy="4957"/>
                <a:chOff x="10632" y="3152"/>
                <a:chExt cx="4988" cy="4957"/>
              </a:xfrm>
            </p:grpSpPr>
            <p:sp>
              <p:nvSpPr>
                <p:cNvPr id="25623" name="Text Box 23"/>
                <p:cNvSpPr txBox="1"/>
                <p:nvPr/>
              </p:nvSpPr>
              <p:spPr>
                <a:xfrm>
                  <a:off x="13922" y="3837"/>
                  <a:ext cx="1698" cy="9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10632" y="3152"/>
                  <a:ext cx="4987" cy="4957"/>
                  <a:chOff x="8848" y="4778"/>
                  <a:chExt cx="4987" cy="4957"/>
                </a:xfrm>
              </p:grpSpPr>
              <p:sp>
                <p:nvSpPr>
                  <p:cNvPr id="5" name="Line 7"/>
                  <p:cNvSpPr/>
                  <p:nvPr/>
                </p:nvSpPr>
                <p:spPr>
                  <a:xfrm>
                    <a:off x="888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" name="Line 8"/>
                  <p:cNvSpPr/>
                  <p:nvPr/>
                </p:nvSpPr>
                <p:spPr>
                  <a:xfrm>
                    <a:off x="1176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09" name="Line 9"/>
                  <p:cNvSpPr/>
                  <p:nvPr/>
                </p:nvSpPr>
                <p:spPr>
                  <a:xfrm>
                    <a:off x="8880" y="79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" name="Line 10"/>
                  <p:cNvSpPr/>
                  <p:nvPr/>
                </p:nvSpPr>
                <p:spPr>
                  <a:xfrm>
                    <a:off x="9820" y="8045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" name="Line 11"/>
                  <p:cNvSpPr/>
                  <p:nvPr/>
                </p:nvSpPr>
                <p:spPr>
                  <a:xfrm>
                    <a:off x="8880" y="80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" name="Line 12"/>
                  <p:cNvSpPr/>
                  <p:nvPr/>
                </p:nvSpPr>
                <p:spPr>
                  <a:xfrm>
                    <a:off x="8880" y="97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" name="Line 13"/>
                  <p:cNvSpPr/>
                  <p:nvPr/>
                </p:nvSpPr>
                <p:spPr>
                  <a:xfrm>
                    <a:off x="8880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" name="Text Box 14"/>
                  <p:cNvSpPr txBox="1"/>
                  <p:nvPr/>
                </p:nvSpPr>
                <p:spPr>
                  <a:xfrm>
                    <a:off x="8848" y="8798"/>
                    <a:ext cx="782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x</a:t>
                    </a:r>
                  </a:p>
                </p:txBody>
              </p:sp>
              <p:sp>
                <p:nvSpPr>
                  <p:cNvPr id="12" name="Text Box 15"/>
                  <p:cNvSpPr txBox="1"/>
                  <p:nvPr/>
                </p:nvSpPr>
                <p:spPr>
                  <a:xfrm>
                    <a:off x="9905" y="8183"/>
                    <a:ext cx="40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3" name="Text Box 16"/>
                  <p:cNvSpPr txBox="1"/>
                  <p:nvPr/>
                </p:nvSpPr>
                <p:spPr>
                  <a:xfrm>
                    <a:off x="9015" y="817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4" name="Text Box 18"/>
                  <p:cNvSpPr txBox="1"/>
                  <p:nvPr/>
                </p:nvSpPr>
                <p:spPr>
                  <a:xfrm>
                    <a:off x="12138" y="8123"/>
                    <a:ext cx="1697" cy="1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Área do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programa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principal</a:t>
                    </a:r>
                  </a:p>
                </p:txBody>
              </p:sp>
              <p:sp>
                <p:nvSpPr>
                  <p:cNvPr id="15" name="Line 19"/>
                  <p:cNvSpPr/>
                  <p:nvPr/>
                </p:nvSpPr>
                <p:spPr>
                  <a:xfrm>
                    <a:off x="12000" y="80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6" name="Line 20"/>
                  <p:cNvSpPr/>
                  <p:nvPr/>
                </p:nvSpPr>
                <p:spPr>
                  <a:xfrm>
                    <a:off x="11880" y="804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7" name="Line 21"/>
                  <p:cNvSpPr/>
                  <p:nvPr/>
                </p:nvSpPr>
                <p:spPr>
                  <a:xfrm>
                    <a:off x="11880" y="97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2" name="Line 22"/>
                  <p:cNvSpPr/>
                  <p:nvPr/>
                </p:nvSpPr>
                <p:spPr>
                  <a:xfrm flipV="1">
                    <a:off x="12004" y="4778"/>
                    <a:ext cx="2" cy="2945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" name="Text Box 25"/>
                  <p:cNvSpPr txBox="1"/>
                  <p:nvPr/>
                </p:nvSpPr>
                <p:spPr>
                  <a:xfrm>
                    <a:off x="8958" y="812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2</a:t>
                    </a:r>
                  </a:p>
                </p:txBody>
              </p:sp>
              <p:sp>
                <p:nvSpPr>
                  <p:cNvPr id="19" name="Line 26"/>
                  <p:cNvSpPr/>
                  <p:nvPr/>
                </p:nvSpPr>
                <p:spPr>
                  <a:xfrm>
                    <a:off x="10808" y="8055"/>
                    <a:ext cx="2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" name="Line 27"/>
                  <p:cNvSpPr/>
                  <p:nvPr/>
                </p:nvSpPr>
                <p:spPr>
                  <a:xfrm>
                    <a:off x="9848" y="8910"/>
                    <a:ext cx="962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" name="Text Box 28"/>
                  <p:cNvSpPr txBox="1"/>
                  <p:nvPr/>
                </p:nvSpPr>
                <p:spPr>
                  <a:xfrm>
                    <a:off x="9810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y</a:t>
                    </a:r>
                  </a:p>
                </p:txBody>
              </p:sp>
              <p:sp>
                <p:nvSpPr>
                  <p:cNvPr id="22" name="Text Box 29"/>
                  <p:cNvSpPr txBox="1"/>
                  <p:nvPr/>
                </p:nvSpPr>
                <p:spPr>
                  <a:xfrm>
                    <a:off x="9983" y="817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3" name="Text Box 30"/>
                  <p:cNvSpPr txBox="1"/>
                  <p:nvPr/>
                </p:nvSpPr>
                <p:spPr>
                  <a:xfrm>
                    <a:off x="9925" y="811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3</a:t>
                    </a:r>
                  </a:p>
                </p:txBody>
              </p:sp>
              <p:sp>
                <p:nvSpPr>
                  <p:cNvPr id="24" name="Line 32"/>
                  <p:cNvSpPr/>
                  <p:nvPr/>
                </p:nvSpPr>
                <p:spPr>
                  <a:xfrm>
                    <a:off x="10805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" name="Text Box 33"/>
                  <p:cNvSpPr txBox="1"/>
                  <p:nvPr/>
                </p:nvSpPr>
                <p:spPr>
                  <a:xfrm>
                    <a:off x="10775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z</a:t>
                    </a:r>
                  </a:p>
                </p:txBody>
              </p:sp>
              <p:sp>
                <p:nvSpPr>
                  <p:cNvPr id="26" name="Text Box 35"/>
                  <p:cNvSpPr txBox="1"/>
                  <p:nvPr/>
                </p:nvSpPr>
                <p:spPr>
                  <a:xfrm>
                    <a:off x="10923" y="81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36" name="Line 36"/>
                  <p:cNvSpPr/>
                  <p:nvPr/>
                </p:nvSpPr>
                <p:spPr>
                  <a:xfrm>
                    <a:off x="8880" y="61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7" name="Line 37"/>
                  <p:cNvSpPr/>
                  <p:nvPr/>
                </p:nvSpPr>
                <p:spPr>
                  <a:xfrm>
                    <a:off x="984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8"/>
                  <p:cNvSpPr/>
                  <p:nvPr/>
                </p:nvSpPr>
                <p:spPr>
                  <a:xfrm>
                    <a:off x="1080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9" name="Line 39"/>
                  <p:cNvSpPr/>
                  <p:nvPr/>
                </p:nvSpPr>
                <p:spPr>
                  <a:xfrm>
                    <a:off x="8880" y="62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0" name="Line 40"/>
                  <p:cNvSpPr/>
                  <p:nvPr/>
                </p:nvSpPr>
                <p:spPr>
                  <a:xfrm>
                    <a:off x="8880" y="708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1" name="Text Box 41"/>
                  <p:cNvSpPr txBox="1"/>
                  <p:nvPr/>
                </p:nvSpPr>
                <p:spPr>
                  <a:xfrm>
                    <a:off x="9003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a</a:t>
                    </a:r>
                  </a:p>
                </p:txBody>
              </p:sp>
              <p:sp>
                <p:nvSpPr>
                  <p:cNvPr id="25642" name="Text Box 42"/>
                  <p:cNvSpPr txBox="1"/>
                  <p:nvPr/>
                </p:nvSpPr>
                <p:spPr>
                  <a:xfrm>
                    <a:off x="9948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b</a:t>
                    </a:r>
                  </a:p>
                </p:txBody>
              </p:sp>
              <p:sp>
                <p:nvSpPr>
                  <p:cNvPr id="25643" name="Text Box 43"/>
                  <p:cNvSpPr txBox="1"/>
                  <p:nvPr/>
                </p:nvSpPr>
                <p:spPr>
                  <a:xfrm>
                    <a:off x="10813" y="7288"/>
                    <a:ext cx="977" cy="4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200" b="1" dirty="0"/>
                      <a:t>return</a:t>
                    </a:r>
                  </a:p>
                </p:txBody>
              </p:sp>
              <p:sp>
                <p:nvSpPr>
                  <p:cNvPr id="25644" name="Text Box 44"/>
                  <p:cNvSpPr txBox="1"/>
                  <p:nvPr/>
                </p:nvSpPr>
                <p:spPr>
                  <a:xfrm>
                    <a:off x="10923" y="63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45" name="Text Box 45"/>
                  <p:cNvSpPr txBox="1"/>
                  <p:nvPr/>
                </p:nvSpPr>
                <p:spPr>
                  <a:xfrm>
                    <a:off x="9945" y="6335"/>
                    <a:ext cx="8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3 </a:t>
                    </a:r>
                  </a:p>
                </p:txBody>
              </p:sp>
              <p:sp>
                <p:nvSpPr>
                  <p:cNvPr id="25646" name="Text Box 46"/>
                  <p:cNvSpPr txBox="1"/>
                  <p:nvPr/>
                </p:nvSpPr>
                <p:spPr>
                  <a:xfrm>
                    <a:off x="9003" y="633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2</a:t>
                    </a:r>
                  </a:p>
                </p:txBody>
              </p:sp>
              <p:sp>
                <p:nvSpPr>
                  <p:cNvPr id="25647" name="Rectangle 47"/>
                  <p:cNvSpPr/>
                  <p:nvPr/>
                </p:nvSpPr>
                <p:spPr>
                  <a:xfrm>
                    <a:off x="11160" y="6600"/>
                    <a:ext cx="240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48" name="Line 48"/>
                  <p:cNvSpPr/>
                  <p:nvPr/>
                </p:nvSpPr>
                <p:spPr>
                  <a:xfrm flipH="1">
                    <a:off x="10918" y="6720"/>
                    <a:ext cx="245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9" name="Line 49"/>
                  <p:cNvSpPr/>
                  <p:nvPr/>
                </p:nvSpPr>
                <p:spPr>
                  <a:xfrm>
                    <a:off x="10920" y="6720"/>
                    <a:ext cx="3" cy="180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" name="Line 50"/>
                  <p:cNvSpPr/>
                  <p:nvPr/>
                </p:nvSpPr>
                <p:spPr>
                  <a:xfrm>
                    <a:off x="10920" y="85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13740" y="2199"/>
                <a:ext cx="5030" cy="4935"/>
                <a:chOff x="8848" y="4800"/>
                <a:chExt cx="5030" cy="4935"/>
              </a:xfrm>
            </p:grpSpPr>
            <p:sp>
              <p:nvSpPr>
                <p:cNvPr id="30" name="Line 7"/>
                <p:cNvSpPr/>
                <p:nvPr/>
              </p:nvSpPr>
              <p:spPr>
                <a:xfrm>
                  <a:off x="888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1" name="Line 8"/>
                <p:cNvSpPr/>
                <p:nvPr/>
              </p:nvSpPr>
              <p:spPr>
                <a:xfrm>
                  <a:off x="1176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" name="Line 10"/>
                <p:cNvSpPr/>
                <p:nvPr/>
              </p:nvSpPr>
              <p:spPr>
                <a:xfrm>
                  <a:off x="9820" y="804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3" name="Line 11"/>
                <p:cNvSpPr/>
                <p:nvPr/>
              </p:nvSpPr>
              <p:spPr>
                <a:xfrm>
                  <a:off x="8880" y="80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" name="Line 12"/>
                <p:cNvSpPr/>
                <p:nvPr/>
              </p:nvSpPr>
              <p:spPr>
                <a:xfrm>
                  <a:off x="8880" y="97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13"/>
                <p:cNvSpPr/>
                <p:nvPr/>
              </p:nvSpPr>
              <p:spPr>
                <a:xfrm>
                  <a:off x="8880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Text Box 14"/>
                <p:cNvSpPr txBox="1"/>
                <p:nvPr/>
              </p:nvSpPr>
              <p:spPr>
                <a:xfrm>
                  <a:off x="8848" y="879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37" name="Text Box 15"/>
                <p:cNvSpPr txBox="1"/>
                <p:nvPr/>
              </p:nvSpPr>
              <p:spPr>
                <a:xfrm>
                  <a:off x="9905" y="818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8" name="Text Box 16"/>
                <p:cNvSpPr txBox="1"/>
                <p:nvPr/>
              </p:nvSpPr>
              <p:spPr>
                <a:xfrm>
                  <a:off x="9015" y="817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9" name="Text Box 18"/>
                <p:cNvSpPr txBox="1"/>
                <p:nvPr/>
              </p:nvSpPr>
              <p:spPr>
                <a:xfrm>
                  <a:off x="12138" y="812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40" name="Line 19"/>
                <p:cNvSpPr/>
                <p:nvPr/>
              </p:nvSpPr>
              <p:spPr>
                <a:xfrm>
                  <a:off x="12000" y="804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20"/>
                <p:cNvSpPr/>
                <p:nvPr/>
              </p:nvSpPr>
              <p:spPr>
                <a:xfrm>
                  <a:off x="11880" y="80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21"/>
                <p:cNvSpPr/>
                <p:nvPr/>
              </p:nvSpPr>
              <p:spPr>
                <a:xfrm>
                  <a:off x="11880" y="972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22"/>
                <p:cNvSpPr/>
                <p:nvPr/>
              </p:nvSpPr>
              <p:spPr>
                <a:xfrm flipV="1">
                  <a:off x="12003" y="4800"/>
                  <a:ext cx="3" cy="3146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44" name="Text Box 23"/>
                <p:cNvSpPr txBox="1"/>
                <p:nvPr/>
              </p:nvSpPr>
              <p:spPr>
                <a:xfrm>
                  <a:off x="12251" y="5485"/>
                  <a:ext cx="151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sp>
              <p:nvSpPr>
                <p:cNvPr id="45" name="Text Box 25"/>
                <p:cNvSpPr txBox="1"/>
                <p:nvPr/>
              </p:nvSpPr>
              <p:spPr>
                <a:xfrm>
                  <a:off x="8958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46" name="Line 26"/>
                <p:cNvSpPr/>
                <p:nvPr/>
              </p:nvSpPr>
              <p:spPr>
                <a:xfrm>
                  <a:off x="10808" y="805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7"/>
                <p:cNvSpPr/>
                <p:nvPr/>
              </p:nvSpPr>
              <p:spPr>
                <a:xfrm>
                  <a:off x="9848" y="8910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" name="Text Box 28"/>
                <p:cNvSpPr txBox="1"/>
                <p:nvPr/>
              </p:nvSpPr>
              <p:spPr>
                <a:xfrm>
                  <a:off x="9810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49" name="Text Box 29"/>
                <p:cNvSpPr txBox="1"/>
                <p:nvPr/>
              </p:nvSpPr>
              <p:spPr>
                <a:xfrm>
                  <a:off x="9983" y="817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50" name="Text Box 30"/>
                <p:cNvSpPr txBox="1"/>
                <p:nvPr/>
              </p:nvSpPr>
              <p:spPr>
                <a:xfrm>
                  <a:off x="9925" y="811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51" name="Line 32"/>
                <p:cNvSpPr/>
                <p:nvPr/>
              </p:nvSpPr>
              <p:spPr>
                <a:xfrm>
                  <a:off x="10805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2" name="Text Box 33"/>
                <p:cNvSpPr txBox="1"/>
                <p:nvPr/>
              </p:nvSpPr>
              <p:spPr>
                <a:xfrm>
                  <a:off x="10775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53" name="Text Box 35"/>
                <p:cNvSpPr txBox="1"/>
                <p:nvPr/>
              </p:nvSpPr>
              <p:spPr>
                <a:xfrm>
                  <a:off x="10923" y="813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54" name="Text Box 30"/>
                <p:cNvSpPr txBox="1"/>
                <p:nvPr/>
              </p:nvSpPr>
              <p:spPr>
                <a:xfrm>
                  <a:off x="10863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5</a:t>
                  </a:r>
                </a:p>
              </p:txBody>
            </p:sp>
            <p:sp>
              <p:nvSpPr>
                <p:cNvPr id="55" name="Line 9"/>
                <p:cNvSpPr/>
                <p:nvPr/>
              </p:nvSpPr>
              <p:spPr>
                <a:xfrm>
                  <a:off x="8880" y="79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52" name="Text Box 24"/>
              <p:cNvSpPr txBox="1"/>
              <p:nvPr/>
            </p:nvSpPr>
            <p:spPr>
              <a:xfrm>
                <a:off x="118" y="1787"/>
                <a:ext cx="4091" cy="5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Completo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Subprograma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def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soma(a,b)</a:t>
                </a:r>
                <a:r>
                  <a:rPr lang="pt-BR" altLang="pt-BR" sz="1800" b="1" dirty="0">
                    <a:solidFill>
                      <a:srgbClr val="333399"/>
                    </a:solidFill>
                  </a:rPr>
                  <a:t>:	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      return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a + b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Principal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x = 2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y = 3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z = soma(x,y)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print(z)</a:t>
                </a:r>
              </a:p>
            </p:txBody>
          </p:sp>
        </p:grpSp>
        <p:sp>
          <p:nvSpPr>
            <p:cNvPr id="312" name="Line 29"/>
            <p:cNvSpPr/>
            <p:nvPr/>
          </p:nvSpPr>
          <p:spPr>
            <a:xfrm rot="10800000" flipH="1">
              <a:off x="4029" y="7649"/>
              <a:ext cx="14899" cy="6"/>
            </a:xfrm>
            <a:prstGeom prst="line">
              <a:avLst/>
            </a:prstGeom>
            <a:ln w="635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  <a:t>17</a:t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14295" y="1412875"/>
            <a:ext cx="6963410" cy="4032885"/>
            <a:chOff x="3480" y="2760"/>
            <a:chExt cx="10966" cy="6351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480" y="2760"/>
              <a:ext cx="10967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5pPr>
              <a:lvl6pPr marL="25146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6pPr>
              <a:lvl7pPr marL="29718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7pPr>
              <a:lvl8pPr marL="34290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8pPr>
              <a:lvl9pPr marL="38862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1 	        , se n = 0;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{caso base}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n! =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n * (n-1)!      , se n &gt; 0.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{expressão de recorrência}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</p:txBody>
        </p:sp>
        <p:sp>
          <p:nvSpPr>
            <p:cNvPr id="50180" name="AutoShape 8"/>
            <p:cNvSpPr/>
            <p:nvPr/>
          </p:nvSpPr>
          <p:spPr>
            <a:xfrm>
              <a:off x="4605" y="2880"/>
              <a:ext cx="120" cy="180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0181" name="Text Box 9"/>
            <p:cNvSpPr txBox="1"/>
            <p:nvPr/>
          </p:nvSpPr>
          <p:spPr>
            <a:xfrm>
              <a:off x="3840" y="5823"/>
              <a:ext cx="10468" cy="2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def</a:t>
              </a:r>
              <a:r>
                <a:rPr lang="pt-BR" altLang="pt-BR" sz="2000" dirty="0">
                  <a:solidFill>
                    <a:srgbClr val="333399"/>
                  </a:solidFill>
                </a:rPr>
                <a:t> fat(n)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if </a:t>
              </a:r>
              <a:r>
                <a:rPr lang="pt-BR" altLang="pt-BR" sz="2000" dirty="0">
                  <a:solidFill>
                    <a:srgbClr val="333399"/>
                  </a:solidFill>
                </a:rPr>
                <a:t>n == 0: 		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condição de parada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>
                  <a:solidFill>
                    <a:srgbClr val="333399"/>
                  </a:solidFill>
                </a:rPr>
                <a:t>            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1         	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else: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      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n*fat(n-1) 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chamada recursiva</a:t>
              </a:r>
              <a:r>
                <a:rPr lang="pt-BR" altLang="pt-BR" sz="2000" dirty="0">
                  <a:solidFill>
                    <a:srgbClr val="333399"/>
                  </a:solidFill>
                </a:rPr>
                <a:t>	</a:t>
              </a:r>
            </a:p>
          </p:txBody>
        </p:sp>
        <p:sp>
          <p:nvSpPr>
            <p:cNvPr id="50182" name="Rectangle 10"/>
            <p:cNvSpPr/>
            <p:nvPr/>
          </p:nvSpPr>
          <p:spPr>
            <a:xfrm>
              <a:off x="3480" y="5491"/>
              <a:ext cx="10967" cy="362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8"/>
          <p:cNvSpPr txBox="1"/>
          <p:nvPr/>
        </p:nvSpPr>
        <p:spPr>
          <a:xfrm>
            <a:off x="703580" y="298450"/>
            <a:ext cx="5086985" cy="595185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Completo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Subprograma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def</a:t>
            </a:r>
            <a:r>
              <a:rPr lang="pt-BR" altLang="pt-BR" sz="2800" dirty="0">
                <a:solidFill>
                  <a:srgbClr val="333399"/>
                </a:solidFill>
              </a:rPr>
              <a:t> fat(n)</a:t>
            </a:r>
            <a:r>
              <a:rPr lang="pt-BR" altLang="pt-BR" sz="2800" b="1" dirty="0">
                <a:solidFill>
                  <a:srgbClr val="333399"/>
                </a:solidFill>
              </a:rPr>
              <a:t>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if </a:t>
            </a:r>
            <a:r>
              <a:rPr lang="pt-BR" altLang="pt-BR" sz="2800" dirty="0">
                <a:solidFill>
                  <a:srgbClr val="333399"/>
                </a:solidFill>
              </a:rPr>
              <a:t>n == 0: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1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      </a:t>
            </a:r>
            <a:r>
              <a:rPr lang="pt-BR" altLang="pt-BR" sz="2800" b="1" dirty="0">
                <a:solidFill>
                  <a:srgbClr val="333399"/>
                </a:solidFill>
              </a:rPr>
              <a:t>else: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n*fat(n-1)</a:t>
            </a:r>
            <a:r>
              <a:rPr lang="pt-BR" altLang="pt-BR" sz="2800" dirty="0">
                <a:latin typeface="Garamond" pitchFamily="18" charset="0"/>
              </a:rPr>
              <a:t> </a:t>
            </a:r>
            <a:r>
              <a:rPr lang="pt-BR" altLang="pt-BR" sz="2800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Principal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x = fat(3)</a:t>
            </a:r>
            <a:r>
              <a:rPr lang="pt-BR" altLang="pt-BR" sz="2800" b="1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print(x)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08135" y="297815"/>
            <a:ext cx="2357120" cy="5878830"/>
            <a:chOff x="12948" y="480"/>
            <a:chExt cx="3712" cy="9258"/>
          </a:xfrm>
        </p:grpSpPr>
        <p:sp>
          <p:nvSpPr>
            <p:cNvPr id="54279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0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4281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282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4283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5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6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9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0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1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2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4293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4294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5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6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7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8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9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0749" name="Line 29"/>
          <p:cNvSpPr/>
          <p:nvPr/>
        </p:nvSpPr>
        <p:spPr>
          <a:xfrm rot="10800000" flipH="1">
            <a:off x="6401435" y="6557645"/>
            <a:ext cx="51003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7" name="Group 296"/>
          <p:cNvGrpSpPr/>
          <p:nvPr/>
        </p:nvGrpSpPr>
        <p:grpSpPr>
          <a:xfrm>
            <a:off x="6400800" y="297180"/>
            <a:ext cx="2349500" cy="5878830"/>
            <a:chOff x="11303" y="-480"/>
            <a:chExt cx="3700" cy="9258"/>
          </a:xfrm>
        </p:grpSpPr>
        <p:sp>
          <p:nvSpPr>
            <p:cNvPr id="298" name="Line 6"/>
            <p:cNvSpPr/>
            <p:nvPr/>
          </p:nvSpPr>
          <p:spPr>
            <a:xfrm>
              <a:off x="11303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9" name="Text Box 7"/>
            <p:cNvSpPr txBox="1"/>
            <p:nvPr/>
          </p:nvSpPr>
          <p:spPr>
            <a:xfrm>
              <a:off x="11878" y="785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00" name="Text Box 9"/>
            <p:cNvSpPr txBox="1"/>
            <p:nvPr/>
          </p:nvSpPr>
          <p:spPr>
            <a:xfrm>
              <a:off x="13443" y="720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01" name="Line 10"/>
            <p:cNvSpPr/>
            <p:nvPr/>
          </p:nvSpPr>
          <p:spPr>
            <a:xfrm>
              <a:off x="13463" y="708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2" name="Line 11"/>
            <p:cNvSpPr/>
            <p:nvPr/>
          </p:nvSpPr>
          <p:spPr>
            <a:xfrm>
              <a:off x="13343" y="708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3" name="Line 12"/>
            <p:cNvSpPr/>
            <p:nvPr/>
          </p:nvSpPr>
          <p:spPr>
            <a:xfrm>
              <a:off x="13343" y="8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4" name="Line 14"/>
            <p:cNvSpPr/>
            <p:nvPr/>
          </p:nvSpPr>
          <p:spPr>
            <a:xfrm>
              <a:off x="11303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5" name="Line 15"/>
            <p:cNvSpPr/>
            <p:nvPr/>
          </p:nvSpPr>
          <p:spPr>
            <a:xfrm>
              <a:off x="11303" y="876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6" name="Line 25"/>
            <p:cNvSpPr/>
            <p:nvPr/>
          </p:nvSpPr>
          <p:spPr>
            <a:xfrm>
              <a:off x="1322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" name="Line 25"/>
            <p:cNvSpPr/>
            <p:nvPr/>
          </p:nvSpPr>
          <p:spPr>
            <a:xfrm>
              <a:off x="1130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09995" y="307975"/>
            <a:ext cx="2357120" cy="5878830"/>
            <a:chOff x="12948" y="480"/>
            <a:chExt cx="3712" cy="9258"/>
          </a:xfrm>
        </p:grpSpPr>
        <p:sp>
          <p:nvSpPr>
            <p:cNvPr id="60422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3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0424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25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0426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7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8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9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5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0437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8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9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0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2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43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4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7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0448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0449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0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1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2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53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4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5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6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7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0458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0459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0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1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2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63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4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5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6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7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0468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0469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0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1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2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3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4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5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24950" y="298450"/>
            <a:ext cx="2357120" cy="5878830"/>
            <a:chOff x="12948" y="480"/>
            <a:chExt cx="3712" cy="9258"/>
          </a:xfrm>
        </p:grpSpPr>
        <p:sp>
          <p:nvSpPr>
            <p:cNvPr id="62467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68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2469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70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2471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2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3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4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5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6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7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8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9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0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2481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2482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3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4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5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6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7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88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9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0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1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2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2493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2494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5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6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7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98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9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0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1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2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03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2504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5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6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7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508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9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0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1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2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2513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2514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5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6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7" name="Text Box 56"/>
            <p:cNvSpPr txBox="1"/>
            <p:nvPr/>
          </p:nvSpPr>
          <p:spPr>
            <a:xfrm>
              <a:off x="13203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19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0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1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2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12" name="Line 29"/>
          <p:cNvSpPr/>
          <p:nvPr/>
        </p:nvSpPr>
        <p:spPr>
          <a:xfrm rot="10800000" flipH="1">
            <a:off x="694690" y="6544945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72" name="Group 371"/>
          <p:cNvGrpSpPr/>
          <p:nvPr/>
        </p:nvGrpSpPr>
        <p:grpSpPr>
          <a:xfrm>
            <a:off x="685165" y="287655"/>
            <a:ext cx="2357120" cy="5878830"/>
            <a:chOff x="12948" y="480"/>
            <a:chExt cx="3712" cy="9258"/>
          </a:xfrm>
        </p:grpSpPr>
        <p:sp>
          <p:nvSpPr>
            <p:cNvPr id="37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7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7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7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38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38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3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94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5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6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7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8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399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00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1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2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3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0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503930" y="299720"/>
            <a:ext cx="2357120" cy="5878830"/>
            <a:chOff x="12948" y="480"/>
            <a:chExt cx="3712" cy="9258"/>
          </a:xfrm>
        </p:grpSpPr>
        <p:sp>
          <p:nvSpPr>
            <p:cNvPr id="406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7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08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09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10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1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2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3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4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5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6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7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8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20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21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2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3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4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5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6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27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8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9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0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1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32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33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4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5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7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442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443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5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6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7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8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331845" y="2553970"/>
            <a:ext cx="5528945" cy="1750060"/>
            <a:chOff x="5142" y="2484"/>
            <a:chExt cx="8707" cy="2756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417" y="2485"/>
              <a:ext cx="32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“LISComp”</a:t>
              </a:r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5142" y="3403"/>
              <a:ext cx="18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Idade </a:t>
              </a:r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5142" y="4322"/>
              <a:ext cx="79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pi </a:t>
              </a:r>
              <a:endParaRPr lang="pt-BR" altLang="en-US" dirty="0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5142" y="2484"/>
              <a:ext cx="35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Laboratorio</a:t>
              </a:r>
              <a:r>
                <a:rPr lang="pt-PT" altLang="pt-BR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 </a:t>
              </a:r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8781" y="3404"/>
              <a:ext cx="10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22</a:t>
              </a:r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679" y="4322"/>
              <a:ext cx="617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3.141592653589793</a:t>
              </a:r>
              <a:endParaRPr lang="pt-BR" altLang="en-US" dirty="0"/>
            </a:p>
          </p:txBody>
        </p:sp>
        <p:cxnSp>
          <p:nvCxnSpPr>
            <p:cNvPr id="11" name="Conector de Seta Reta 10"/>
            <p:cNvCxnSpPr>
              <a:stCxn id="8" idx="3"/>
              <a:endCxn id="4" idx="1"/>
            </p:cNvCxnSpPr>
            <p:nvPr/>
          </p:nvCxnSpPr>
          <p:spPr>
            <a:xfrm>
              <a:off x="8673" y="2944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7037" y="3863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935" y="4781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429"/>
          <p:cNvGrpSpPr/>
          <p:nvPr/>
        </p:nvGrpSpPr>
        <p:grpSpPr>
          <a:xfrm>
            <a:off x="3496310" y="292100"/>
            <a:ext cx="2357120" cy="5878830"/>
            <a:chOff x="12948" y="480"/>
            <a:chExt cx="3712" cy="9258"/>
          </a:xfrm>
        </p:grpSpPr>
        <p:sp>
          <p:nvSpPr>
            <p:cNvPr id="43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33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4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35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7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2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3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45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46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7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8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52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3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4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5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6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57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58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9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" name="Text Box 56"/>
            <p:cNvSpPr txBox="1"/>
            <p:nvPr/>
          </p:nvSpPr>
          <p:spPr>
            <a:xfrm>
              <a:off x="13203" y="45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77545" y="297815"/>
            <a:ext cx="2357120" cy="5878830"/>
            <a:chOff x="12948" y="480"/>
            <a:chExt cx="3712" cy="9258"/>
          </a:xfrm>
        </p:grpSpPr>
        <p:sp>
          <p:nvSpPr>
            <p:cNvPr id="520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1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22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2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2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7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8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9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0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1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3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34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35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6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7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8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9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0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1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3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4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5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546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547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8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9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0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51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2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3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4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5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56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557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8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9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60" name="Text Box 56"/>
            <p:cNvSpPr txBox="1"/>
            <p:nvPr/>
          </p:nvSpPr>
          <p:spPr>
            <a:xfrm>
              <a:off x="13203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61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35395" y="292100"/>
            <a:ext cx="2357120" cy="5878830"/>
            <a:chOff x="12948" y="480"/>
            <a:chExt cx="3712" cy="9258"/>
          </a:xfrm>
        </p:grpSpPr>
        <p:sp>
          <p:nvSpPr>
            <p:cNvPr id="6861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861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861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862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862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Text Box 56"/>
            <p:cNvSpPr txBox="1"/>
            <p:nvPr/>
          </p:nvSpPr>
          <p:spPr>
            <a:xfrm>
              <a:off x="13203" y="63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6</a:t>
              </a:r>
            </a:p>
          </p:txBody>
        </p:sp>
        <p:sp>
          <p:nvSpPr>
            <p:cNvPr id="6863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50350" y="292735"/>
            <a:ext cx="2349500" cy="5878830"/>
            <a:chOff x="12960" y="480"/>
            <a:chExt cx="3700" cy="9258"/>
          </a:xfrm>
        </p:grpSpPr>
        <p:sp>
          <p:nvSpPr>
            <p:cNvPr id="7066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7066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1" name="Text Box 7"/>
            <p:cNvSpPr txBox="1"/>
            <p:nvPr/>
          </p:nvSpPr>
          <p:spPr>
            <a:xfrm>
              <a:off x="13599" y="8073"/>
              <a:ext cx="682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6</a:t>
              </a:r>
            </a:p>
          </p:txBody>
        </p:sp>
      </p:grpSp>
      <p:sp>
        <p:nvSpPr>
          <p:cNvPr id="7" name="Line 29"/>
          <p:cNvSpPr/>
          <p:nvPr/>
        </p:nvSpPr>
        <p:spPr>
          <a:xfrm rot="10800000" flipH="1">
            <a:off x="677545" y="6555740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17445" y="1574800"/>
            <a:ext cx="7357745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ctr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 i="1" dirty="0">
                <a:sym typeface="+mn-ea"/>
              </a:rPr>
              <a:t>v</a:t>
            </a:r>
            <a:r>
              <a:rPr lang="pt-BR" altLang="pt-BR" sz="2800" i="1" dirty="0">
                <a:sym typeface="+mn-ea"/>
              </a:rPr>
              <a:t>ariável</a:t>
            </a:r>
            <a:r>
              <a:rPr lang="pt-BR" altLang="pt-BR" sz="2800" dirty="0">
                <a:sym typeface="+mn-ea"/>
              </a:rPr>
              <a:t> = </a:t>
            </a:r>
            <a:r>
              <a:rPr lang="pt-BR" altLang="pt-BR" sz="2800" b="1" dirty="0">
                <a:sym typeface="+mn-ea"/>
              </a:rPr>
              <a:t>open</a:t>
            </a:r>
            <a:r>
              <a:rPr lang="pt-BR" altLang="pt-BR" sz="2800" dirty="0">
                <a:sym typeface="+mn-ea"/>
              </a:rPr>
              <a:t>(</a:t>
            </a:r>
            <a:r>
              <a:rPr lang="pt-BR" altLang="pt-BR" sz="2800" i="1" dirty="0">
                <a:sym typeface="+mn-ea"/>
              </a:rPr>
              <a:t>caminho do arquivo</a:t>
            </a:r>
            <a:r>
              <a:rPr lang="pt-BR" altLang="pt-BR" sz="2800" dirty="0">
                <a:sym typeface="+mn-ea"/>
              </a:rPr>
              <a:t>, </a:t>
            </a:r>
            <a:r>
              <a:rPr lang="pt-BR" altLang="pt-BR" sz="2800" i="1" dirty="0">
                <a:sym typeface="+mn-ea"/>
              </a:rPr>
              <a:t>modo</a:t>
            </a:r>
            <a:r>
              <a:rPr lang="pt-BR" altLang="pt-BR" sz="2800" dirty="0">
                <a:sym typeface="+mn-ea"/>
              </a:rPr>
              <a:t>)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800" dirty="0">
                <a:sym typeface="+mn-ea"/>
              </a:rPr>
              <a:t>Os modos de operação de um arquivo são: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“r”	: apenas leitura (se omitido = “r”);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“w”	: apenas escrita;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“a”	: escrita no final do arquivo; 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“r+”	: leitura e escrita (não visto aqui).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r>
                        <a:rPr lang="en-US" altLang="en-US"/>
                        <a:t>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880870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('exemplo.txt','a')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706995" y="3376295"/>
            <a:ext cx="2954655" cy="1076325"/>
            <a:chOff x="14441" y="2362"/>
            <a:chExt cx="4653" cy="1695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('exemplo.txt','w')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6325"/>
            <a:chOff x="14441" y="2362"/>
            <a:chExt cx="4653" cy="1695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9A92E37-7ED9-4996-B53E-8EF302D3D9C8}"/>
              </a:ext>
            </a:extLst>
          </p:cNvPr>
          <p:cNvGrpSpPr/>
          <p:nvPr/>
        </p:nvGrpSpPr>
        <p:grpSpPr>
          <a:xfrm>
            <a:off x="3074670" y="2718933"/>
            <a:ext cx="6042660" cy="1420134"/>
            <a:chOff x="3447046" y="1553073"/>
            <a:chExt cx="6042660" cy="142013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400941F-5C6A-4C7C-B1F9-2B3D2C83C51C}"/>
                </a:ext>
              </a:extLst>
            </p:cNvPr>
            <p:cNvGrpSpPr/>
            <p:nvPr/>
          </p:nvGrpSpPr>
          <p:grpSpPr>
            <a:xfrm>
              <a:off x="5657158" y="1553073"/>
              <a:ext cx="1616880" cy="1420134"/>
              <a:chOff x="4955371" y="1741237"/>
              <a:chExt cx="1616880" cy="1420134"/>
            </a:xfrm>
          </p:grpSpPr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A670300F-290E-47BD-B548-91E1561523AE}"/>
                  </a:ext>
                </a:extLst>
              </p:cNvPr>
              <p:cNvSpPr txBox="1"/>
              <p:nvPr/>
            </p:nvSpPr>
            <p:spPr>
              <a:xfrm>
                <a:off x="5979035" y="1741237"/>
                <a:ext cx="363034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7</a:t>
                </a:r>
              </a:p>
            </p:txBody>
          </p: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DDE947BE-6628-4888-BC33-63E0B2EACEF0}"/>
                  </a:ext>
                </a:extLst>
              </p:cNvPr>
              <p:cNvSpPr txBox="1"/>
              <p:nvPr/>
            </p:nvSpPr>
            <p:spPr>
              <a:xfrm>
                <a:off x="4955371" y="1766571"/>
                <a:ext cx="793481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15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D5A4C76F-94EE-44D1-9E32-C910BCDA4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1766571"/>
                <a:ext cx="0" cy="6847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1793FCFA-413F-418F-882F-2429ECE6E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2451304"/>
                <a:ext cx="8233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1C6F8B4F-605E-4024-A68A-A0694B41FA0F}"/>
                  </a:ext>
                </a:extLst>
              </p:cNvPr>
              <p:cNvSpPr txBox="1"/>
              <p:nvPr/>
            </p:nvSpPr>
            <p:spPr>
              <a:xfrm>
                <a:off x="5951583" y="2451303"/>
                <a:ext cx="417938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2</a:t>
                </a:r>
              </a:p>
            </p:txBody>
          </p:sp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125E3319-BB87-4820-BD72-BF5C58B88EA2}"/>
                  </a:ext>
                </a:extLst>
              </p:cNvPr>
              <p:cNvSpPr txBox="1"/>
              <p:nvPr/>
            </p:nvSpPr>
            <p:spPr>
              <a:xfrm>
                <a:off x="5123500" y="2451304"/>
                <a:ext cx="457222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</a:t>
                </a:r>
              </a:p>
            </p:txBody>
          </p:sp>
        </p:grp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BC9BDE95-BB1B-4D2A-A570-30F915D992C7}"/>
                </a:ext>
              </a:extLst>
            </p:cNvPr>
            <p:cNvSpPr txBox="1"/>
            <p:nvPr/>
          </p:nvSpPr>
          <p:spPr>
            <a:xfrm>
              <a:off x="3447046" y="1645861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dividendo</a:t>
              </a:r>
              <a:endParaRPr lang="en-US" sz="2800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6FF4E7C-AEC8-4225-9A5B-B969F506788B}"/>
                </a:ext>
              </a:extLst>
            </p:cNvPr>
            <p:cNvSpPr/>
            <p:nvPr/>
          </p:nvSpPr>
          <p:spPr>
            <a:xfrm flipH="1" flipV="1">
              <a:off x="5233936" y="1907470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24D8D32A-4580-42D3-8082-B832640274F8}"/>
                </a:ext>
              </a:extLst>
            </p:cNvPr>
            <p:cNvSpPr txBox="1"/>
            <p:nvPr/>
          </p:nvSpPr>
          <p:spPr>
            <a:xfrm>
              <a:off x="7702816" y="1645861"/>
              <a:ext cx="122401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divisor</a:t>
              </a:r>
              <a:endParaRPr lang="en-US" sz="2800" dirty="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16AF773-D0D8-47CD-A18F-8DB461FD1051}"/>
                </a:ext>
              </a:extLst>
            </p:cNvPr>
            <p:cNvSpPr/>
            <p:nvPr/>
          </p:nvSpPr>
          <p:spPr>
            <a:xfrm flipV="1">
              <a:off x="7317616" y="1907471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0BD00132-77EE-4071-A1CE-8E009025B6A3}"/>
                </a:ext>
              </a:extLst>
            </p:cNvPr>
            <p:cNvSpPr txBox="1"/>
            <p:nvPr/>
          </p:nvSpPr>
          <p:spPr>
            <a:xfrm>
              <a:off x="4263389" y="2288474"/>
              <a:ext cx="98899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resto</a:t>
              </a:r>
              <a:endParaRPr lang="en-US" sz="2800" dirty="0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B02C0E2-046B-4E1A-BEC5-E0C0DA9AAD96}"/>
                </a:ext>
              </a:extLst>
            </p:cNvPr>
            <p:cNvSpPr/>
            <p:nvPr/>
          </p:nvSpPr>
          <p:spPr>
            <a:xfrm flipH="1" flipV="1">
              <a:off x="5252383" y="2550084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46AD046B-3854-4440-9B0B-E990ADF46D0E}"/>
                </a:ext>
              </a:extLst>
            </p:cNvPr>
            <p:cNvSpPr txBox="1"/>
            <p:nvPr/>
          </p:nvSpPr>
          <p:spPr>
            <a:xfrm>
              <a:off x="7702816" y="2288474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quociente</a:t>
              </a:r>
              <a:endParaRPr lang="en-US" sz="2800" dirty="0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4E2627CD-63F0-49AA-A601-E315575C110D}"/>
                </a:ext>
              </a:extLst>
            </p:cNvPr>
            <p:cNvSpPr/>
            <p:nvPr/>
          </p:nvSpPr>
          <p:spPr>
            <a:xfrm flipV="1">
              <a:off x="7317616" y="2550084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552843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Agrupar 75">
            <a:extLst>
              <a:ext uri="{FF2B5EF4-FFF2-40B4-BE49-F238E27FC236}">
                <a16:creationId xmlns:a16="http://schemas.microsoft.com/office/drawing/2014/main" id="{D6552712-C2DD-46B1-A905-1811C36CF13A}"/>
              </a:ext>
            </a:extLst>
          </p:cNvPr>
          <p:cNvGrpSpPr/>
          <p:nvPr/>
        </p:nvGrpSpPr>
        <p:grpSpPr>
          <a:xfrm>
            <a:off x="2046000" y="638257"/>
            <a:ext cx="8100000" cy="5581485"/>
            <a:chOff x="2046000" y="189000"/>
            <a:chExt cx="8100000" cy="558148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EDEF97D-8166-4DB8-AEC7-8FA2E192CCDF}"/>
                </a:ext>
              </a:extLst>
            </p:cNvPr>
            <p:cNvSpPr/>
            <p:nvPr/>
          </p:nvSpPr>
          <p:spPr>
            <a:xfrm>
              <a:off x="2046000" y="189000"/>
              <a:ext cx="8100000" cy="5581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6D85110-B68A-4ABD-8542-0FE1AFCF1B2D}"/>
                </a:ext>
              </a:extLst>
            </p:cNvPr>
            <p:cNvSpPr/>
            <p:nvPr/>
          </p:nvSpPr>
          <p:spPr>
            <a:xfrm>
              <a:off x="2766000" y="1269000"/>
              <a:ext cx="7020000" cy="41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9D6C6AE-D704-4ECB-A82C-D0529233FB00}"/>
                </a:ext>
              </a:extLst>
            </p:cNvPr>
            <p:cNvSpPr/>
            <p:nvPr/>
          </p:nvSpPr>
          <p:spPr>
            <a:xfrm>
              <a:off x="3486000" y="2349000"/>
              <a:ext cx="5940000" cy="27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B1D6D74-F10F-4951-B3F6-56CDB3F4C98E}"/>
                </a:ext>
              </a:extLst>
            </p:cNvPr>
            <p:cNvSpPr/>
            <p:nvPr/>
          </p:nvSpPr>
          <p:spPr>
            <a:xfrm>
              <a:off x="4197122" y="3426783"/>
              <a:ext cx="4858101" cy="125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8CFB80A-9AF1-493E-A7D5-28467E5A0F57}"/>
                </a:ext>
              </a:extLst>
            </p:cNvPr>
            <p:cNvGrpSpPr/>
            <p:nvPr/>
          </p:nvGrpSpPr>
          <p:grpSpPr>
            <a:xfrm>
              <a:off x="2807429" y="683902"/>
              <a:ext cx="4854000" cy="546681"/>
              <a:chOff x="2766000" y="1508970"/>
              <a:chExt cx="4854000" cy="641678"/>
            </a:xfrm>
          </p:grpSpPr>
          <p:sp>
            <p:nvSpPr>
              <p:cNvPr id="39" name="Caixa de Texto 5">
                <a:extLst>
                  <a:ext uri="{FF2B5EF4-FFF2-40B4-BE49-F238E27FC236}">
                    <a16:creationId xmlns:a16="http://schemas.microsoft.com/office/drawing/2014/main" id="{7137438E-FD73-4E6F-8403-F4298FB140D4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40" name="Caixa de Texto 9">
                <a:extLst>
                  <a:ext uri="{FF2B5EF4-FFF2-40B4-BE49-F238E27FC236}">
                    <a16:creationId xmlns:a16="http://schemas.microsoft.com/office/drawing/2014/main" id="{B140C230-D4BA-455F-8497-05B1E7688399}"/>
                  </a:ext>
                </a:extLst>
              </p:cNvPr>
              <p:cNvSpPr txBox="1"/>
              <p:nvPr/>
            </p:nvSpPr>
            <p:spPr>
              <a:xfrm>
                <a:off x="4155693" y="1536508"/>
                <a:ext cx="3464307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3.141592653589793</a:t>
                </a:r>
                <a:endParaRPr lang="pt-BR" altLang="en-US" sz="2800" dirty="0"/>
              </a:p>
            </p:txBody>
          </p:sp>
          <p:cxnSp>
            <p:nvCxnSpPr>
              <p:cNvPr id="41" name="Conector de Seta Reta 40">
                <a:extLst>
                  <a:ext uri="{FF2B5EF4-FFF2-40B4-BE49-F238E27FC236}">
                    <a16:creationId xmlns:a16="http://schemas.microsoft.com/office/drawing/2014/main" id="{DDB7115A-1537-483F-A0DC-91071C76F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9A915B86-DA3B-4D7F-AD4D-ABF142DC216E}"/>
                </a:ext>
              </a:extLst>
            </p:cNvPr>
            <p:cNvGrpSpPr/>
            <p:nvPr/>
          </p:nvGrpSpPr>
          <p:grpSpPr>
            <a:xfrm>
              <a:off x="3486000" y="1744288"/>
              <a:ext cx="4521658" cy="523220"/>
              <a:chOff x="2766000" y="1488552"/>
              <a:chExt cx="4521658" cy="614140"/>
            </a:xfrm>
          </p:grpSpPr>
          <p:sp>
            <p:nvSpPr>
              <p:cNvPr id="53" name="Caixa de Texto 5">
                <a:extLst>
                  <a:ext uri="{FF2B5EF4-FFF2-40B4-BE49-F238E27FC236}">
                    <a16:creationId xmlns:a16="http://schemas.microsoft.com/office/drawing/2014/main" id="{A3EF80EE-0683-473E-9B2C-7213938ECFAA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54" name="Caixa de Texto 9">
                <a:extLst>
                  <a:ext uri="{FF2B5EF4-FFF2-40B4-BE49-F238E27FC236}">
                    <a16:creationId xmlns:a16="http://schemas.microsoft.com/office/drawing/2014/main" id="{188B871A-FDBD-4757-9863-1ED991AB0F64}"/>
                  </a:ext>
                </a:extLst>
              </p:cNvPr>
              <p:cNvSpPr txBox="1"/>
              <p:nvPr/>
            </p:nvSpPr>
            <p:spPr>
              <a:xfrm>
                <a:off x="4208802" y="1488552"/>
                <a:ext cx="3078856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“globa”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55" name="Conector de Seta Reta 54">
                <a:extLst>
                  <a:ext uri="{FF2B5EF4-FFF2-40B4-BE49-F238E27FC236}">
                    <a16:creationId xmlns:a16="http://schemas.microsoft.com/office/drawing/2014/main" id="{B23A533F-5648-486A-B0C8-90D52013D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9B6B5386-64FB-43EE-B8BE-AC150C19FE8B}"/>
                </a:ext>
              </a:extLst>
            </p:cNvPr>
            <p:cNvGrpSpPr/>
            <p:nvPr/>
          </p:nvGrpSpPr>
          <p:grpSpPr>
            <a:xfrm>
              <a:off x="4197122" y="2823845"/>
              <a:ext cx="5009022" cy="523220"/>
              <a:chOff x="2766000" y="1490637"/>
              <a:chExt cx="5009022" cy="614140"/>
            </a:xfrm>
          </p:grpSpPr>
          <p:sp>
            <p:nvSpPr>
              <p:cNvPr id="61" name="Caixa de Texto 5">
                <a:extLst>
                  <a:ext uri="{FF2B5EF4-FFF2-40B4-BE49-F238E27FC236}">
                    <a16:creationId xmlns:a16="http://schemas.microsoft.com/office/drawing/2014/main" id="{7FF8F86E-9CC9-4164-93C9-D4E634643F0F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62" name="Caixa de Texto 9">
                <a:extLst>
                  <a:ext uri="{FF2B5EF4-FFF2-40B4-BE49-F238E27FC236}">
                    <a16:creationId xmlns:a16="http://schemas.microsoft.com/office/drawing/2014/main" id="{CDB9BF29-24B5-4094-BFAD-4112B8184039}"/>
                  </a:ext>
                </a:extLst>
              </p:cNvPr>
              <p:cNvSpPr txBox="1"/>
              <p:nvPr/>
            </p:nvSpPr>
            <p:spPr>
              <a:xfrm>
                <a:off x="4169555" y="1490637"/>
                <a:ext cx="3605467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dirty="0">
                    <a:solidFill>
                      <a:srgbClr val="990000"/>
                    </a:solidFill>
                    <a:cs typeface="Arial" panose="020B0604020202020204" pitchFamily="34" charset="0"/>
                    <a:sym typeface="+mn-ea"/>
                  </a:rPr>
                  <a:t>“enclosed”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63" name="Conector de Seta Reta 62">
                <a:extLst>
                  <a:ext uri="{FF2B5EF4-FFF2-40B4-BE49-F238E27FC236}">
                    <a16:creationId xmlns:a16="http://schemas.microsoft.com/office/drawing/2014/main" id="{5ECF24F9-95C0-4CA6-A6AA-2AA27B978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9ED339D8-7E98-41E6-AEED-733EB53AC566}"/>
                </a:ext>
              </a:extLst>
            </p:cNvPr>
            <p:cNvGrpSpPr/>
            <p:nvPr/>
          </p:nvGrpSpPr>
          <p:grpSpPr>
            <a:xfrm>
              <a:off x="4875693" y="3910560"/>
              <a:ext cx="4259429" cy="523220"/>
              <a:chOff x="2766000" y="1501123"/>
              <a:chExt cx="4259429" cy="614140"/>
            </a:xfrm>
          </p:grpSpPr>
          <p:sp>
            <p:nvSpPr>
              <p:cNvPr id="65" name="Caixa de Texto 5">
                <a:extLst>
                  <a:ext uri="{FF2B5EF4-FFF2-40B4-BE49-F238E27FC236}">
                    <a16:creationId xmlns:a16="http://schemas.microsoft.com/office/drawing/2014/main" id="{707931C2-09FA-449D-95E8-F4F88458489B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66" name="Caixa de Texto 9">
                <a:extLst>
                  <a:ext uri="{FF2B5EF4-FFF2-40B4-BE49-F238E27FC236}">
                    <a16:creationId xmlns:a16="http://schemas.microsoft.com/office/drawing/2014/main" id="{9E04B54C-771C-4610-BA74-32D3B08DC68F}"/>
                  </a:ext>
                </a:extLst>
              </p:cNvPr>
              <p:cNvSpPr txBox="1"/>
              <p:nvPr/>
            </p:nvSpPr>
            <p:spPr>
              <a:xfrm>
                <a:off x="4164671" y="1501123"/>
                <a:ext cx="2860758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dirty="0">
                    <a:solidFill>
                      <a:srgbClr val="990000"/>
                    </a:solidFill>
                    <a:cs typeface="Arial" panose="020B0604020202020204" pitchFamily="34" charset="0"/>
                    <a:sym typeface="+mn-ea"/>
                  </a:rPr>
                  <a:t>“local”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2373EF18-8B55-45B1-8686-EA3DC9AA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 Box 6">
              <a:extLst>
                <a:ext uri="{FF2B5EF4-FFF2-40B4-BE49-F238E27FC236}">
                  <a16:creationId xmlns:a16="http://schemas.microsoft.com/office/drawing/2014/main" id="{5240B77F-B7E9-4626-8587-DE7A68159FB3}"/>
                </a:ext>
              </a:extLst>
            </p:cNvPr>
            <p:cNvSpPr txBox="1"/>
            <p:nvPr/>
          </p:nvSpPr>
          <p:spPr>
            <a:xfrm>
              <a:off x="2807429" y="253060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</a:t>
              </a:r>
              <a:r>
                <a:rPr lang="pt-BR" sz="2800" dirty="0" err="1">
                  <a:solidFill>
                    <a:srgbClr val="008A3E"/>
                  </a:solidFill>
                </a:rPr>
                <a:t>Built</a:t>
              </a:r>
              <a:r>
                <a:rPr lang="pt-BR" sz="2800" dirty="0">
                  <a:solidFill>
                    <a:srgbClr val="008A3E"/>
                  </a:solidFill>
                </a:rPr>
                <a:t>-in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6BFBEB6B-431A-4854-A8F6-923673CAD2C3}"/>
                </a:ext>
              </a:extLst>
            </p:cNvPr>
            <p:cNvSpPr txBox="1"/>
            <p:nvPr/>
          </p:nvSpPr>
          <p:spPr>
            <a:xfrm>
              <a:off x="3486000" y="1360733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Global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3" name="Text Box 6">
              <a:extLst>
                <a:ext uri="{FF2B5EF4-FFF2-40B4-BE49-F238E27FC236}">
                  <a16:creationId xmlns:a16="http://schemas.microsoft.com/office/drawing/2014/main" id="{1092E086-1B69-426B-8F2D-E54B8149CBEF}"/>
                </a:ext>
              </a:extLst>
            </p:cNvPr>
            <p:cNvSpPr txBox="1"/>
            <p:nvPr/>
          </p:nvSpPr>
          <p:spPr>
            <a:xfrm>
              <a:off x="4197122" y="2408622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</a:t>
              </a:r>
              <a:r>
                <a:rPr lang="pt-BR" sz="2800" dirty="0" err="1">
                  <a:solidFill>
                    <a:srgbClr val="008A3E"/>
                  </a:solidFill>
                </a:rPr>
                <a:t>Enclosed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5" name="Text Box 6">
              <a:extLst>
                <a:ext uri="{FF2B5EF4-FFF2-40B4-BE49-F238E27FC236}">
                  <a16:creationId xmlns:a16="http://schemas.microsoft.com/office/drawing/2014/main" id="{1C16ECA9-403F-4BF9-9FF1-FF154152FB64}"/>
                </a:ext>
              </a:extLst>
            </p:cNvPr>
            <p:cNvSpPr txBox="1"/>
            <p:nvPr/>
          </p:nvSpPr>
          <p:spPr>
            <a:xfrm>
              <a:off x="4875693" y="3516295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Local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24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070350" y="2038985"/>
            <a:ext cx="4051300" cy="2780030"/>
            <a:chOff x="6588" y="2252"/>
            <a:chExt cx="6380" cy="4378"/>
          </a:xfrm>
        </p:grpSpPr>
        <p:sp>
          <p:nvSpPr>
            <p:cNvPr id="5146" name="Text Box 30"/>
            <p:cNvSpPr txBox="1"/>
            <p:nvPr/>
          </p:nvSpPr>
          <p:spPr>
            <a:xfrm>
              <a:off x="6732" y="4140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sp>
          <p:nvSpPr>
            <p:cNvPr id="5156" name="Line 40"/>
            <p:cNvSpPr/>
            <p:nvPr/>
          </p:nvSpPr>
          <p:spPr>
            <a:xfrm rot="5400000" flipH="1">
              <a:off x="8397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 rot="5400000">
              <a:off x="8473" y="5843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8" name="Text Box 42"/>
            <p:cNvSpPr txBox="1"/>
            <p:nvPr/>
          </p:nvSpPr>
          <p:spPr>
            <a:xfrm>
              <a:off x="6588" y="5999"/>
              <a:ext cx="1237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Início</a:t>
              </a:r>
            </a:p>
          </p:txBody>
        </p:sp>
        <p:sp>
          <p:nvSpPr>
            <p:cNvPr id="5141" name="Text Box 25"/>
            <p:cNvSpPr txBox="1"/>
            <p:nvPr/>
          </p:nvSpPr>
          <p:spPr>
            <a:xfrm>
              <a:off x="8713" y="4140"/>
              <a:ext cx="1905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 : j : k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425" y="4081"/>
              <a:ext cx="482" cy="965"/>
              <a:chOff x="5343" y="4843"/>
              <a:chExt cx="482" cy="965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5343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124" idx="0"/>
              </p:cNvCxnSpPr>
              <p:nvPr/>
            </p:nvCxnSpPr>
            <p:spPr>
              <a:xfrm flipV="1">
                <a:off x="5343" y="484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7" y="580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0422" y="4081"/>
              <a:ext cx="485" cy="960"/>
              <a:chOff x="6208" y="4848"/>
              <a:chExt cx="485" cy="96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6691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208" y="484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08" y="579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Line 41"/>
            <p:cNvSpPr/>
            <p:nvPr/>
          </p:nvSpPr>
          <p:spPr>
            <a:xfrm rot="10800000">
              <a:off x="9600" y="3000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4" name="Text Box 42"/>
            <p:cNvSpPr txBox="1"/>
            <p:nvPr/>
          </p:nvSpPr>
          <p:spPr>
            <a:xfrm>
              <a:off x="8811" y="2252"/>
              <a:ext cx="157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Parada</a:t>
              </a:r>
            </a:p>
          </p:txBody>
        </p:sp>
        <p:sp>
          <p:nvSpPr>
            <p:cNvPr id="65" name="Line 40"/>
            <p:cNvSpPr/>
            <p:nvPr/>
          </p:nvSpPr>
          <p:spPr>
            <a:xfrm rot="5400000" flipH="1">
              <a:off x="9749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" name="Line 41"/>
            <p:cNvSpPr/>
            <p:nvPr/>
          </p:nvSpPr>
          <p:spPr>
            <a:xfrm rot="16200000">
              <a:off x="10762" y="5844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" name="Text Box 42"/>
            <p:cNvSpPr txBox="1"/>
            <p:nvPr/>
          </p:nvSpPr>
          <p:spPr>
            <a:xfrm>
              <a:off x="11375" y="6000"/>
              <a:ext cx="1593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Passos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3349625" y="786130"/>
            <a:ext cx="5493385" cy="5285740"/>
            <a:chOff x="4434" y="1097"/>
            <a:chExt cx="8651" cy="8324"/>
          </a:xfrm>
        </p:grpSpPr>
        <p:sp>
          <p:nvSpPr>
            <p:cNvPr id="5146" name="Text Box 30"/>
            <p:cNvSpPr txBox="1"/>
            <p:nvPr/>
          </p:nvSpPr>
          <p:spPr>
            <a:xfrm>
              <a:off x="5402" y="8597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grpSp>
          <p:nvGrpSpPr>
            <p:cNvPr id="7" name="Grupo 6"/>
            <p:cNvGrpSpPr/>
            <p:nvPr/>
          </p:nvGrpSpPr>
          <p:grpSpPr>
            <a:xfrm rot="5400000">
              <a:off x="2609" y="4208"/>
              <a:ext cx="7208" cy="989"/>
              <a:chOff x="6328" y="4615"/>
              <a:chExt cx="7208" cy="989"/>
            </a:xfrm>
          </p:grpSpPr>
          <p:sp>
            <p:nvSpPr>
              <p:cNvPr id="52" name="Line 8"/>
              <p:cNvSpPr/>
              <p:nvPr/>
            </p:nvSpPr>
            <p:spPr>
              <a:xfrm>
                <a:off x="99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Line 11"/>
              <p:cNvSpPr/>
              <p:nvPr/>
            </p:nvSpPr>
            <p:spPr>
              <a:xfrm>
                <a:off x="111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2" idx="0"/>
                <a:endCxn id="53" idx="0"/>
              </p:cNvCxnSpPr>
              <p:nvPr/>
            </p:nvCxnSpPr>
            <p:spPr>
              <a:xfrm>
                <a:off x="99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4"/>
              <p:cNvSpPr txBox="1"/>
              <p:nvPr/>
            </p:nvSpPr>
            <p:spPr>
              <a:xfrm rot="16200000">
                <a:off x="10064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20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99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Line 8"/>
              <p:cNvSpPr/>
              <p:nvPr/>
            </p:nvSpPr>
            <p:spPr>
              <a:xfrm>
                <a:off x="111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" name="Line 8"/>
              <p:cNvSpPr/>
              <p:nvPr/>
            </p:nvSpPr>
            <p:spPr>
              <a:xfrm>
                <a:off x="11130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Line 11"/>
              <p:cNvSpPr/>
              <p:nvPr/>
            </p:nvSpPr>
            <p:spPr>
              <a:xfrm>
                <a:off x="12330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63" name="Text Box 24"/>
              <p:cNvSpPr txBox="1"/>
              <p:nvPr/>
            </p:nvSpPr>
            <p:spPr>
              <a:xfrm rot="16200000">
                <a:off x="11264" y="4698"/>
                <a:ext cx="931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64" name="Straight Connector 63"/>
              <p:cNvCxnSpPr>
                <a:stCxn id="60" idx="0"/>
                <a:endCxn id="61" idx="0"/>
              </p:cNvCxnSpPr>
              <p:nvPr/>
            </p:nvCxnSpPr>
            <p:spPr>
              <a:xfrm>
                <a:off x="11130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132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Line 8"/>
              <p:cNvSpPr/>
              <p:nvPr/>
            </p:nvSpPr>
            <p:spPr>
              <a:xfrm>
                <a:off x="12331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8" name="Line 8"/>
              <p:cNvSpPr/>
              <p:nvPr/>
            </p:nvSpPr>
            <p:spPr>
              <a:xfrm>
                <a:off x="12333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9" name="Line 11"/>
              <p:cNvSpPr/>
              <p:nvPr/>
            </p:nvSpPr>
            <p:spPr>
              <a:xfrm>
                <a:off x="13533" y="4644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71" name="Text Box 24"/>
              <p:cNvSpPr txBox="1"/>
              <p:nvPr/>
            </p:nvSpPr>
            <p:spPr>
              <a:xfrm rot="16200000">
                <a:off x="12456" y="4685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98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2333" y="464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335" y="560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Line 8"/>
              <p:cNvSpPr/>
              <p:nvPr/>
            </p:nvSpPr>
            <p:spPr>
              <a:xfrm>
                <a:off x="13534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4" name="Line 8"/>
              <p:cNvSpPr/>
              <p:nvPr/>
            </p:nvSpPr>
            <p:spPr>
              <a:xfrm>
                <a:off x="6328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7" name="Line 11"/>
              <p:cNvSpPr/>
              <p:nvPr/>
            </p:nvSpPr>
            <p:spPr>
              <a:xfrm>
                <a:off x="7528" y="464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3" name="Text Box 24"/>
              <p:cNvSpPr txBox="1"/>
              <p:nvPr/>
            </p:nvSpPr>
            <p:spPr>
              <a:xfrm rot="16200000">
                <a:off x="6463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4" name="Straight Connector 3"/>
              <p:cNvCxnSpPr>
                <a:stCxn id="5124" idx="0"/>
                <a:endCxn id="5127" idx="0"/>
              </p:cNvCxnSpPr>
              <p:nvPr/>
            </p:nvCxnSpPr>
            <p:spPr>
              <a:xfrm>
                <a:off x="6328" y="464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6330" y="560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Line 8"/>
              <p:cNvSpPr/>
              <p:nvPr/>
            </p:nvSpPr>
            <p:spPr>
              <a:xfrm>
                <a:off x="7529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" name="Line 8"/>
              <p:cNvSpPr/>
              <p:nvPr/>
            </p:nvSpPr>
            <p:spPr>
              <a:xfrm>
                <a:off x="75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9" name="Line 11"/>
              <p:cNvSpPr/>
              <p:nvPr/>
            </p:nvSpPr>
            <p:spPr>
              <a:xfrm>
                <a:off x="87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1" name="Text Box 24"/>
              <p:cNvSpPr txBox="1"/>
              <p:nvPr/>
            </p:nvSpPr>
            <p:spPr>
              <a:xfrm rot="16200000">
                <a:off x="7649" y="4683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81</a:t>
                </a:r>
              </a:p>
            </p:txBody>
          </p:sp>
          <p:cxnSp>
            <p:nvCxnSpPr>
              <p:cNvPr id="22" name="Straight Connector 21"/>
              <p:cNvCxnSpPr>
                <a:stCxn id="18" idx="0"/>
                <a:endCxn id="19" idx="0"/>
              </p:cNvCxnSpPr>
              <p:nvPr/>
            </p:nvCxnSpPr>
            <p:spPr>
              <a:xfrm>
                <a:off x="75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Line 8"/>
              <p:cNvSpPr/>
              <p:nvPr/>
            </p:nvSpPr>
            <p:spPr>
              <a:xfrm>
                <a:off x="87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Line 8"/>
              <p:cNvSpPr/>
              <p:nvPr/>
            </p:nvSpPr>
            <p:spPr>
              <a:xfrm>
                <a:off x="8732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Line 11"/>
              <p:cNvSpPr/>
              <p:nvPr/>
            </p:nvSpPr>
            <p:spPr>
              <a:xfrm>
                <a:off x="9932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9" name="Text Box 24"/>
              <p:cNvSpPr txBox="1"/>
              <p:nvPr/>
            </p:nvSpPr>
            <p:spPr>
              <a:xfrm rot="16200000">
                <a:off x="8868" y="4698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13</a:t>
                </a:r>
              </a:p>
            </p:txBody>
          </p:sp>
          <p:cxnSp>
            <p:nvCxnSpPr>
              <p:cNvPr id="30" name="Straight Connector 29"/>
              <p:cNvCxnSpPr>
                <a:stCxn id="26" idx="0"/>
                <a:endCxn id="27" idx="0"/>
              </p:cNvCxnSpPr>
              <p:nvPr/>
            </p:nvCxnSpPr>
            <p:spPr>
              <a:xfrm>
                <a:off x="8732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734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Line 8"/>
              <p:cNvSpPr/>
              <p:nvPr/>
            </p:nvSpPr>
            <p:spPr>
              <a:xfrm>
                <a:off x="9933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00" name="Grupo 99"/>
            <p:cNvGrpSpPr/>
            <p:nvPr/>
          </p:nvGrpSpPr>
          <p:grpSpPr>
            <a:xfrm>
              <a:off x="8170" y="1097"/>
              <a:ext cx="989" cy="3606"/>
              <a:chOff x="12026" y="1680"/>
              <a:chExt cx="989" cy="3606"/>
            </a:xfrm>
          </p:grpSpPr>
          <p:sp>
            <p:nvSpPr>
              <p:cNvPr id="9" name="Line 8"/>
              <p:cNvSpPr/>
              <p:nvPr/>
            </p:nvSpPr>
            <p:spPr>
              <a:xfrm rot="5400000">
                <a:off x="12506" y="48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" name="Line 8"/>
              <p:cNvSpPr/>
              <p:nvPr/>
            </p:nvSpPr>
            <p:spPr>
              <a:xfrm rot="5400000">
                <a:off x="12507" y="120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6" name="Line 11"/>
              <p:cNvSpPr/>
              <p:nvPr/>
            </p:nvSpPr>
            <p:spPr>
              <a:xfrm rot="5400000">
                <a:off x="12507" y="240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47" name="Text Box 24"/>
              <p:cNvSpPr txBox="1"/>
              <p:nvPr/>
            </p:nvSpPr>
            <p:spPr>
              <a:xfrm>
                <a:off x="12055" y="1867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59</a:t>
                </a:r>
              </a:p>
            </p:txBody>
          </p:sp>
          <p:cxnSp>
            <p:nvCxnSpPr>
              <p:cNvPr id="48" name="Straight Connector 3"/>
              <p:cNvCxnSpPr>
                <a:stCxn id="45" idx="0"/>
                <a:endCxn id="46" idx="0"/>
              </p:cNvCxnSpPr>
              <p:nvPr/>
            </p:nvCxnSpPr>
            <p:spPr>
              <a:xfrm rot="5400000">
                <a:off x="12388" y="2280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"/>
              <p:cNvCxnSpPr/>
              <p:nvPr/>
            </p:nvCxnSpPr>
            <p:spPr>
              <a:xfrm rot="5400000">
                <a:off x="11428" y="228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Line 8"/>
              <p:cNvSpPr/>
              <p:nvPr/>
            </p:nvSpPr>
            <p:spPr>
              <a:xfrm rot="5400000">
                <a:off x="12507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6" name="Line 8"/>
              <p:cNvSpPr/>
              <p:nvPr/>
            </p:nvSpPr>
            <p:spPr>
              <a:xfrm rot="5400000">
                <a:off x="12506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" name="Line 11"/>
              <p:cNvSpPr/>
              <p:nvPr/>
            </p:nvSpPr>
            <p:spPr>
              <a:xfrm rot="5400000">
                <a:off x="12506" y="360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84" name="Text Box 24"/>
              <p:cNvSpPr txBox="1"/>
              <p:nvPr/>
            </p:nvSpPr>
            <p:spPr>
              <a:xfrm>
                <a:off x="12054" y="3068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97</a:t>
                </a:r>
              </a:p>
            </p:txBody>
          </p:sp>
          <p:cxnSp>
            <p:nvCxnSpPr>
              <p:cNvPr id="85" name="Straight Connector 21"/>
              <p:cNvCxnSpPr>
                <a:stCxn id="76" idx="0"/>
                <a:endCxn id="80" idx="0"/>
              </p:cNvCxnSpPr>
              <p:nvPr/>
            </p:nvCxnSpPr>
            <p:spPr>
              <a:xfrm rot="5400000">
                <a:off x="12387" y="348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22"/>
              <p:cNvCxnSpPr/>
              <p:nvPr/>
            </p:nvCxnSpPr>
            <p:spPr>
              <a:xfrm rot="5400000">
                <a:off x="11427" y="348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Line 8"/>
              <p:cNvSpPr/>
              <p:nvPr/>
            </p:nvSpPr>
            <p:spPr>
              <a:xfrm rot="5400000">
                <a:off x="12506" y="360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9" name="Line 11"/>
              <p:cNvSpPr/>
              <p:nvPr/>
            </p:nvSpPr>
            <p:spPr>
              <a:xfrm rot="5400000">
                <a:off x="12505" y="4805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90" name="Text Box 24"/>
              <p:cNvSpPr txBox="1"/>
              <p:nvPr/>
            </p:nvSpPr>
            <p:spPr>
              <a:xfrm>
                <a:off x="12052" y="4274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35</a:t>
                </a:r>
              </a:p>
            </p:txBody>
          </p:sp>
          <p:cxnSp>
            <p:nvCxnSpPr>
              <p:cNvPr id="91" name="Straight Connector 29"/>
              <p:cNvCxnSpPr>
                <a:stCxn id="88" idx="0"/>
                <a:endCxn id="89" idx="0"/>
              </p:cNvCxnSpPr>
              <p:nvPr/>
            </p:nvCxnSpPr>
            <p:spPr>
              <a:xfrm rot="5400000">
                <a:off x="12386" y="468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30"/>
              <p:cNvCxnSpPr/>
              <p:nvPr/>
            </p:nvCxnSpPr>
            <p:spPr>
              <a:xfrm rot="5400000">
                <a:off x="11426" y="4686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Box 24"/>
                <p:cNvSpPr txBox="1"/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24"/>
                <p:cNvSpPr txBox="1"/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24"/>
                <p:cNvSpPr txBox="1"/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24"/>
                <p:cNvSpPr txBox="1"/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30"/>
            <p:cNvSpPr txBox="1"/>
            <p:nvPr/>
          </p:nvSpPr>
          <p:spPr>
            <a:xfrm>
              <a:off x="7951" y="8597"/>
              <a:ext cx="140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new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24"/>
                <p:cNvSpPr txBox="1"/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 Box 24"/>
                <p:cNvSpPr txBox="1"/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 Box 24"/>
                <p:cNvSpPr txBox="1"/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Box 24"/>
                <p:cNvSpPr txBox="1"/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 Box 24"/>
                <p:cNvSpPr txBox="1"/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 Box 24"/>
                <p:cNvSpPr txBox="1"/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24"/>
                <p:cNvSpPr txBox="1"/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1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 Box 24"/>
                <p:cNvSpPr txBox="1"/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1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 Box 32"/>
            <p:cNvSpPr txBox="1"/>
            <p:nvPr/>
          </p:nvSpPr>
          <p:spPr>
            <a:xfrm>
              <a:off x="4434" y="503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sp>
          <p:nvSpPr>
            <p:cNvPr id="116" name="Text Box 32"/>
            <p:cNvSpPr txBox="1"/>
            <p:nvPr/>
          </p:nvSpPr>
          <p:spPr>
            <a:xfrm>
              <a:off x="4434" y="6136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117" name="Text Box 32"/>
            <p:cNvSpPr txBox="1"/>
            <p:nvPr/>
          </p:nvSpPr>
          <p:spPr>
            <a:xfrm>
              <a:off x="4434" y="7343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118" name="Text Box 32"/>
            <p:cNvSpPr txBox="1"/>
            <p:nvPr/>
          </p:nvSpPr>
          <p:spPr>
            <a:xfrm>
              <a:off x="4434" y="134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4434" y="2539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120" name="Text Box 32"/>
            <p:cNvSpPr txBox="1"/>
            <p:nvPr/>
          </p:nvSpPr>
          <p:spPr>
            <a:xfrm>
              <a:off x="4434" y="3742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Line 38"/>
          <p:cNvSpPr/>
          <p:nvPr/>
        </p:nvSpPr>
        <p:spPr>
          <a:xfrm rot="10800000">
            <a:off x="2525395" y="2114550"/>
            <a:ext cx="685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5" name="Text Box 39"/>
          <p:cNvSpPr txBox="1"/>
          <p:nvPr/>
        </p:nvSpPr>
        <p:spPr>
          <a:xfrm>
            <a:off x="611505" y="1912620"/>
            <a:ext cx="180657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nome do vetor</a:t>
            </a:r>
          </a:p>
        </p:txBody>
      </p:sp>
      <p:sp>
        <p:nvSpPr>
          <p:cNvPr id="5158" name="Text Box 42"/>
          <p:cNvSpPr txBox="1"/>
          <p:nvPr/>
        </p:nvSpPr>
        <p:spPr>
          <a:xfrm>
            <a:off x="1818640" y="4605020"/>
            <a:ext cx="2786380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posição dos elementos</a:t>
            </a:r>
          </a:p>
        </p:txBody>
      </p:sp>
      <p:sp>
        <p:nvSpPr>
          <p:cNvPr id="52" name="Line 8"/>
          <p:cNvSpPr/>
          <p:nvPr/>
        </p:nvSpPr>
        <p:spPr>
          <a:xfrm>
            <a:off x="6304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" name="Line 11"/>
          <p:cNvSpPr/>
          <p:nvPr/>
        </p:nvSpPr>
        <p:spPr>
          <a:xfrm>
            <a:off x="7066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4" name="Text Box 32"/>
          <p:cNvSpPr txBox="1"/>
          <p:nvPr/>
        </p:nvSpPr>
        <p:spPr>
          <a:xfrm>
            <a:off x="6513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3</a:t>
            </a:r>
          </a:p>
        </p:txBody>
      </p:sp>
      <p:cxnSp>
        <p:nvCxnSpPr>
          <p:cNvPr id="56" name="Straight Connector 55"/>
          <p:cNvCxnSpPr>
            <a:stCxn id="52" idx="0"/>
            <a:endCxn id="53" idx="0"/>
          </p:cNvCxnSpPr>
          <p:nvPr/>
        </p:nvCxnSpPr>
        <p:spPr>
          <a:xfrm>
            <a:off x="6304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 Box 24"/>
          <p:cNvSpPr txBox="1"/>
          <p:nvPr/>
        </p:nvSpPr>
        <p:spPr>
          <a:xfrm>
            <a:off x="6398260" y="2990215"/>
            <a:ext cx="59473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20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6306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Line 8"/>
          <p:cNvSpPr/>
          <p:nvPr/>
        </p:nvSpPr>
        <p:spPr>
          <a:xfrm>
            <a:off x="7067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" name="Line 8"/>
          <p:cNvSpPr/>
          <p:nvPr/>
        </p:nvSpPr>
        <p:spPr>
          <a:xfrm>
            <a:off x="706755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" name="Line 11"/>
          <p:cNvSpPr/>
          <p:nvPr/>
        </p:nvSpPr>
        <p:spPr>
          <a:xfrm>
            <a:off x="782955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62" name="Text Box 32"/>
          <p:cNvSpPr txBox="1"/>
          <p:nvPr/>
        </p:nvSpPr>
        <p:spPr>
          <a:xfrm>
            <a:off x="727583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4</a:t>
            </a:r>
          </a:p>
        </p:txBody>
      </p:sp>
      <p:sp>
        <p:nvSpPr>
          <p:cNvPr id="63" name="Text Box 24"/>
          <p:cNvSpPr txBox="1"/>
          <p:nvPr/>
        </p:nvSpPr>
        <p:spPr>
          <a:xfrm>
            <a:off x="7160895" y="2991485"/>
            <a:ext cx="589018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64" name="Straight Connector 63"/>
          <p:cNvCxnSpPr>
            <a:stCxn id="60" idx="0"/>
            <a:endCxn id="61" idx="0"/>
          </p:cNvCxnSpPr>
          <p:nvPr/>
        </p:nvCxnSpPr>
        <p:spPr>
          <a:xfrm>
            <a:off x="706755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6882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Line 8"/>
          <p:cNvSpPr/>
          <p:nvPr/>
        </p:nvSpPr>
        <p:spPr>
          <a:xfrm>
            <a:off x="783018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Line 8"/>
          <p:cNvSpPr/>
          <p:nvPr/>
        </p:nvSpPr>
        <p:spPr>
          <a:xfrm>
            <a:off x="7831455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" name="Line 11"/>
          <p:cNvSpPr/>
          <p:nvPr/>
        </p:nvSpPr>
        <p:spPr>
          <a:xfrm>
            <a:off x="8593455" y="294894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0" name="Text Box 32"/>
          <p:cNvSpPr txBox="1"/>
          <p:nvPr/>
        </p:nvSpPr>
        <p:spPr>
          <a:xfrm>
            <a:off x="8039735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5</a:t>
            </a:r>
          </a:p>
        </p:txBody>
      </p:sp>
      <p:sp>
        <p:nvSpPr>
          <p:cNvPr id="71" name="Text Box 24"/>
          <p:cNvSpPr txBox="1"/>
          <p:nvPr/>
        </p:nvSpPr>
        <p:spPr>
          <a:xfrm>
            <a:off x="7926705" y="2992120"/>
            <a:ext cx="59727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98</a:t>
            </a:r>
          </a:p>
        </p:txBody>
      </p:sp>
      <p:cxnSp>
        <p:nvCxnSpPr>
          <p:cNvPr id="72" name="Straight Connector 71"/>
          <p:cNvCxnSpPr>
            <a:stCxn id="68" idx="0"/>
            <a:endCxn id="69" idx="0"/>
          </p:cNvCxnSpPr>
          <p:nvPr/>
        </p:nvCxnSpPr>
        <p:spPr>
          <a:xfrm>
            <a:off x="7831455" y="29489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32725" y="35585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Line 8"/>
          <p:cNvSpPr/>
          <p:nvPr/>
        </p:nvSpPr>
        <p:spPr>
          <a:xfrm>
            <a:off x="8594090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5" name="Text Box 49"/>
          <p:cNvSpPr txBox="1"/>
          <p:nvPr/>
        </p:nvSpPr>
        <p:spPr>
          <a:xfrm>
            <a:off x="6290310" y="4605020"/>
            <a:ext cx="3844290" cy="400050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b="1" dirty="0"/>
              <a:t>itens</a:t>
            </a:r>
            <a:r>
              <a:rPr lang="pt-BR" altLang="pt-BR" sz="2000" dirty="0"/>
              <a:t> é um vetor de </a:t>
            </a:r>
            <a:r>
              <a:rPr lang="pt-PT" altLang="pt-BR" sz="2000" dirty="0"/>
              <a:t>6 </a:t>
            </a:r>
            <a:r>
              <a:rPr lang="pt-BR" altLang="pt-BR" sz="2000" dirty="0"/>
              <a:t>elementos</a:t>
            </a:r>
          </a:p>
        </p:txBody>
      </p:sp>
      <p:sp>
        <p:nvSpPr>
          <p:cNvPr id="5146" name="Text Box 30"/>
          <p:cNvSpPr txBox="1"/>
          <p:nvPr/>
        </p:nvSpPr>
        <p:spPr>
          <a:xfrm>
            <a:off x="2816225" y="2992120"/>
            <a:ext cx="102425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b="1" dirty="0"/>
              <a:t>itens</a:t>
            </a:r>
          </a:p>
        </p:txBody>
      </p:sp>
      <p:sp>
        <p:nvSpPr>
          <p:cNvPr id="5156" name="Line 40"/>
          <p:cNvSpPr/>
          <p:nvPr/>
        </p:nvSpPr>
        <p:spPr>
          <a:xfrm flipH="1">
            <a:off x="3211195" y="3885565"/>
            <a:ext cx="6921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57" name="Line 41"/>
          <p:cNvSpPr/>
          <p:nvPr/>
        </p:nvSpPr>
        <p:spPr>
          <a:xfrm>
            <a:off x="3211195" y="3887470"/>
            <a:ext cx="1270" cy="5334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9" name="AutoShape 43"/>
          <p:cNvSpPr/>
          <p:nvPr/>
        </p:nvSpPr>
        <p:spPr>
          <a:xfrm rot="10800000" flipH="1" flipV="1">
            <a:off x="6418580" y="3023235"/>
            <a:ext cx="533400" cy="457200"/>
          </a:xfrm>
          <a:prstGeom prst="octagon">
            <a:avLst>
              <a:gd name="adj" fmla="val 25000"/>
            </a:avLst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5160" name="Line 44"/>
          <p:cNvSpPr/>
          <p:nvPr/>
        </p:nvSpPr>
        <p:spPr>
          <a:xfrm flipV="1">
            <a:off x="6687185" y="2112645"/>
            <a:ext cx="1270" cy="91059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1" name="Line 45"/>
          <p:cNvSpPr/>
          <p:nvPr/>
        </p:nvSpPr>
        <p:spPr>
          <a:xfrm>
            <a:off x="6687185" y="2112645"/>
            <a:ext cx="1447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2" name="Text Box 46"/>
          <p:cNvSpPr txBox="1"/>
          <p:nvPr/>
        </p:nvSpPr>
        <p:spPr>
          <a:xfrm>
            <a:off x="8223250" y="1914525"/>
            <a:ext cx="152209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4</a:t>
            </a:r>
            <a:r>
              <a:rPr lang="pt-BR" altLang="pt-BR" sz="2000" u="sng" baseline="30000" dirty="0"/>
              <a:t>o</a:t>
            </a:r>
            <a:r>
              <a:rPr lang="pt-BR" altLang="pt-BR" sz="2000" dirty="0"/>
              <a:t> elemento</a:t>
            </a:r>
          </a:p>
        </p:txBody>
      </p:sp>
      <p:sp>
        <p:nvSpPr>
          <p:cNvPr id="5163" name="Line 47"/>
          <p:cNvSpPr/>
          <p:nvPr/>
        </p:nvSpPr>
        <p:spPr>
          <a:xfrm>
            <a:off x="9809480" y="2110740"/>
            <a:ext cx="3810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4" name="Text Box 48"/>
          <p:cNvSpPr txBox="1"/>
          <p:nvPr/>
        </p:nvSpPr>
        <p:spPr>
          <a:xfrm>
            <a:off x="10255885" y="1852295"/>
            <a:ext cx="1325245" cy="52324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dirty="0"/>
              <a:t>itens[3]</a:t>
            </a:r>
          </a:p>
        </p:txBody>
      </p:sp>
      <p:sp>
        <p:nvSpPr>
          <p:cNvPr id="5166" name="Line 50"/>
          <p:cNvSpPr/>
          <p:nvPr/>
        </p:nvSpPr>
        <p:spPr>
          <a:xfrm>
            <a:off x="8221980" y="4152265"/>
            <a:ext cx="1270" cy="3810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4" name="Line 8"/>
          <p:cNvSpPr/>
          <p:nvPr/>
        </p:nvSpPr>
        <p:spPr>
          <a:xfrm>
            <a:off x="401828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7" name="Line 11"/>
          <p:cNvSpPr/>
          <p:nvPr/>
        </p:nvSpPr>
        <p:spPr>
          <a:xfrm>
            <a:off x="4780280" y="294703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148" name="Text Box 32"/>
          <p:cNvSpPr txBox="1"/>
          <p:nvPr/>
        </p:nvSpPr>
        <p:spPr>
          <a:xfrm>
            <a:off x="422656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400" dirty="0">
                <a:cs typeface="+mn-lt"/>
              </a:rPr>
              <a:t>0</a:t>
            </a:r>
          </a:p>
        </p:txBody>
      </p:sp>
      <p:sp>
        <p:nvSpPr>
          <p:cNvPr id="3" name="Text Box 24"/>
          <p:cNvSpPr txBox="1"/>
          <p:nvPr/>
        </p:nvSpPr>
        <p:spPr>
          <a:xfrm>
            <a:off x="4111625" y="2990215"/>
            <a:ext cx="600448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4" name="Straight Connector 3"/>
          <p:cNvCxnSpPr>
            <a:stCxn id="5124" idx="0"/>
            <a:endCxn id="5127" idx="0"/>
          </p:cNvCxnSpPr>
          <p:nvPr/>
        </p:nvCxnSpPr>
        <p:spPr>
          <a:xfrm>
            <a:off x="4018280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19550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ine 8"/>
          <p:cNvSpPr/>
          <p:nvPr/>
        </p:nvSpPr>
        <p:spPr>
          <a:xfrm>
            <a:off x="4780915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Line 8"/>
          <p:cNvSpPr/>
          <p:nvPr/>
        </p:nvSpPr>
        <p:spPr>
          <a:xfrm>
            <a:off x="4780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Line 11"/>
          <p:cNvSpPr/>
          <p:nvPr/>
        </p:nvSpPr>
        <p:spPr>
          <a:xfrm>
            <a:off x="5542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0" name="Text Box 32"/>
          <p:cNvSpPr txBox="1"/>
          <p:nvPr/>
        </p:nvSpPr>
        <p:spPr>
          <a:xfrm>
            <a:off x="4989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1</a:t>
            </a:r>
          </a:p>
        </p:txBody>
      </p:sp>
      <p:sp>
        <p:nvSpPr>
          <p:cNvPr id="21" name="Text Box 24"/>
          <p:cNvSpPr txBox="1"/>
          <p:nvPr/>
        </p:nvSpPr>
        <p:spPr>
          <a:xfrm>
            <a:off x="4874260" y="2990850"/>
            <a:ext cx="59600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81</a:t>
            </a:r>
          </a:p>
        </p:txBody>
      </p:sp>
      <p:cxnSp>
        <p:nvCxnSpPr>
          <p:cNvPr id="22" name="Straight Connector 21"/>
          <p:cNvCxnSpPr>
            <a:stCxn id="18" idx="0"/>
            <a:endCxn id="19" idx="0"/>
          </p:cNvCxnSpPr>
          <p:nvPr/>
        </p:nvCxnSpPr>
        <p:spPr>
          <a:xfrm>
            <a:off x="4780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2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ine 8"/>
          <p:cNvSpPr/>
          <p:nvPr/>
        </p:nvSpPr>
        <p:spPr>
          <a:xfrm>
            <a:off x="5543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" name="Line 8"/>
          <p:cNvSpPr/>
          <p:nvPr/>
        </p:nvSpPr>
        <p:spPr>
          <a:xfrm>
            <a:off x="554482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" name="Line 11"/>
          <p:cNvSpPr/>
          <p:nvPr/>
        </p:nvSpPr>
        <p:spPr>
          <a:xfrm>
            <a:off x="630682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8" name="Text Box 32"/>
          <p:cNvSpPr txBox="1"/>
          <p:nvPr/>
        </p:nvSpPr>
        <p:spPr>
          <a:xfrm>
            <a:off x="575310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2</a:t>
            </a:r>
          </a:p>
        </p:txBody>
      </p:sp>
      <p:sp>
        <p:nvSpPr>
          <p:cNvPr id="29" name="Text Box 24"/>
          <p:cNvSpPr txBox="1"/>
          <p:nvPr/>
        </p:nvSpPr>
        <p:spPr>
          <a:xfrm>
            <a:off x="5640070" y="2992120"/>
            <a:ext cx="59473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13</a:t>
            </a:r>
          </a:p>
        </p:txBody>
      </p:sp>
      <p:cxnSp>
        <p:nvCxnSpPr>
          <p:cNvPr id="30" name="Straight Connector 29"/>
          <p:cNvCxnSpPr>
            <a:stCxn id="26" idx="0"/>
            <a:endCxn id="27" idx="0"/>
          </p:cNvCxnSpPr>
          <p:nvPr/>
        </p:nvCxnSpPr>
        <p:spPr>
          <a:xfrm>
            <a:off x="554482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4609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ine 8"/>
          <p:cNvSpPr/>
          <p:nvPr/>
        </p:nvSpPr>
        <p:spPr>
          <a:xfrm>
            <a:off x="630745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Text Box 32"/>
          <p:cNvSpPr txBox="1"/>
          <p:nvPr/>
        </p:nvSpPr>
        <p:spPr>
          <a:xfrm>
            <a:off x="417576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-6</a:t>
            </a:r>
          </a:p>
        </p:txBody>
      </p:sp>
      <p:sp>
        <p:nvSpPr>
          <p:cNvPr id="78" name="Text Box 32"/>
          <p:cNvSpPr txBox="1"/>
          <p:nvPr/>
        </p:nvSpPr>
        <p:spPr>
          <a:xfrm>
            <a:off x="4933315" y="2407285"/>
            <a:ext cx="460375" cy="46164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-5</a:t>
            </a:r>
          </a:p>
        </p:txBody>
      </p:sp>
      <p:sp>
        <p:nvSpPr>
          <p:cNvPr id="79" name="Text Box 32"/>
          <p:cNvSpPr txBox="1"/>
          <p:nvPr/>
        </p:nvSpPr>
        <p:spPr>
          <a:xfrm>
            <a:off x="570230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-4</a:t>
            </a:r>
          </a:p>
        </p:txBody>
      </p:sp>
      <p:sp>
        <p:nvSpPr>
          <p:cNvPr id="81" name="Text Box 32"/>
          <p:cNvSpPr txBox="1"/>
          <p:nvPr/>
        </p:nvSpPr>
        <p:spPr>
          <a:xfrm>
            <a:off x="7225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-2</a:t>
            </a:r>
          </a:p>
        </p:txBody>
      </p:sp>
      <p:sp>
        <p:nvSpPr>
          <p:cNvPr id="82" name="Text Box 32"/>
          <p:cNvSpPr txBox="1"/>
          <p:nvPr/>
        </p:nvSpPr>
        <p:spPr>
          <a:xfrm>
            <a:off x="7997825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83" name="Line 40"/>
          <p:cNvSpPr/>
          <p:nvPr/>
        </p:nvSpPr>
        <p:spPr>
          <a:xfrm rot="5400000" flipH="1" flipV="1">
            <a:off x="2796540" y="2527300"/>
            <a:ext cx="831850" cy="63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FDFD68CD-0DF4-4C4A-A882-C46702C1F236}"/>
              </a:ext>
            </a:extLst>
          </p:cNvPr>
          <p:cNvGrpSpPr/>
          <p:nvPr/>
        </p:nvGrpSpPr>
        <p:grpSpPr>
          <a:xfrm>
            <a:off x="1812925" y="743267"/>
            <a:ext cx="8566150" cy="5371465"/>
            <a:chOff x="1788795" y="743267"/>
            <a:chExt cx="8566150" cy="5371465"/>
          </a:xfrm>
        </p:grpSpPr>
        <p:sp>
          <p:nvSpPr>
            <p:cNvPr id="21507" name="Text Box 7"/>
            <p:cNvSpPr txBox="1"/>
            <p:nvPr/>
          </p:nvSpPr>
          <p:spPr>
            <a:xfrm>
              <a:off x="1788795" y="2459672"/>
              <a:ext cx="4095115" cy="17157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mercado = [[“pera”, 100, 4.9],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2200" dirty="0"/>
                <a:t>	                  </a:t>
              </a:r>
              <a:r>
                <a:rPr lang="pt-BR" altLang="pt-BR" sz="2200" dirty="0"/>
                <a:t>[“manga”, 20, 3.9],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[“uva”, 30, 5.9],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[“caju”, 15, 3.5]]</a:t>
              </a:r>
            </a:p>
          </p:txBody>
        </p:sp>
        <p:sp>
          <p:nvSpPr>
            <p:cNvPr id="51" name="Text Box 24"/>
            <p:cNvSpPr txBox="1"/>
            <p:nvPr/>
          </p:nvSpPr>
          <p:spPr>
            <a:xfrm>
              <a:off x="8892542" y="2666366"/>
              <a:ext cx="76390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20</a:t>
              </a:r>
            </a:p>
          </p:txBody>
        </p:sp>
        <p:sp>
          <p:nvSpPr>
            <p:cNvPr id="67" name="Text Box 24"/>
            <p:cNvSpPr txBox="1"/>
            <p:nvPr/>
          </p:nvSpPr>
          <p:spPr>
            <a:xfrm>
              <a:off x="9666920" y="2672398"/>
              <a:ext cx="68802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3.9</a:t>
              </a:r>
            </a:p>
          </p:txBody>
        </p:sp>
        <p:sp>
          <p:nvSpPr>
            <p:cNvPr id="80" name="Text Box 24"/>
            <p:cNvSpPr txBox="1"/>
            <p:nvPr/>
          </p:nvSpPr>
          <p:spPr>
            <a:xfrm>
              <a:off x="7618738" y="2666366"/>
              <a:ext cx="1273804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manga</a:t>
              </a:r>
            </a:p>
          </p:txBody>
        </p:sp>
        <p:sp>
          <p:nvSpPr>
            <p:cNvPr id="149" name="Text Box 24"/>
            <p:cNvSpPr txBox="1"/>
            <p:nvPr/>
          </p:nvSpPr>
          <p:spPr>
            <a:xfrm>
              <a:off x="8887456" y="2145029"/>
              <a:ext cx="7832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100</a:t>
              </a:r>
            </a:p>
          </p:txBody>
        </p:sp>
        <p:sp>
          <p:nvSpPr>
            <p:cNvPr id="153" name="Text Box 24"/>
            <p:cNvSpPr txBox="1"/>
            <p:nvPr/>
          </p:nvSpPr>
          <p:spPr>
            <a:xfrm>
              <a:off x="9664696" y="2143442"/>
              <a:ext cx="69024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4.9</a:t>
              </a:r>
            </a:p>
          </p:txBody>
        </p:sp>
        <p:sp>
          <p:nvSpPr>
            <p:cNvPr id="159" name="Text Box 24"/>
            <p:cNvSpPr txBox="1"/>
            <p:nvPr/>
          </p:nvSpPr>
          <p:spPr>
            <a:xfrm>
              <a:off x="7613651" y="2143442"/>
              <a:ext cx="1301750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pera</a:t>
              </a:r>
            </a:p>
          </p:txBody>
        </p:sp>
        <p:sp>
          <p:nvSpPr>
            <p:cNvPr id="241" name="Text Box 24"/>
            <p:cNvSpPr txBox="1"/>
            <p:nvPr/>
          </p:nvSpPr>
          <p:spPr>
            <a:xfrm>
              <a:off x="8879432" y="3760848"/>
              <a:ext cx="779628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15</a:t>
              </a:r>
            </a:p>
          </p:txBody>
        </p:sp>
        <p:sp>
          <p:nvSpPr>
            <p:cNvPr id="245" name="Text Box 24"/>
            <p:cNvSpPr txBox="1"/>
            <p:nvPr/>
          </p:nvSpPr>
          <p:spPr>
            <a:xfrm>
              <a:off x="9656445" y="3760849"/>
              <a:ext cx="688025" cy="52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3.5</a:t>
              </a:r>
            </a:p>
          </p:txBody>
        </p:sp>
        <p:sp>
          <p:nvSpPr>
            <p:cNvPr id="251" name="Text Box 24"/>
            <p:cNvSpPr txBox="1"/>
            <p:nvPr/>
          </p:nvSpPr>
          <p:spPr>
            <a:xfrm>
              <a:off x="7613646" y="3764678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caju</a:t>
              </a:r>
            </a:p>
          </p:txBody>
        </p:sp>
        <p:sp>
          <p:nvSpPr>
            <p:cNvPr id="259" name="Text Box 24"/>
            <p:cNvSpPr txBox="1"/>
            <p:nvPr/>
          </p:nvSpPr>
          <p:spPr>
            <a:xfrm>
              <a:off x="8920322" y="3245167"/>
              <a:ext cx="75532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30</a:t>
              </a:r>
            </a:p>
          </p:txBody>
        </p:sp>
        <p:sp>
          <p:nvSpPr>
            <p:cNvPr id="263" name="Text Box 24"/>
            <p:cNvSpPr txBox="1"/>
            <p:nvPr/>
          </p:nvSpPr>
          <p:spPr>
            <a:xfrm>
              <a:off x="9672948" y="3245167"/>
              <a:ext cx="681991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5.9</a:t>
              </a:r>
            </a:p>
          </p:txBody>
        </p:sp>
        <p:sp>
          <p:nvSpPr>
            <p:cNvPr id="269" name="Text Box 24"/>
            <p:cNvSpPr txBox="1"/>
            <p:nvPr/>
          </p:nvSpPr>
          <p:spPr>
            <a:xfrm>
              <a:off x="7618738" y="3241039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uva</a:t>
              </a:r>
            </a:p>
          </p:txBody>
        </p:sp>
        <p:grpSp>
          <p:nvGrpSpPr>
            <p:cNvPr id="280" name="Grupo 279"/>
            <p:cNvGrpSpPr/>
            <p:nvPr/>
          </p:nvGrpSpPr>
          <p:grpSpPr>
            <a:xfrm>
              <a:off x="7058660" y="2178367"/>
              <a:ext cx="349250" cy="2279650"/>
              <a:chOff x="9325" y="2340"/>
              <a:chExt cx="550" cy="3590"/>
            </a:xfrm>
          </p:grpSpPr>
          <p:sp>
            <p:nvSpPr>
              <p:cNvPr id="5148" name="Text Box 32"/>
              <p:cNvSpPr txBox="1"/>
              <p:nvPr/>
            </p:nvSpPr>
            <p:spPr>
              <a:xfrm>
                <a:off x="9326" y="234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cs typeface="+mn-lt"/>
                  </a:rPr>
                  <a:t>0</a:t>
                </a:r>
              </a:p>
            </p:txBody>
          </p:sp>
          <p:sp>
            <p:nvSpPr>
              <p:cNvPr id="277" name="Text Box 32"/>
              <p:cNvSpPr txBox="1"/>
              <p:nvPr/>
            </p:nvSpPr>
            <p:spPr>
              <a:xfrm>
                <a:off x="9325" y="330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1</a:t>
                </a:r>
              </a:p>
            </p:txBody>
          </p:sp>
          <p:sp>
            <p:nvSpPr>
              <p:cNvPr id="278" name="Text Box 32"/>
              <p:cNvSpPr txBox="1"/>
              <p:nvPr/>
            </p:nvSpPr>
            <p:spPr>
              <a:xfrm>
                <a:off x="9326" y="4257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2</a:t>
                </a:r>
              </a:p>
            </p:txBody>
          </p:sp>
          <p:sp>
            <p:nvSpPr>
              <p:cNvPr id="279" name="Text Box 32"/>
              <p:cNvSpPr txBox="1"/>
              <p:nvPr/>
            </p:nvSpPr>
            <p:spPr>
              <a:xfrm>
                <a:off x="9326" y="5203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3</a:t>
                </a:r>
              </a:p>
            </p:txBody>
          </p:sp>
        </p:grpSp>
        <p:sp>
          <p:nvSpPr>
            <p:cNvPr id="281" name="Text Box 32"/>
            <p:cNvSpPr txBox="1"/>
            <p:nvPr/>
          </p:nvSpPr>
          <p:spPr>
            <a:xfrm>
              <a:off x="809561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283" name="Text Box 32"/>
            <p:cNvSpPr txBox="1"/>
            <p:nvPr/>
          </p:nvSpPr>
          <p:spPr>
            <a:xfrm>
              <a:off x="9123680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284" name="Text Box 32"/>
            <p:cNvSpPr txBox="1"/>
            <p:nvPr/>
          </p:nvSpPr>
          <p:spPr>
            <a:xfrm>
              <a:off x="983932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  <p:cxnSp>
          <p:nvCxnSpPr>
            <p:cNvPr id="289" name="Conector de Seta Reta 288"/>
            <p:cNvCxnSpPr>
              <a:endCxn id="279" idx="1"/>
            </p:cNvCxnSpPr>
            <p:nvPr/>
          </p:nvCxnSpPr>
          <p:spPr>
            <a:xfrm>
              <a:off x="5360670" y="3952557"/>
              <a:ext cx="1698625" cy="27495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Conector de Seta Reta 289"/>
            <p:cNvCxnSpPr>
              <a:endCxn id="5148" idx="1"/>
            </p:cNvCxnSpPr>
            <p:nvPr/>
          </p:nvCxnSpPr>
          <p:spPr>
            <a:xfrm flipV="1">
              <a:off x="5540375" y="2409507"/>
              <a:ext cx="1518920" cy="34925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Conector de Seta Reta 291"/>
            <p:cNvCxnSpPr>
              <a:endCxn id="278" idx="1"/>
            </p:cNvCxnSpPr>
            <p:nvPr/>
          </p:nvCxnSpPr>
          <p:spPr>
            <a:xfrm>
              <a:off x="5270500" y="3533457"/>
              <a:ext cx="1788795" cy="9334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Conector de Seta Reta 290"/>
            <p:cNvCxnSpPr>
              <a:endCxn id="277" idx="1"/>
            </p:cNvCxnSpPr>
            <p:nvPr/>
          </p:nvCxnSpPr>
          <p:spPr>
            <a:xfrm flipV="1">
              <a:off x="5561330" y="3019107"/>
              <a:ext cx="1497330" cy="11620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64" name="Text Box 48"/>
            <p:cNvSpPr txBox="1"/>
            <p:nvPr/>
          </p:nvSpPr>
          <p:spPr>
            <a:xfrm>
              <a:off x="4398645" y="4729797"/>
              <a:ext cx="3350895" cy="13849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mercado</a:t>
              </a:r>
              <a:r>
                <a:rPr lang="pt-BR" altLang="pt-BR" sz="2800" dirty="0"/>
                <a:t>[</a:t>
              </a:r>
              <a:r>
                <a:rPr lang="pt-PT" altLang="pt-BR" sz="2800" dirty="0"/>
                <a:t>0</a:t>
              </a:r>
              <a:r>
                <a:rPr lang="pt-BR" altLang="pt-BR" sz="2800" dirty="0"/>
                <a:t>]</a:t>
              </a:r>
              <a:r>
                <a:rPr lang="pt-PT" altLang="pt-BR" sz="2800" dirty="0"/>
                <a:t>[3] = 4.9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2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[0] = uva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3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[2] = 15</a:t>
              </a:r>
              <a:r>
                <a:rPr lang="pt-PT" altLang="pt-BR" sz="2800" dirty="0"/>
                <a:t>  </a:t>
              </a:r>
            </a:p>
          </p:txBody>
        </p:sp>
        <p:sp>
          <p:nvSpPr>
            <p:cNvPr id="302" name="Caixa de Texto 301"/>
            <p:cNvSpPr txBox="1"/>
            <p:nvPr/>
          </p:nvSpPr>
          <p:spPr>
            <a:xfrm>
              <a:off x="4195445" y="743267"/>
              <a:ext cx="3757295" cy="52197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pt-PT" altLang="pt-BR" sz="2800" dirty="0">
                  <a:sym typeface="+mn-ea"/>
                </a:rPr>
                <a:t>mercado[linha][coluna]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9825229-8698-4D4E-8A32-46C9509145BC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9CCA1BEF-5564-4C03-BC85-21C26B2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143442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60C1647-0444-4016-83B9-6FFA4F9F0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2721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E3BC8D33-F4B5-48DD-B1E0-2B7E213435AE}"/>
                </a:ext>
              </a:extLst>
            </p:cNvPr>
            <p:cNvCxnSpPr>
              <a:cxnSpLocks/>
            </p:cNvCxnSpPr>
            <p:nvPr/>
          </p:nvCxnSpPr>
          <p:spPr>
            <a:xfrm>
              <a:off x="8887453" y="2150268"/>
              <a:ext cx="0" cy="2133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36F9F0D8-E71E-4AD8-87FD-49F0853E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6445" y="2143442"/>
              <a:ext cx="8251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86DBE30F-D7C2-46B6-9263-3A6DF71E3B25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666366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55B7CAEF-0F27-48C3-9175-7708D86713B3}"/>
                </a:ext>
              </a:extLst>
            </p:cNvPr>
            <p:cNvCxnSpPr>
              <a:cxnSpLocks/>
            </p:cNvCxnSpPr>
            <p:nvPr/>
          </p:nvCxnSpPr>
          <p:spPr>
            <a:xfrm>
              <a:off x="7604763" y="3193734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BDB36324-D7D6-4650-9872-CC1D801978C8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3760848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549BE2A5-BE92-4129-B0C7-03E2EFC1B0C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4284088"/>
              <a:ext cx="2739707" cy="2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49935" y="1852930"/>
            <a:ext cx="10692765" cy="3152775"/>
            <a:chOff x="1130" y="2169"/>
            <a:chExt cx="16839" cy="4965"/>
          </a:xfrm>
        </p:grpSpPr>
        <p:sp>
          <p:nvSpPr>
            <p:cNvPr id="5154" name="Line 38"/>
            <p:cNvSpPr/>
            <p:nvPr/>
          </p:nvSpPr>
          <p:spPr>
            <a:xfrm rot="10800000">
              <a:off x="4144" y="2582"/>
              <a:ext cx="10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1130" y="2264"/>
              <a:ext cx="2845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do vetor</a:t>
              </a:r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3031" y="6504"/>
              <a:ext cx="4388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elementos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096" y="3894"/>
              <a:ext cx="3607" cy="1842"/>
              <a:chOff x="3513" y="4849"/>
              <a:chExt cx="3607" cy="184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2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3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4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3</a:t>
                  </a:r>
                </a:p>
              </p:txBody>
            </p:sp>
            <p:cxnSp>
              <p:nvCxnSpPr>
                <p:cNvPr id="56" name="Straight Connector 55"/>
                <p:cNvCxnSpPr>
                  <a:stCxn id="52" idx="0"/>
                  <a:endCxn id="53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 Box 24"/>
                <p:cNvSpPr txBox="1"/>
                <p:nvPr/>
              </p:nvSpPr>
              <p:spPr>
                <a:xfrm>
                  <a:off x="3660" y="4916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C</a:t>
                  </a: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60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1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62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4</a:t>
                  </a:r>
                </a:p>
              </p:txBody>
            </p:sp>
            <p:sp>
              <p:nvSpPr>
                <p:cNvPr id="6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o</a:t>
                  </a:r>
                </a:p>
              </p:txBody>
            </p:sp>
            <p:cxnSp>
              <p:nvCxnSpPr>
                <p:cNvPr id="64" name="Straight Connector 63"/>
                <p:cNvCxnSpPr>
                  <a:stCxn id="60" idx="0"/>
                  <a:endCxn id="61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6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7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5</a:t>
                  </a:r>
                </a:p>
              </p:txBody>
            </p:sp>
            <p:sp>
              <p:nvSpPr>
                <p:cNvPr id="71" name="Text Box 24"/>
                <p:cNvSpPr txBox="1"/>
                <p:nvPr/>
              </p:nvSpPr>
              <p:spPr>
                <a:xfrm>
                  <a:off x="3663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m</a:t>
                  </a:r>
                </a:p>
              </p:txBody>
            </p:sp>
            <p:cxnSp>
              <p:nvCxnSpPr>
                <p:cNvPr id="72" name="Straight Connector 71"/>
                <p:cNvCxnSpPr>
                  <a:stCxn id="68" idx="0"/>
                  <a:endCxn id="6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165" name="Text Box 49"/>
            <p:cNvSpPr txBox="1"/>
            <p:nvPr/>
          </p:nvSpPr>
          <p:spPr>
            <a:xfrm>
              <a:off x="11466" y="6504"/>
              <a:ext cx="569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b="1" dirty="0"/>
                <a:t>lab </a:t>
              </a:r>
              <a:r>
                <a:rPr lang="pt-BR" altLang="pt-BR" sz="2000" dirty="0"/>
                <a:t>é um vetor de </a:t>
              </a:r>
              <a:r>
                <a:rPr lang="pt-PT" altLang="pt-BR" sz="2000" dirty="0"/>
                <a:t>7 </a:t>
              </a:r>
              <a:r>
                <a:rPr lang="pt-BR" altLang="pt-BR" sz="2000" dirty="0"/>
                <a:t>elementos</a:t>
              </a:r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4602" y="3964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lab</a:t>
              </a:r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5224" y="5371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5224" y="5374"/>
              <a:ext cx="2" cy="8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10275" y="4013"/>
              <a:ext cx="840" cy="72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10698" y="2579"/>
              <a:ext cx="2" cy="1434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10698" y="2579"/>
              <a:ext cx="22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13117" y="2267"/>
              <a:ext cx="2397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elemento</a:t>
              </a:r>
            </a:p>
          </p:txBody>
        </p:sp>
        <p:sp>
          <p:nvSpPr>
            <p:cNvPr id="5163" name="Line 47"/>
            <p:cNvSpPr/>
            <p:nvPr/>
          </p:nvSpPr>
          <p:spPr>
            <a:xfrm>
              <a:off x="15615" y="2576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6318" y="2169"/>
              <a:ext cx="1651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lab</a:t>
              </a:r>
              <a:r>
                <a:rPr lang="pt-BR" altLang="pt-BR" sz="2800" dirty="0"/>
                <a:t>[3]</a:t>
              </a:r>
            </a:p>
          </p:txBody>
        </p:sp>
        <p:sp>
          <p:nvSpPr>
            <p:cNvPr id="5166" name="Line 50"/>
            <p:cNvSpPr/>
            <p:nvPr/>
          </p:nvSpPr>
          <p:spPr>
            <a:xfrm>
              <a:off x="14315" y="5733"/>
              <a:ext cx="2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41" name="Group 40"/>
            <p:cNvGrpSpPr/>
            <p:nvPr/>
          </p:nvGrpSpPr>
          <p:grpSpPr>
            <a:xfrm>
              <a:off x="6495" y="3893"/>
              <a:ext cx="3607" cy="1842"/>
              <a:chOff x="3513" y="4849"/>
              <a:chExt cx="3607" cy="184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124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1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14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400" dirty="0">
                      <a:cs typeface="+mn-lt"/>
                    </a:rPr>
                    <a:t>0</a:t>
                  </a:r>
                </a:p>
              </p:txBody>
            </p:sp>
            <p:sp>
              <p:nvSpPr>
                <p:cNvPr id="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L</a:t>
                  </a:r>
                </a:p>
              </p:txBody>
            </p:sp>
            <p:cxnSp>
              <p:nvCxnSpPr>
                <p:cNvPr id="4" name="Straight Connector 3"/>
                <p:cNvCxnSpPr>
                  <a:stCxn id="5124" idx="0"/>
                  <a:endCxn id="51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1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1</a:t>
                  </a:r>
                </a:p>
              </p:txBody>
            </p:sp>
            <p:sp>
              <p:nvSpPr>
                <p:cNvPr id="21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I</a:t>
                  </a:r>
                </a:p>
              </p:txBody>
            </p:sp>
            <p:cxnSp>
              <p:nvCxnSpPr>
                <p:cNvPr id="22" name="Straight Connector 21"/>
                <p:cNvCxnSpPr>
                  <a:stCxn id="18" idx="0"/>
                  <a:endCxn id="1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26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2</a:t>
                  </a:r>
                </a:p>
              </p:txBody>
            </p:sp>
            <p:sp>
              <p:nvSpPr>
                <p:cNvPr id="29" name="Text Box 24"/>
                <p:cNvSpPr txBox="1"/>
                <p:nvPr/>
              </p:nvSpPr>
              <p:spPr>
                <a:xfrm>
                  <a:off x="3663" y="491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S</a:t>
                  </a:r>
                </a:p>
              </p:txBody>
            </p:sp>
            <p:cxnSp>
              <p:nvCxnSpPr>
                <p:cNvPr id="30" name="Straight Connector 29"/>
                <p:cNvCxnSpPr>
                  <a:stCxn id="26" idx="0"/>
                  <a:endCxn id="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7" name="Text Box 32"/>
            <p:cNvSpPr txBox="1"/>
            <p:nvPr/>
          </p:nvSpPr>
          <p:spPr>
            <a:xfrm>
              <a:off x="6743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-7</a:t>
              </a: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7936" y="3043"/>
              <a:ext cx="72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9147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11545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-3</a:t>
              </a: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12762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4571" y="3232"/>
              <a:ext cx="1310" cy="1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cxnSp>
        <p:nvCxnSpPr>
          <p:cNvPr id="9" name="Straight Connector 71"/>
          <p:cNvCxnSpPr/>
          <p:nvPr/>
        </p:nvCxnSpPr>
        <p:spPr>
          <a:xfrm>
            <a:off x="8593455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2"/>
          <p:cNvCxnSpPr/>
          <p:nvPr/>
        </p:nvCxnSpPr>
        <p:spPr>
          <a:xfrm>
            <a:off x="8594725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ine 8"/>
          <p:cNvSpPr/>
          <p:nvPr/>
        </p:nvSpPr>
        <p:spPr>
          <a:xfrm>
            <a:off x="935609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Text Box 32"/>
          <p:cNvSpPr txBox="1"/>
          <p:nvPr/>
        </p:nvSpPr>
        <p:spPr>
          <a:xfrm>
            <a:off x="880999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6</a:t>
            </a:r>
          </a:p>
        </p:txBody>
      </p:sp>
      <p:sp>
        <p:nvSpPr>
          <p:cNvPr id="13" name="Text Box 32"/>
          <p:cNvSpPr txBox="1"/>
          <p:nvPr/>
        </p:nvSpPr>
        <p:spPr>
          <a:xfrm>
            <a:off x="8749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14" name="Text Box 24"/>
          <p:cNvSpPr txBox="1"/>
          <p:nvPr/>
        </p:nvSpPr>
        <p:spPr>
          <a:xfrm>
            <a:off x="869759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961765" y="2393950"/>
            <a:ext cx="4267835" cy="2070100"/>
            <a:chOff x="7429" y="3770"/>
            <a:chExt cx="6721" cy="3260"/>
          </a:xfrm>
        </p:grpSpPr>
        <p:grpSp>
          <p:nvGrpSpPr>
            <p:cNvPr id="4" name="Group 3"/>
            <p:cNvGrpSpPr/>
            <p:nvPr/>
          </p:nvGrpSpPr>
          <p:grpSpPr>
            <a:xfrm>
              <a:off x="7429" y="3770"/>
              <a:ext cx="1231" cy="1231"/>
              <a:chOff x="4597" y="3277"/>
              <a:chExt cx="1231" cy="1231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961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43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539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5"/>
            <p:cNvSpPr/>
            <p:nvPr/>
          </p:nvSpPr>
          <p:spPr>
            <a:xfrm rot="5400000" flipV="1">
              <a:off x="9612" y="593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054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74" y="3922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602" y="5956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61765" y="2393950"/>
            <a:ext cx="4267835" cy="2070100"/>
            <a:chOff x="6239" y="3770"/>
            <a:chExt cx="6721" cy="3260"/>
          </a:xfrm>
        </p:grpSpPr>
        <p:sp>
          <p:nvSpPr>
            <p:cNvPr id="26" name="Line 5"/>
            <p:cNvSpPr/>
            <p:nvPr/>
          </p:nvSpPr>
          <p:spPr>
            <a:xfrm flipV="1">
              <a:off x="11265" y="5437"/>
              <a:ext cx="0" cy="99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" name="Straight Connector 1"/>
            <p:cNvCxnSpPr/>
            <p:nvPr/>
          </p:nvCxnSpPr>
          <p:spPr>
            <a:xfrm>
              <a:off x="7943" y="6416"/>
              <a:ext cx="3308" cy="15"/>
            </a:xfrm>
            <a:prstGeom prst="line">
              <a:avLst/>
            </a:prstGeom>
            <a:ln w="254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6239" y="3770"/>
              <a:ext cx="1231" cy="1231"/>
              <a:chOff x="4597" y="3277"/>
              <a:chExt cx="1231" cy="1231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842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935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84" y="3926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29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1327</Words>
  <Application>Microsoft Office PowerPoint</Application>
  <PresentationFormat>Widescreen</PresentationFormat>
  <Paragraphs>524</Paragraphs>
  <Slides>27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宋体</vt:lpstr>
      <vt:lpstr>Arial</vt:lpstr>
      <vt:lpstr>Arial Black</vt:lpstr>
      <vt:lpstr>Calibri</vt:lpstr>
      <vt:lpstr>Courier New</vt:lpstr>
      <vt:lpstr>DejaVu Math TeX Gyre</vt:lpstr>
      <vt:lpstr>Garamond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paulinho</dc:creator>
  <cp:lastModifiedBy>Aulas</cp:lastModifiedBy>
  <cp:revision>58</cp:revision>
  <dcterms:created xsi:type="dcterms:W3CDTF">2020-07-07T04:49:47Z</dcterms:created>
  <dcterms:modified xsi:type="dcterms:W3CDTF">2020-07-27T08:42:55Z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