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292" r:id="rId3"/>
    <p:sldId id="256" r:id="rId4"/>
    <p:sldId id="257" r:id="rId5"/>
    <p:sldId id="313" r:id="rId6"/>
    <p:sldId id="331" r:id="rId7"/>
    <p:sldId id="31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82" r:id="rId17"/>
    <p:sldId id="271" r:id="rId18"/>
    <p:sldId id="288" r:id="rId19"/>
    <p:sldId id="285" r:id="rId20"/>
    <p:sldId id="286" r:id="rId21"/>
    <p:sldId id="349" r:id="rId22"/>
    <p:sldId id="351" r:id="rId23"/>
    <p:sldId id="353" r:id="rId24"/>
    <p:sldId id="352" r:id="rId25"/>
    <p:sldId id="354" r:id="rId26"/>
    <p:sldId id="355" r:id="rId2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798" y="6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eaLnBrk="1" hangingPunct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dirty="0">
                <a:latin typeface="Garamond" pitchFamily="18" charset="0"/>
                <a:ea typeface="Microsoft YaHei" pitchFamily="34" charset="-122"/>
              </a:rPr>
              <a:t>17</a:t>
            </a:fld>
            <a:endParaRPr lang="pt-BR" altLang="pt-BR" dirty="0">
              <a:latin typeface="Garamond" pitchFamily="18" charset="0"/>
              <a:ea typeface="Microsoft YaHei" pitchFamily="34" charset="-122"/>
            </a:endParaRPr>
          </a:p>
        </p:txBody>
      </p:sp>
      <p:sp>
        <p:nvSpPr>
          <p:cNvPr id="5120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2950"/>
            <a:ext cx="4965700" cy="3724275"/>
          </a:xfrm>
        </p:spPr>
      </p:sp>
      <p:sp>
        <p:nvSpPr>
          <p:cNvPr id="51204" name="Rectangle 2"/>
          <p:cNvSpPr>
            <a:spLocks noGrp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</p:spPr>
        <p:txBody>
          <a:bodyPr wrap="none" lIns="90000" tIns="46800" rIns="90000" bIns="46800" anchor="ctr" anchorCtr="0"/>
          <a:lstStyle/>
          <a:p>
            <a:pPr lvl="0"/>
            <a:endParaRPr lang="pt-BR" alt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‹nº›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28085" y="2423795"/>
            <a:ext cx="4736465" cy="201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laboratorio </a:t>
            </a:r>
            <a:r>
              <a:rPr kumimoji="0" lang="pt-BR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  </a:t>
            </a: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“LISComp”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numero= 22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pi = 3.141592653589793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A8A50987-00B2-4DFD-A53B-BB7CEF54804F}"/>
              </a:ext>
            </a:extLst>
          </p:cNvPr>
          <p:cNvGrpSpPr/>
          <p:nvPr/>
        </p:nvGrpSpPr>
        <p:grpSpPr>
          <a:xfrm>
            <a:off x="2967876" y="1386883"/>
            <a:ext cx="6256247" cy="4084234"/>
            <a:chOff x="2982368" y="1386883"/>
            <a:chExt cx="6256247" cy="4084234"/>
          </a:xfrm>
        </p:grpSpPr>
        <p:grpSp>
          <p:nvGrpSpPr>
            <p:cNvPr id="29" name="Group 28"/>
            <p:cNvGrpSpPr/>
            <p:nvPr/>
          </p:nvGrpSpPr>
          <p:grpSpPr>
            <a:xfrm>
              <a:off x="2982368" y="1904682"/>
              <a:ext cx="3166745" cy="3048635"/>
              <a:chOff x="4758" y="3518"/>
              <a:chExt cx="4987" cy="48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758" y="3518"/>
                <a:ext cx="4987" cy="2040"/>
                <a:chOff x="4758" y="3518"/>
                <a:chExt cx="4987" cy="2040"/>
              </a:xfrm>
            </p:grpSpPr>
            <p:sp>
              <p:nvSpPr>
                <p:cNvPr id="13316" name="Text Box 8"/>
                <p:cNvSpPr txBox="1"/>
                <p:nvPr/>
              </p:nvSpPr>
              <p:spPr>
                <a:xfrm>
                  <a:off x="4759" y="3787"/>
                  <a:ext cx="4986" cy="15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if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&lt;condição&gt;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....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&lt;suite&gt;</a:t>
                  </a:r>
                </a:p>
              </p:txBody>
            </p:sp>
            <p:sp>
              <p:nvSpPr>
                <p:cNvPr id="13317" name="Rectangle 9"/>
                <p:cNvSpPr/>
                <p:nvPr/>
              </p:nvSpPr>
              <p:spPr>
                <a:xfrm>
                  <a:off x="4758" y="3518"/>
                  <a:ext cx="4987" cy="2040"/>
                </a:xfrm>
                <a:prstGeom prst="rect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0" name="Text Box 22"/>
              <p:cNvSpPr txBox="1"/>
              <p:nvPr/>
            </p:nvSpPr>
            <p:spPr>
              <a:xfrm>
                <a:off x="4759" y="5992"/>
                <a:ext cx="4986" cy="2327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&lt;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condição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&gt;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 representa uma expressão booleana, ou seja, expressão cujo resultado é verdadeiro (True) ou falso (False).</a:t>
                </a:r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A976060-30FB-43E5-A0C6-AF8500DEFC92}"/>
                </a:ext>
              </a:extLst>
            </p:cNvPr>
            <p:cNvGrpSpPr/>
            <p:nvPr/>
          </p:nvGrpSpPr>
          <p:grpSpPr>
            <a:xfrm>
              <a:off x="6627218" y="1386883"/>
              <a:ext cx="2611397" cy="4084234"/>
              <a:chOff x="6623408" y="1386883"/>
              <a:chExt cx="2611397" cy="408423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668135" y="1789430"/>
                <a:ext cx="2566670" cy="3286125"/>
                <a:chOff x="14113" y="2737"/>
                <a:chExt cx="3661" cy="4658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4113" y="2737"/>
                  <a:ext cx="2559" cy="4658"/>
                  <a:chOff x="14113" y="2737"/>
                  <a:chExt cx="2559" cy="4658"/>
                </a:xfrm>
              </p:grpSpPr>
              <p:sp>
                <p:nvSpPr>
                  <p:cNvPr id="13318" name="AutoShape 10"/>
                  <p:cNvSpPr/>
                  <p:nvPr/>
                </p:nvSpPr>
                <p:spPr>
                  <a:xfrm>
                    <a:off x="14269" y="3555"/>
                    <a:ext cx="1800" cy="1200"/>
                  </a:xfrm>
                  <a:prstGeom prst="flowChartDecision">
                    <a:avLst/>
                  </a:prstGeom>
                  <a:noFill/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pPr>
                      <a:buClrTx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319" name="Line 11"/>
                  <p:cNvSpPr/>
                  <p:nvPr/>
                </p:nvSpPr>
                <p:spPr>
                  <a:xfrm>
                    <a:off x="15166" y="2737"/>
                    <a:ext cx="4" cy="818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0" name="AutoShape 12"/>
                  <p:cNvSpPr/>
                  <p:nvPr/>
                </p:nvSpPr>
                <p:spPr>
                  <a:xfrm>
                    <a:off x="14263" y="5595"/>
                    <a:ext cx="1798" cy="960"/>
                  </a:xfrm>
                  <a:prstGeom prst="flowChartProcess">
                    <a:avLst/>
                  </a:prstGeom>
                  <a:noFill/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pPr>
                      <a:buClrTx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321" name="Line 13"/>
                  <p:cNvSpPr/>
                  <p:nvPr/>
                </p:nvSpPr>
                <p:spPr>
                  <a:xfrm>
                    <a:off x="15168" y="4745"/>
                    <a:ext cx="2" cy="840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2" name="Line 14"/>
                  <p:cNvSpPr/>
                  <p:nvPr/>
                </p:nvSpPr>
                <p:spPr>
                  <a:xfrm>
                    <a:off x="15168" y="6555"/>
                    <a:ext cx="3" cy="840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3" name="Line 15"/>
                  <p:cNvSpPr/>
                  <p:nvPr/>
                </p:nvSpPr>
                <p:spPr>
                  <a:xfrm>
                    <a:off x="16069" y="4155"/>
                    <a:ext cx="600" cy="3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3324" name="Line 16"/>
                  <p:cNvSpPr/>
                  <p:nvPr/>
                </p:nvSpPr>
                <p:spPr>
                  <a:xfrm>
                    <a:off x="16669" y="4155"/>
                    <a:ext cx="3" cy="2760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3325" name="Line 17"/>
                  <p:cNvSpPr/>
                  <p:nvPr/>
                </p:nvSpPr>
                <p:spPr>
                  <a:xfrm flipH="1" flipV="1">
                    <a:off x="15166" y="6912"/>
                    <a:ext cx="1503" cy="3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6" name="Text Box 18"/>
                  <p:cNvSpPr txBox="1"/>
                  <p:nvPr/>
                </p:nvSpPr>
                <p:spPr>
                  <a:xfrm>
                    <a:off x="14379" y="3818"/>
                    <a:ext cx="1579" cy="57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lstStyle/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condição</a:t>
                    </a:r>
                  </a:p>
                </p:txBody>
              </p:sp>
              <p:sp>
                <p:nvSpPr>
                  <p:cNvPr id="13327" name="Text Box 19"/>
                  <p:cNvSpPr txBox="1"/>
                  <p:nvPr/>
                </p:nvSpPr>
                <p:spPr>
                  <a:xfrm>
                    <a:off x="14544" y="5774"/>
                    <a:ext cx="1258" cy="57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lstStyle/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PT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suite</a:t>
                    </a:r>
                  </a:p>
                </p:txBody>
              </p:sp>
              <p:sp>
                <p:nvSpPr>
                  <p:cNvPr id="13328" name="Text Box 20"/>
                  <p:cNvSpPr txBox="1"/>
                  <p:nvPr/>
                </p:nvSpPr>
                <p:spPr>
                  <a:xfrm>
                    <a:off x="14113" y="4814"/>
                    <a:ext cx="1005" cy="57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lstStyle/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True</a:t>
                    </a:r>
                  </a:p>
                </p:txBody>
              </p:sp>
            </p:grpSp>
            <p:sp>
              <p:nvSpPr>
                <p:cNvPr id="13329" name="Text Box 21"/>
                <p:cNvSpPr txBox="1"/>
                <p:nvPr/>
              </p:nvSpPr>
              <p:spPr>
                <a:xfrm>
                  <a:off x="16803" y="4842"/>
                  <a:ext cx="971" cy="57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False</a:t>
                  </a:r>
                </a:p>
              </p:txBody>
            </p:sp>
          </p:grpSp>
          <p:sp>
            <p:nvSpPr>
              <p:cNvPr id="2" name="Text Box 17">
                <a:extLst>
                  <a:ext uri="{FF2B5EF4-FFF2-40B4-BE49-F238E27FC236}">
                    <a16:creationId xmlns:a16="http://schemas.microsoft.com/office/drawing/2014/main" id="{39BF1783-EF7B-46FC-8B9C-B1841088AEFA}"/>
                  </a:ext>
                </a:extLst>
              </p:cNvPr>
              <p:cNvSpPr txBox="1"/>
              <p:nvPr/>
            </p:nvSpPr>
            <p:spPr>
              <a:xfrm>
                <a:off x="6623408" y="1386883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  <p:sp>
            <p:nvSpPr>
              <p:cNvPr id="3" name="Text Box 17">
                <a:extLst>
                  <a:ext uri="{FF2B5EF4-FFF2-40B4-BE49-F238E27FC236}">
                    <a16:creationId xmlns:a16="http://schemas.microsoft.com/office/drawing/2014/main" id="{1BEAF10F-6844-49AE-A2CB-791E4980569E}"/>
                  </a:ext>
                </a:extLst>
              </p:cNvPr>
              <p:cNvSpPr txBox="1"/>
              <p:nvPr/>
            </p:nvSpPr>
            <p:spPr>
              <a:xfrm>
                <a:off x="6623408" y="5068826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8AE6C445-44D0-4417-90B9-1D723243979C}"/>
              </a:ext>
            </a:extLst>
          </p:cNvPr>
          <p:cNvGrpSpPr/>
          <p:nvPr/>
        </p:nvGrpSpPr>
        <p:grpSpPr>
          <a:xfrm>
            <a:off x="2830513" y="1298379"/>
            <a:ext cx="6826250" cy="4261241"/>
            <a:chOff x="2682875" y="1304729"/>
            <a:chExt cx="6826250" cy="4261241"/>
          </a:xfrm>
        </p:grpSpPr>
        <p:grpSp>
          <p:nvGrpSpPr>
            <p:cNvPr id="14" name="Group 13"/>
            <p:cNvGrpSpPr/>
            <p:nvPr/>
          </p:nvGrpSpPr>
          <p:grpSpPr>
            <a:xfrm>
              <a:off x="2682875" y="2524760"/>
              <a:ext cx="3195320" cy="1821180"/>
              <a:chOff x="2545" y="3977"/>
              <a:chExt cx="5032" cy="2868"/>
            </a:xfrm>
          </p:grpSpPr>
          <p:sp>
            <p:nvSpPr>
              <p:cNvPr id="23556" name="Text Box 7"/>
              <p:cNvSpPr txBox="1"/>
              <p:nvPr/>
            </p:nvSpPr>
            <p:spPr>
              <a:xfrm>
                <a:off x="2545" y="3984"/>
                <a:ext cx="5033" cy="28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&lt;condição&gt;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1&gt;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else: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2&gt;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3557" name="Rectangle 8"/>
              <p:cNvSpPr/>
              <p:nvPr/>
            </p:nvSpPr>
            <p:spPr>
              <a:xfrm>
                <a:off x="2545" y="3977"/>
                <a:ext cx="5032" cy="2868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F35CE01D-B72D-4B1F-B794-3EEA8776AF2D}"/>
                </a:ext>
              </a:extLst>
            </p:cNvPr>
            <p:cNvGrpSpPr/>
            <p:nvPr/>
          </p:nvGrpSpPr>
          <p:grpSpPr>
            <a:xfrm>
              <a:off x="6536690" y="1304729"/>
              <a:ext cx="2972435" cy="4261241"/>
              <a:chOff x="6536690" y="1297885"/>
              <a:chExt cx="2972435" cy="4261241"/>
            </a:xfrm>
          </p:grpSpPr>
          <p:sp>
            <p:nvSpPr>
              <p:cNvPr id="23558" name="AutoShape 9"/>
              <p:cNvSpPr/>
              <p:nvPr/>
            </p:nvSpPr>
            <p:spPr>
              <a:xfrm>
                <a:off x="7451090" y="2289810"/>
                <a:ext cx="1143000" cy="843280"/>
              </a:xfrm>
              <a:prstGeom prst="flowChartDecision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59" name="Line 10"/>
              <p:cNvSpPr/>
              <p:nvPr/>
            </p:nvSpPr>
            <p:spPr>
              <a:xfrm>
                <a:off x="8011795" y="1699260"/>
                <a:ext cx="1905" cy="59055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23560" name="AutoShape 11"/>
              <p:cNvSpPr/>
              <p:nvPr/>
            </p:nvSpPr>
            <p:spPr>
              <a:xfrm>
                <a:off x="6536690" y="3470275"/>
                <a:ext cx="1066800" cy="674370"/>
              </a:xfrm>
              <a:prstGeom prst="flowChartProcess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61" name="Line 12"/>
              <p:cNvSpPr/>
              <p:nvPr/>
            </p:nvSpPr>
            <p:spPr>
              <a:xfrm>
                <a:off x="8983028" y="2711450"/>
                <a:ext cx="1905" cy="75882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2" name="Line 13"/>
              <p:cNvSpPr/>
              <p:nvPr/>
            </p:nvSpPr>
            <p:spPr>
              <a:xfrm>
                <a:off x="8018145" y="4566285"/>
                <a:ext cx="0" cy="59055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3" name="Line 14"/>
              <p:cNvSpPr/>
              <p:nvPr/>
            </p:nvSpPr>
            <p:spPr>
              <a:xfrm>
                <a:off x="8594090" y="2711450"/>
                <a:ext cx="381000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64" name="Line 15"/>
              <p:cNvSpPr/>
              <p:nvPr/>
            </p:nvSpPr>
            <p:spPr>
              <a:xfrm flipH="1" flipV="1">
                <a:off x="8018145" y="4558030"/>
                <a:ext cx="956310" cy="63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5" name="Text Box 16"/>
              <p:cNvSpPr txBox="1"/>
              <p:nvPr/>
            </p:nvSpPr>
            <p:spPr>
              <a:xfrm>
                <a:off x="7471410" y="2506980"/>
                <a:ext cx="1111885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condição</a:t>
                </a:r>
              </a:p>
            </p:txBody>
          </p:sp>
          <p:sp>
            <p:nvSpPr>
              <p:cNvPr id="23566" name="Text Box 17"/>
              <p:cNvSpPr txBox="1"/>
              <p:nvPr/>
            </p:nvSpPr>
            <p:spPr>
              <a:xfrm>
                <a:off x="6647815" y="3606165"/>
                <a:ext cx="84074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1</a:t>
                </a:r>
              </a:p>
            </p:txBody>
          </p:sp>
          <p:sp>
            <p:nvSpPr>
              <p:cNvPr id="23567" name="Text Box 18"/>
              <p:cNvSpPr txBox="1"/>
              <p:nvPr/>
            </p:nvSpPr>
            <p:spPr>
              <a:xfrm>
                <a:off x="6673850" y="2289810"/>
                <a:ext cx="652145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23568" name="Text Box 19"/>
              <p:cNvSpPr txBox="1"/>
              <p:nvPr/>
            </p:nvSpPr>
            <p:spPr>
              <a:xfrm>
                <a:off x="8703310" y="2286000"/>
                <a:ext cx="68834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23569" name="Line 20"/>
              <p:cNvSpPr/>
              <p:nvPr/>
            </p:nvSpPr>
            <p:spPr>
              <a:xfrm>
                <a:off x="7077710" y="2701996"/>
                <a:ext cx="372745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23570" name="Line 21"/>
              <p:cNvSpPr/>
              <p:nvPr/>
            </p:nvSpPr>
            <p:spPr>
              <a:xfrm>
                <a:off x="7068185" y="2711450"/>
                <a:ext cx="1905" cy="75882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23571" name="AutoShape 22"/>
              <p:cNvSpPr/>
              <p:nvPr/>
            </p:nvSpPr>
            <p:spPr>
              <a:xfrm>
                <a:off x="8442325" y="3470275"/>
                <a:ext cx="1066800" cy="674370"/>
              </a:xfrm>
              <a:prstGeom prst="flowChartProcess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72" name="Text Box 23"/>
              <p:cNvSpPr txBox="1"/>
              <p:nvPr/>
            </p:nvSpPr>
            <p:spPr>
              <a:xfrm>
                <a:off x="8442325" y="3558540"/>
                <a:ext cx="106299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2</a:t>
                </a:r>
              </a:p>
            </p:txBody>
          </p:sp>
          <p:sp>
            <p:nvSpPr>
              <p:cNvPr id="23573" name="Line 24"/>
              <p:cNvSpPr/>
              <p:nvPr/>
            </p:nvSpPr>
            <p:spPr>
              <a:xfrm>
                <a:off x="8975090" y="4144645"/>
                <a:ext cx="0" cy="41084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4" name="Line 25"/>
              <p:cNvSpPr/>
              <p:nvPr/>
            </p:nvSpPr>
            <p:spPr>
              <a:xfrm>
                <a:off x="7068185" y="4144645"/>
                <a:ext cx="1905" cy="4216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5" name="Line 26"/>
              <p:cNvSpPr/>
              <p:nvPr/>
            </p:nvSpPr>
            <p:spPr>
              <a:xfrm flipV="1">
                <a:off x="7079614" y="4563745"/>
                <a:ext cx="947420" cy="25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" name="Text Box 17">
                <a:extLst>
                  <a:ext uri="{FF2B5EF4-FFF2-40B4-BE49-F238E27FC236}">
                    <a16:creationId xmlns:a16="http://schemas.microsoft.com/office/drawing/2014/main" id="{B4885B87-19B2-4553-A080-627013D3566B}"/>
                  </a:ext>
                </a:extLst>
              </p:cNvPr>
              <p:cNvSpPr txBox="1"/>
              <p:nvPr/>
            </p:nvSpPr>
            <p:spPr>
              <a:xfrm>
                <a:off x="7230269" y="1297885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  <p:sp>
            <p:nvSpPr>
              <p:cNvPr id="3" name="Text Box 17">
                <a:extLst>
                  <a:ext uri="{FF2B5EF4-FFF2-40B4-BE49-F238E27FC236}">
                    <a16:creationId xmlns:a16="http://schemas.microsoft.com/office/drawing/2014/main" id="{D44DA7D9-27EC-49A3-90D4-B032D36EC1AA}"/>
                  </a:ext>
                </a:extLst>
              </p:cNvPr>
              <p:cNvSpPr txBox="1"/>
              <p:nvPr/>
            </p:nvSpPr>
            <p:spPr>
              <a:xfrm>
                <a:off x="7223919" y="5156835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94C7BF39-2D42-47E6-8264-81E36674903F}"/>
              </a:ext>
            </a:extLst>
          </p:cNvPr>
          <p:cNvGrpSpPr/>
          <p:nvPr/>
        </p:nvGrpSpPr>
        <p:grpSpPr>
          <a:xfrm>
            <a:off x="1843722" y="848580"/>
            <a:ext cx="8504555" cy="5160840"/>
            <a:chOff x="1843722" y="846279"/>
            <a:chExt cx="8504555" cy="5160840"/>
          </a:xfrm>
        </p:grpSpPr>
        <p:grpSp>
          <p:nvGrpSpPr>
            <p:cNvPr id="61" name="Group 60"/>
            <p:cNvGrpSpPr/>
            <p:nvPr/>
          </p:nvGrpSpPr>
          <p:grpSpPr>
            <a:xfrm>
              <a:off x="6357302" y="1253172"/>
              <a:ext cx="3990975" cy="4354830"/>
              <a:chOff x="12131" y="1968"/>
              <a:chExt cx="6285" cy="6858"/>
            </a:xfrm>
          </p:grpSpPr>
          <p:sp>
            <p:nvSpPr>
              <p:cNvPr id="23559" name="Line 10"/>
              <p:cNvSpPr/>
              <p:nvPr/>
            </p:nvSpPr>
            <p:spPr>
              <a:xfrm>
                <a:off x="13696" y="1968"/>
                <a:ext cx="0" cy="83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1" name="Line 12"/>
              <p:cNvSpPr/>
              <p:nvPr/>
            </p:nvSpPr>
            <p:spPr>
              <a:xfrm rot="16200000" flipH="1">
                <a:off x="15225" y="3021"/>
                <a:ext cx="0" cy="100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3" name="Line 14"/>
              <p:cNvSpPr/>
              <p:nvPr/>
            </p:nvSpPr>
            <p:spPr>
              <a:xfrm flipH="1">
                <a:off x="18274" y="3526"/>
                <a:ext cx="1" cy="300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64" name="Line 15"/>
              <p:cNvSpPr/>
              <p:nvPr/>
            </p:nvSpPr>
            <p:spPr>
              <a:xfrm flipH="1">
                <a:off x="13696" y="8372"/>
                <a:ext cx="4575" cy="1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2" name="Group 1"/>
              <p:cNvGrpSpPr/>
              <p:nvPr/>
            </p:nvGrpSpPr>
            <p:grpSpPr>
              <a:xfrm>
                <a:off x="12666" y="2811"/>
                <a:ext cx="2050" cy="1428"/>
                <a:chOff x="13490" y="3030"/>
                <a:chExt cx="1804" cy="1328"/>
              </a:xfrm>
            </p:grpSpPr>
            <p:sp>
              <p:nvSpPr>
                <p:cNvPr id="23558" name="AutoShape 9"/>
                <p:cNvSpPr/>
                <p:nvPr/>
              </p:nvSpPr>
              <p:spPr>
                <a:xfrm>
                  <a:off x="13494" y="3030"/>
                  <a:ext cx="1800" cy="1328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65" name="Text Box 16"/>
                <p:cNvSpPr txBox="1"/>
                <p:nvPr/>
              </p:nvSpPr>
              <p:spPr>
                <a:xfrm>
                  <a:off x="13490" y="3388"/>
                  <a:ext cx="1798" cy="5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 </a:t>
                  </a:r>
                  <a:r>
                    <a:rPr lang="pt-PT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5731" y="3048"/>
                <a:ext cx="1680" cy="957"/>
                <a:chOff x="8672" y="2769"/>
                <a:chExt cx="1680" cy="1062"/>
              </a:xfrm>
            </p:grpSpPr>
            <p:sp>
              <p:nvSpPr>
                <p:cNvPr id="23560" name="AutoShape 11"/>
                <p:cNvSpPr/>
                <p:nvPr/>
              </p:nvSpPr>
              <p:spPr>
                <a:xfrm>
                  <a:off x="8672" y="2769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66" name="Text Box 17"/>
                <p:cNvSpPr txBox="1"/>
                <p:nvPr/>
              </p:nvSpPr>
              <p:spPr>
                <a:xfrm>
                  <a:off x="8893" y="2946"/>
                  <a:ext cx="1374" cy="7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1</a:t>
                  </a:r>
                </a:p>
              </p:txBody>
            </p:sp>
          </p:grpSp>
          <p:sp>
            <p:nvSpPr>
              <p:cNvPr id="23567" name="Text Box 18"/>
              <p:cNvSpPr txBox="1"/>
              <p:nvPr/>
            </p:nvSpPr>
            <p:spPr>
              <a:xfrm>
                <a:off x="14566" y="2859"/>
                <a:ext cx="1149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23568" name="Text Box 19"/>
              <p:cNvSpPr txBox="1"/>
              <p:nvPr/>
            </p:nvSpPr>
            <p:spPr>
              <a:xfrm>
                <a:off x="12224" y="4239"/>
                <a:ext cx="1167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23570" name="Line 21"/>
              <p:cNvSpPr/>
              <p:nvPr/>
            </p:nvSpPr>
            <p:spPr>
              <a:xfrm flipH="1">
                <a:off x="13697" y="4239"/>
                <a:ext cx="0" cy="602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20" name="Group 19"/>
              <p:cNvGrpSpPr/>
              <p:nvPr/>
            </p:nvGrpSpPr>
            <p:grpSpPr>
              <a:xfrm>
                <a:off x="15730" y="5078"/>
                <a:ext cx="1680" cy="957"/>
                <a:chOff x="8639" y="4721"/>
                <a:chExt cx="1680" cy="1062"/>
              </a:xfrm>
            </p:grpSpPr>
            <p:sp>
              <p:nvSpPr>
                <p:cNvPr id="23571" name="AutoShape 22"/>
                <p:cNvSpPr/>
                <p:nvPr/>
              </p:nvSpPr>
              <p:spPr>
                <a:xfrm>
                  <a:off x="8639" y="4721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72" name="Text Box 23"/>
                <p:cNvSpPr txBox="1"/>
                <p:nvPr/>
              </p:nvSpPr>
              <p:spPr>
                <a:xfrm>
                  <a:off x="8829" y="4896"/>
                  <a:ext cx="1438" cy="7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2</a:t>
                  </a:r>
                </a:p>
              </p:txBody>
            </p:sp>
          </p:grpSp>
          <p:sp>
            <p:nvSpPr>
              <p:cNvPr id="23573" name="Line 24"/>
              <p:cNvSpPr/>
              <p:nvPr/>
            </p:nvSpPr>
            <p:spPr>
              <a:xfrm rot="16200000">
                <a:off x="13697" y="6535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4" name="Line 25"/>
              <p:cNvSpPr/>
              <p:nvPr/>
            </p:nvSpPr>
            <p:spPr>
              <a:xfrm flipH="1">
                <a:off x="13697" y="6270"/>
                <a:ext cx="0" cy="26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5" name="Line 26"/>
              <p:cNvSpPr/>
              <p:nvPr/>
            </p:nvSpPr>
            <p:spPr>
              <a:xfrm rot="5400000" flipV="1">
                <a:off x="13304" y="8436"/>
                <a:ext cx="779" cy="1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2671" y="4842"/>
                <a:ext cx="2048" cy="1428"/>
                <a:chOff x="13494" y="3030"/>
                <a:chExt cx="1802" cy="1328"/>
              </a:xfrm>
            </p:grpSpPr>
            <p:sp>
              <p:nvSpPr>
                <p:cNvPr id="16" name="AutoShape 9"/>
                <p:cNvSpPr/>
                <p:nvPr/>
              </p:nvSpPr>
              <p:spPr>
                <a:xfrm>
                  <a:off x="13494" y="3030"/>
                  <a:ext cx="1800" cy="1328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Text Box 16"/>
                <p:cNvSpPr txBox="1"/>
                <p:nvPr/>
              </p:nvSpPr>
              <p:spPr>
                <a:xfrm>
                  <a:off x="13496" y="3396"/>
                  <a:ext cx="1800" cy="5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 </a:t>
                  </a:r>
                  <a:r>
                    <a:rPr lang="pt-PT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2</a:t>
                  </a:r>
                </a:p>
              </p:txBody>
            </p:sp>
          </p:grpSp>
          <p:sp>
            <p:nvSpPr>
              <p:cNvPr id="21" name="Line 12"/>
              <p:cNvSpPr/>
              <p:nvPr/>
            </p:nvSpPr>
            <p:spPr>
              <a:xfrm rot="16200000" flipH="1">
                <a:off x="15226" y="5051"/>
                <a:ext cx="0" cy="100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2" name="Line 25"/>
              <p:cNvSpPr/>
              <p:nvPr/>
            </p:nvSpPr>
            <p:spPr>
              <a:xfrm rot="5400000">
                <a:off x="17847" y="3092"/>
                <a:ext cx="1" cy="8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" name="Line 25"/>
              <p:cNvSpPr/>
              <p:nvPr/>
            </p:nvSpPr>
            <p:spPr>
              <a:xfrm rot="5400000">
                <a:off x="17839" y="5121"/>
                <a:ext cx="1" cy="8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" name="Line 24"/>
              <p:cNvSpPr/>
              <p:nvPr/>
            </p:nvSpPr>
            <p:spPr>
              <a:xfrm rot="16200000">
                <a:off x="13697" y="6386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1" name="Line 24"/>
              <p:cNvSpPr/>
              <p:nvPr/>
            </p:nvSpPr>
            <p:spPr>
              <a:xfrm rot="16200000">
                <a:off x="18272" y="6391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2" name="Line 24"/>
              <p:cNvSpPr/>
              <p:nvPr/>
            </p:nvSpPr>
            <p:spPr>
              <a:xfrm rot="16200000">
                <a:off x="18272" y="6538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3" name="Line 14"/>
              <p:cNvSpPr/>
              <p:nvPr/>
            </p:nvSpPr>
            <p:spPr>
              <a:xfrm flipV="1">
                <a:off x="18271" y="6683"/>
                <a:ext cx="0" cy="1672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" name="Text Box 18"/>
              <p:cNvSpPr txBox="1"/>
              <p:nvPr/>
            </p:nvSpPr>
            <p:spPr>
              <a:xfrm>
                <a:off x="14566" y="4853"/>
                <a:ext cx="1149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35" name="Text Box 19"/>
              <p:cNvSpPr txBox="1"/>
              <p:nvPr/>
            </p:nvSpPr>
            <p:spPr>
              <a:xfrm>
                <a:off x="12131" y="6294"/>
                <a:ext cx="1167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50" name="Line 21"/>
              <p:cNvSpPr/>
              <p:nvPr/>
            </p:nvSpPr>
            <p:spPr>
              <a:xfrm>
                <a:off x="13693" y="6692"/>
                <a:ext cx="0" cy="397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51" name="Group 50"/>
              <p:cNvGrpSpPr/>
              <p:nvPr/>
            </p:nvGrpSpPr>
            <p:grpSpPr>
              <a:xfrm>
                <a:off x="12864" y="7090"/>
                <a:ext cx="1680" cy="957"/>
                <a:chOff x="8639" y="4721"/>
                <a:chExt cx="1680" cy="1062"/>
              </a:xfrm>
            </p:grpSpPr>
            <p:sp>
              <p:nvSpPr>
                <p:cNvPr id="52" name="AutoShape 22"/>
                <p:cNvSpPr/>
                <p:nvPr/>
              </p:nvSpPr>
              <p:spPr>
                <a:xfrm>
                  <a:off x="8639" y="4721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" name="Text Box 23"/>
                <p:cNvSpPr txBox="1"/>
                <p:nvPr/>
              </p:nvSpPr>
              <p:spPr>
                <a:xfrm>
                  <a:off x="8742" y="4886"/>
                  <a:ext cx="1438" cy="7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</a:t>
                  </a:r>
                  <a:r>
                    <a:rPr lang="pt-PT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n</a:t>
                  </a:r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1843722" y="1785302"/>
              <a:ext cx="4157980" cy="3294380"/>
              <a:chOff x="793" y="452"/>
              <a:chExt cx="6548" cy="5188"/>
            </a:xfrm>
          </p:grpSpPr>
          <p:sp>
            <p:nvSpPr>
              <p:cNvPr id="39" name="Text Box 7"/>
              <p:cNvSpPr txBox="1"/>
              <p:nvPr/>
            </p:nvSpPr>
            <p:spPr>
              <a:xfrm>
                <a:off x="896" y="598"/>
                <a:ext cx="6342" cy="48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&lt;condição 1&gt;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1&gt;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el</a:t>
                </a:r>
                <a:r>
                  <a:rPr lang="pt-PT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condição 2&gt;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2&gt;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Arial" panose="020B0604020202020204" pitchFamily="34" charset="0"/>
                    <a:sym typeface="+mn-ea"/>
                  </a:rPr>
                  <a:t>...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  <a:sym typeface="+mn-ea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else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n&gt;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40" name="Rectangle 8"/>
              <p:cNvSpPr/>
              <p:nvPr/>
            </p:nvSpPr>
            <p:spPr>
              <a:xfrm>
                <a:off x="793" y="452"/>
                <a:ext cx="6548" cy="5189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" name="Text Box 17">
              <a:extLst>
                <a:ext uri="{FF2B5EF4-FFF2-40B4-BE49-F238E27FC236}">
                  <a16:creationId xmlns:a16="http://schemas.microsoft.com/office/drawing/2014/main" id="{003CA507-8F4B-45E5-AA76-7B8356450273}"/>
                </a:ext>
              </a:extLst>
            </p:cNvPr>
            <p:cNvSpPr txBox="1"/>
            <p:nvPr/>
          </p:nvSpPr>
          <p:spPr>
            <a:xfrm>
              <a:off x="6563201" y="846279"/>
              <a:ext cx="1575752" cy="40229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 err="1">
                  <a:solidFill>
                    <a:srgbClr val="000000"/>
                  </a:solidFill>
                  <a:latin typeface="Garamond" pitchFamily="18" charset="0"/>
                </a:rPr>
                <a:t>suite</a:t>
              </a: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 principal</a:t>
              </a:r>
            </a:p>
          </p:txBody>
        </p:sp>
        <p:sp>
          <p:nvSpPr>
            <p:cNvPr id="4" name="Text Box 17">
              <a:extLst>
                <a:ext uri="{FF2B5EF4-FFF2-40B4-BE49-F238E27FC236}">
                  <a16:creationId xmlns:a16="http://schemas.microsoft.com/office/drawing/2014/main" id="{A9802E65-208E-4462-A0A1-EC742493530D}"/>
                </a:ext>
              </a:extLst>
            </p:cNvPr>
            <p:cNvSpPr txBox="1"/>
            <p:nvPr/>
          </p:nvSpPr>
          <p:spPr>
            <a:xfrm>
              <a:off x="6556851" y="5604828"/>
              <a:ext cx="1575752" cy="40229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 err="1">
                  <a:solidFill>
                    <a:srgbClr val="000000"/>
                  </a:solidFill>
                  <a:latin typeface="Garamond" pitchFamily="18" charset="0"/>
                </a:rPr>
                <a:t>suite</a:t>
              </a: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 principal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69845" y="1853565"/>
            <a:ext cx="7052310" cy="3150870"/>
            <a:chOff x="4039" y="2918"/>
            <a:chExt cx="11106" cy="4962"/>
          </a:xfrm>
        </p:grpSpPr>
        <p:grpSp>
          <p:nvGrpSpPr>
            <p:cNvPr id="2" name="Group 1"/>
            <p:cNvGrpSpPr/>
            <p:nvPr/>
          </p:nvGrpSpPr>
          <p:grpSpPr>
            <a:xfrm>
              <a:off x="10939" y="2918"/>
              <a:ext cx="4207" cy="4963"/>
              <a:chOff x="11584" y="1925"/>
              <a:chExt cx="4207" cy="4963"/>
            </a:xfrm>
          </p:grpSpPr>
          <p:sp>
            <p:nvSpPr>
              <p:cNvPr id="37894" name="AutoShape 10"/>
              <p:cNvSpPr/>
              <p:nvPr/>
            </p:nvSpPr>
            <p:spPr>
              <a:xfrm>
                <a:off x="12304" y="2765"/>
                <a:ext cx="1800" cy="1200"/>
              </a:xfrm>
              <a:prstGeom prst="flowChartDecision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895" name="Line 11"/>
              <p:cNvSpPr/>
              <p:nvPr/>
            </p:nvSpPr>
            <p:spPr>
              <a:xfrm>
                <a:off x="13211" y="1925"/>
                <a:ext cx="2" cy="8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7896" name="AutoShape 12"/>
              <p:cNvSpPr/>
              <p:nvPr/>
            </p:nvSpPr>
            <p:spPr>
              <a:xfrm>
                <a:off x="12364" y="4805"/>
                <a:ext cx="1680" cy="960"/>
              </a:xfrm>
              <a:prstGeom prst="flowChartProcess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897" name="Line 13"/>
              <p:cNvSpPr/>
              <p:nvPr/>
            </p:nvSpPr>
            <p:spPr>
              <a:xfrm flipH="1">
                <a:off x="13205" y="3980"/>
                <a:ext cx="8" cy="8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7898" name="Line 14"/>
              <p:cNvSpPr/>
              <p:nvPr/>
            </p:nvSpPr>
            <p:spPr>
              <a:xfrm>
                <a:off x="13213" y="6488"/>
                <a:ext cx="1" cy="40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7899" name="Line 15"/>
              <p:cNvSpPr/>
              <p:nvPr/>
            </p:nvSpPr>
            <p:spPr>
              <a:xfrm>
                <a:off x="14104" y="3365"/>
                <a:ext cx="600" cy="3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0" name="Line 16"/>
              <p:cNvSpPr/>
              <p:nvPr/>
            </p:nvSpPr>
            <p:spPr>
              <a:xfrm>
                <a:off x="14704" y="3365"/>
                <a:ext cx="3" cy="312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1" name="Text Box 17"/>
              <p:cNvSpPr txBox="1"/>
              <p:nvPr/>
            </p:nvSpPr>
            <p:spPr>
              <a:xfrm>
                <a:off x="12473" y="3102"/>
                <a:ext cx="1440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condição</a:t>
                </a:r>
              </a:p>
            </p:txBody>
          </p:sp>
          <p:sp>
            <p:nvSpPr>
              <p:cNvPr id="37902" name="Text Box 18"/>
              <p:cNvSpPr txBox="1"/>
              <p:nvPr/>
            </p:nvSpPr>
            <p:spPr>
              <a:xfrm>
                <a:off x="12764" y="4996"/>
                <a:ext cx="890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</a:p>
            </p:txBody>
          </p:sp>
          <p:sp>
            <p:nvSpPr>
              <p:cNvPr id="37903" name="Text Box 19"/>
              <p:cNvSpPr txBox="1"/>
              <p:nvPr/>
            </p:nvSpPr>
            <p:spPr>
              <a:xfrm>
                <a:off x="12249" y="3980"/>
                <a:ext cx="888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37904" name="Text Box 20"/>
              <p:cNvSpPr txBox="1"/>
              <p:nvPr/>
            </p:nvSpPr>
            <p:spPr>
              <a:xfrm>
                <a:off x="14831" y="4660"/>
                <a:ext cx="960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37905" name="Line 21"/>
              <p:cNvSpPr/>
              <p:nvPr/>
            </p:nvSpPr>
            <p:spPr>
              <a:xfrm flipH="1">
                <a:off x="11587" y="2282"/>
                <a:ext cx="1606" cy="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sp>
          <p:sp>
            <p:nvSpPr>
              <p:cNvPr id="37906" name="Line 22"/>
              <p:cNvSpPr/>
              <p:nvPr/>
            </p:nvSpPr>
            <p:spPr>
              <a:xfrm>
                <a:off x="11584" y="2285"/>
                <a:ext cx="3" cy="38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7" name="Line 23"/>
              <p:cNvSpPr/>
              <p:nvPr/>
            </p:nvSpPr>
            <p:spPr>
              <a:xfrm flipH="1">
                <a:off x="11584" y="6125"/>
                <a:ext cx="1630" cy="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8" name="Line 24"/>
              <p:cNvSpPr/>
              <p:nvPr/>
            </p:nvSpPr>
            <p:spPr>
              <a:xfrm flipV="1">
                <a:off x="13213" y="5765"/>
                <a:ext cx="0" cy="3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9" name="Line 25"/>
              <p:cNvSpPr/>
              <p:nvPr/>
            </p:nvSpPr>
            <p:spPr>
              <a:xfrm flipV="1">
                <a:off x="13212" y="6485"/>
                <a:ext cx="1497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5" name="Group 4"/>
            <p:cNvGrpSpPr/>
            <p:nvPr/>
          </p:nvGrpSpPr>
          <p:grpSpPr>
            <a:xfrm>
              <a:off x="4039" y="3489"/>
              <a:ext cx="5998" cy="3808"/>
              <a:chOff x="4145" y="3300"/>
              <a:chExt cx="5998" cy="380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145" y="3300"/>
                <a:ext cx="5998" cy="1494"/>
                <a:chOff x="3169" y="3244"/>
                <a:chExt cx="5998" cy="1494"/>
              </a:xfrm>
            </p:grpSpPr>
            <p:sp>
              <p:nvSpPr>
                <p:cNvPr id="37892" name="Text Box 8"/>
                <p:cNvSpPr txBox="1"/>
                <p:nvPr/>
              </p:nvSpPr>
              <p:spPr>
                <a:xfrm>
                  <a:off x="3169" y="3245"/>
                  <a:ext cx="5998" cy="149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while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&lt;condição&gt;</a:t>
                  </a: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  &lt;suite&gt;</a:t>
                  </a:r>
                </a:p>
              </p:txBody>
            </p:sp>
            <p:sp>
              <p:nvSpPr>
                <p:cNvPr id="37893" name="Rectangle 9"/>
                <p:cNvSpPr/>
                <p:nvPr/>
              </p:nvSpPr>
              <p:spPr>
                <a:xfrm>
                  <a:off x="3169" y="3244"/>
                  <a:ext cx="5997" cy="1494"/>
                </a:xfrm>
                <a:prstGeom prst="rect">
                  <a:avLst/>
                </a:prstGeom>
                <a:noFill/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0" name="Text Box 22"/>
              <p:cNvSpPr txBox="1"/>
              <p:nvPr/>
            </p:nvSpPr>
            <p:spPr>
              <a:xfrm>
                <a:off x="4145" y="5218"/>
                <a:ext cx="5998" cy="1890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just"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&lt;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condição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&gt;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 representa uma expressão booleana, ou seja, expressão cujo resultado é verdadeiro (True) ou falso (False).</a:t>
                </a: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8505" y="2449195"/>
            <a:ext cx="4812030" cy="2571750"/>
            <a:chOff x="1755" y="3864"/>
            <a:chExt cx="7578" cy="4050"/>
          </a:xfrm>
        </p:grpSpPr>
        <p:grpSp>
          <p:nvGrpSpPr>
            <p:cNvPr id="2" name="Group 1"/>
            <p:cNvGrpSpPr/>
            <p:nvPr/>
          </p:nvGrpSpPr>
          <p:grpSpPr>
            <a:xfrm>
              <a:off x="1851" y="3864"/>
              <a:ext cx="7482" cy="1309"/>
              <a:chOff x="4048" y="2352"/>
              <a:chExt cx="7482" cy="1309"/>
            </a:xfrm>
          </p:grpSpPr>
          <p:sp>
            <p:nvSpPr>
              <p:cNvPr id="48132" name="Text Box 8"/>
              <p:cNvSpPr txBox="1"/>
              <p:nvPr/>
            </p:nvSpPr>
            <p:spPr>
              <a:xfrm>
                <a:off x="4048" y="2353"/>
                <a:ext cx="7482" cy="13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4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for </a:t>
                </a: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&lt;var&gt; </a:t>
                </a:r>
                <a:r>
                  <a:rPr lang="pt-BR" altLang="pt-BR" sz="24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&lt;</a:t>
                </a:r>
                <a:r>
                  <a:rPr lang="pt-PT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sequencia</a:t>
                </a: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&gt;</a:t>
                </a:r>
                <a:r>
                  <a:rPr lang="pt-BR" altLang="pt-BR" sz="24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 &lt;suite&gt;</a:t>
                </a:r>
              </a:p>
            </p:txBody>
          </p:sp>
          <p:sp>
            <p:nvSpPr>
              <p:cNvPr id="48133" name="Rectangle 9"/>
              <p:cNvSpPr/>
              <p:nvPr/>
            </p:nvSpPr>
            <p:spPr>
              <a:xfrm>
                <a:off x="4048" y="2352"/>
                <a:ext cx="7482" cy="1301"/>
              </a:xfrm>
              <a:prstGeom prst="rect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149" name="Text Box 25"/>
            <p:cNvSpPr txBox="1"/>
            <p:nvPr/>
          </p:nvSpPr>
          <p:spPr>
            <a:xfrm>
              <a:off x="1755" y="5588"/>
              <a:ext cx="7578" cy="23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just" defTabSz="449580">
                <a:spcBef>
                  <a:spcPts val="1125"/>
                </a:spcBef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800" dirty="0">
                  <a:solidFill>
                    <a:srgbClr val="000000"/>
                  </a:solidFill>
                  <a:cs typeface="+mn-lt"/>
                </a:rPr>
                <a:t>A cada ciclo da repetição, &lt;var&gt; assume o valor referenciado pela posição do elemento na </a:t>
              </a:r>
              <a:r>
                <a:rPr lang="pt-PT" altLang="pt-BR" sz="1800" dirty="0">
                  <a:solidFill>
                    <a:srgbClr val="000000"/>
                  </a:solidFill>
                  <a:cs typeface="+mn-lt"/>
                </a:rPr>
                <a:t>sequencia</a:t>
              </a:r>
              <a:r>
                <a:rPr lang="pt-BR" altLang="pt-BR" sz="1800" dirty="0">
                  <a:solidFill>
                    <a:srgbClr val="000000"/>
                  </a:solidFill>
                  <a:cs typeface="+mn-lt"/>
                </a:rPr>
                <a:t>. Isto é,  o valor referenciado progressivamente do primeiro até o último elemento.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96280" y="1438275"/>
            <a:ext cx="5541010" cy="3981450"/>
            <a:chOff x="8278" y="3688"/>
            <a:chExt cx="8726" cy="6270"/>
          </a:xfrm>
        </p:grpSpPr>
        <p:sp>
          <p:nvSpPr>
            <p:cNvPr id="48134" name="AutoShape 10"/>
            <p:cNvSpPr/>
            <p:nvPr/>
          </p:nvSpPr>
          <p:spPr>
            <a:xfrm>
              <a:off x="12241" y="5397"/>
              <a:ext cx="2160" cy="1440"/>
            </a:xfrm>
            <a:prstGeom prst="flowChartDecision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48135" name="Line 11"/>
            <p:cNvSpPr/>
            <p:nvPr/>
          </p:nvSpPr>
          <p:spPr>
            <a:xfrm>
              <a:off x="13320" y="4797"/>
              <a:ext cx="3" cy="6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8137" name="Line 13"/>
            <p:cNvSpPr/>
            <p:nvPr/>
          </p:nvSpPr>
          <p:spPr>
            <a:xfrm>
              <a:off x="13324" y="6837"/>
              <a:ext cx="2" cy="937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8138" name="Line 14"/>
            <p:cNvSpPr/>
            <p:nvPr/>
          </p:nvSpPr>
          <p:spPr>
            <a:xfrm>
              <a:off x="14256" y="5997"/>
              <a:ext cx="60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39" name="Line 15"/>
            <p:cNvSpPr/>
            <p:nvPr/>
          </p:nvSpPr>
          <p:spPr>
            <a:xfrm>
              <a:off x="14856" y="5997"/>
              <a:ext cx="3" cy="34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41" name="Text Box 17"/>
            <p:cNvSpPr txBox="1"/>
            <p:nvPr/>
          </p:nvSpPr>
          <p:spPr>
            <a:xfrm>
              <a:off x="12356" y="5851"/>
              <a:ext cx="1933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repetir </a:t>
              </a:r>
              <a:r>
                <a:rPr lang="pt-BR" altLang="pt-BR" sz="1600" dirty="0">
                  <a:solidFill>
                    <a:srgbClr val="000000"/>
                  </a:solidFill>
                  <a:latin typeface="Symbol" panose="05050102010706020507" pitchFamily="18" charset="2"/>
                </a:rPr>
                <a:t></a:t>
              </a:r>
              <a:r>
                <a:rPr lang="pt-PT" altLang="pt-BR" sz="1600" dirty="0">
                  <a:solidFill>
                    <a:srgbClr val="000000"/>
                  </a:solidFill>
                  <a:latin typeface="Symbol" panose="05050102010706020507" pitchFamily="18" charset="2"/>
                </a:rPr>
                <a:t>0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422" y="7774"/>
              <a:ext cx="1806" cy="600"/>
              <a:chOff x="12481" y="7736"/>
              <a:chExt cx="1806" cy="600"/>
            </a:xfrm>
          </p:grpSpPr>
          <p:sp>
            <p:nvSpPr>
              <p:cNvPr id="48136" name="AutoShape 12"/>
              <p:cNvSpPr/>
              <p:nvPr/>
            </p:nvSpPr>
            <p:spPr>
              <a:xfrm>
                <a:off x="12481" y="7736"/>
                <a:ext cx="1807" cy="600"/>
              </a:xfrm>
              <a:prstGeom prst="flowChartProcess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142" name="Text Box 18"/>
              <p:cNvSpPr txBox="1"/>
              <p:nvPr/>
            </p:nvSpPr>
            <p:spPr>
              <a:xfrm>
                <a:off x="12884" y="7770"/>
                <a:ext cx="1001" cy="5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</a:p>
            </p:txBody>
          </p:sp>
        </p:grpSp>
        <p:sp>
          <p:nvSpPr>
            <p:cNvPr id="48143" name="Text Box 19"/>
            <p:cNvSpPr txBox="1"/>
            <p:nvPr/>
          </p:nvSpPr>
          <p:spPr>
            <a:xfrm>
              <a:off x="12241" y="7040"/>
              <a:ext cx="887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True</a:t>
              </a:r>
            </a:p>
          </p:txBody>
        </p:sp>
        <p:sp>
          <p:nvSpPr>
            <p:cNvPr id="48144" name="Text Box 20"/>
            <p:cNvSpPr txBox="1"/>
            <p:nvPr/>
          </p:nvSpPr>
          <p:spPr>
            <a:xfrm>
              <a:off x="15162" y="7040"/>
              <a:ext cx="1080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False</a:t>
              </a:r>
            </a:p>
          </p:txBody>
        </p:sp>
        <p:sp>
          <p:nvSpPr>
            <p:cNvPr id="48145" name="Line 21"/>
            <p:cNvSpPr/>
            <p:nvPr/>
          </p:nvSpPr>
          <p:spPr>
            <a:xfrm flipH="1">
              <a:off x="11739" y="5037"/>
              <a:ext cx="1575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48146" name="Line 22"/>
            <p:cNvSpPr/>
            <p:nvPr/>
          </p:nvSpPr>
          <p:spPr>
            <a:xfrm>
              <a:off x="11736" y="5037"/>
              <a:ext cx="3" cy="42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47" name="Line 23"/>
            <p:cNvSpPr/>
            <p:nvPr/>
          </p:nvSpPr>
          <p:spPr>
            <a:xfrm flipH="1">
              <a:off x="11729" y="9237"/>
              <a:ext cx="1589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7" name="Group 6"/>
            <p:cNvGrpSpPr/>
            <p:nvPr/>
          </p:nvGrpSpPr>
          <p:grpSpPr>
            <a:xfrm>
              <a:off x="9654" y="4264"/>
              <a:ext cx="7351" cy="534"/>
              <a:chOff x="10122" y="4208"/>
              <a:chExt cx="7351" cy="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31" name="Text Box 1"/>
                  <p:cNvSpPr txBox="1"/>
                  <p:nvPr/>
                </p:nvSpPr>
                <p:spPr>
                  <a:xfrm>
                    <a:off x="10122" y="4208"/>
                    <a:ext cx="7351" cy="5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 anchorCtr="0">
                    <a:spAutoFit/>
                  </a:bodyPr>
                  <a:lstStyle/>
                  <a:p>
                    <a:pPr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repetir </a:t>
                    </a:r>
                    <a14:m>
                      <m:oMath xmlns:m="http://schemas.openxmlformats.org/officeDocument/2006/math">
                        <m:r>
                          <a:rPr lang="en-US" altLang="pt-BR" sz="16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→</m:t>
                        </m:r>
                      </m:oMath>
                    </a14:m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 quantidade de elementos na </a:t>
                    </a:r>
                    <a:r>
                      <a:rPr lang="pt-PT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sequencia</a:t>
                    </a:r>
                  </a:p>
                </p:txBody>
              </p:sp>
            </mc:Choice>
            <mc:Fallback xmlns="">
              <p:sp>
                <p:nvSpPr>
                  <p:cNvPr id="48131" name="Text 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2" y="4208"/>
                    <a:ext cx="7351" cy="533"/>
                  </a:xfrm>
                  <a:prstGeom prst="rect">
                    <a:avLst/>
                  </a:prstGeom>
                  <a:blipFill rotWithShape="1">
                    <a:blip r:embed="rId2"/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148" name="Rectangle 24"/>
              <p:cNvSpPr/>
              <p:nvPr/>
            </p:nvSpPr>
            <p:spPr>
              <a:xfrm>
                <a:off x="10122" y="4209"/>
                <a:ext cx="7351" cy="533"/>
              </a:xfrm>
              <a:prstGeom prst="rect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151" name="Line 27"/>
            <p:cNvSpPr/>
            <p:nvPr/>
          </p:nvSpPr>
          <p:spPr>
            <a:xfrm>
              <a:off x="13328" y="3688"/>
              <a:ext cx="3" cy="576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5" name="Group 4"/>
            <p:cNvGrpSpPr/>
            <p:nvPr/>
          </p:nvGrpSpPr>
          <p:grpSpPr>
            <a:xfrm>
              <a:off x="8278" y="7040"/>
              <a:ext cx="2961" cy="534"/>
              <a:chOff x="11817" y="8224"/>
              <a:chExt cx="2961" cy="534"/>
            </a:xfrm>
          </p:grpSpPr>
          <p:sp>
            <p:nvSpPr>
              <p:cNvPr id="48152" name="AutoShape 28"/>
              <p:cNvSpPr/>
              <p:nvPr/>
            </p:nvSpPr>
            <p:spPr>
              <a:xfrm>
                <a:off x="11818" y="8224"/>
                <a:ext cx="2960" cy="534"/>
              </a:xfrm>
              <a:prstGeom prst="flowChartProcess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53" name="Text Box 29"/>
                  <p:cNvSpPr txBox="1"/>
                  <p:nvPr/>
                </p:nvSpPr>
                <p:spPr>
                  <a:xfrm>
                    <a:off x="11817" y="8224"/>
                    <a:ext cx="2960" cy="5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lstStyle/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repetir </a:t>
                    </a:r>
                    <a14:m>
                      <m:oMath xmlns:m="http://schemas.openxmlformats.org/officeDocument/2006/math">
                        <m:r>
                          <a:rPr lang="en-US" altLang="pt-BR" sz="16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→</m:t>
                        </m:r>
                      </m:oMath>
                    </a14:m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 repetir-1</a:t>
                    </a:r>
                  </a:p>
                </p:txBody>
              </p:sp>
            </mc:Choice>
            <mc:Fallback xmlns="">
              <p:sp>
                <p:nvSpPr>
                  <p:cNvPr id="48153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17" y="8224"/>
                    <a:ext cx="2960" cy="533"/>
                  </a:xfrm>
                  <a:prstGeom prst="rect">
                    <a:avLst/>
                  </a:prstGeom>
                  <a:blipFill rotWithShape="1">
                    <a:blip r:embed="rId3"/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155" name="Line 31"/>
            <p:cNvSpPr/>
            <p:nvPr/>
          </p:nvSpPr>
          <p:spPr>
            <a:xfrm>
              <a:off x="13314" y="9478"/>
              <a:ext cx="3" cy="4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" name="Line 15"/>
            <p:cNvSpPr/>
            <p:nvPr/>
          </p:nvSpPr>
          <p:spPr>
            <a:xfrm flipH="1">
              <a:off x="13326" y="8374"/>
              <a:ext cx="1" cy="86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" name="Line 15"/>
            <p:cNvSpPr/>
            <p:nvPr/>
          </p:nvSpPr>
          <p:spPr>
            <a:xfrm rot="5400000" flipH="1">
              <a:off x="14093" y="8711"/>
              <a:ext cx="1" cy="1532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8765B88-E671-41C6-9F0D-823D7237C746}"/>
              </a:ext>
            </a:extLst>
          </p:cNvPr>
          <p:cNvGrpSpPr/>
          <p:nvPr/>
        </p:nvGrpSpPr>
        <p:grpSpPr>
          <a:xfrm>
            <a:off x="207169" y="227330"/>
            <a:ext cx="11777662" cy="6403340"/>
            <a:chOff x="587693" y="227330"/>
            <a:chExt cx="11777662" cy="6403340"/>
          </a:xfrm>
        </p:grpSpPr>
        <p:sp>
          <p:nvSpPr>
            <p:cNvPr id="4" name="Text Box 13"/>
            <p:cNvSpPr txBox="1"/>
            <p:nvPr/>
          </p:nvSpPr>
          <p:spPr>
            <a:xfrm>
              <a:off x="4134485" y="227330"/>
              <a:ext cx="4819015" cy="63962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Programa Completo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# Subprogramas</a:t>
              </a:r>
              <a:endParaRPr lang="pt-BR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nomeFun1(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nomeFun1&gt;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....return </a:t>
              </a:r>
              <a:r>
                <a:rPr lang="pt-PT" altLang="pt-BR" sz="1800" b="1" i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None</a:t>
              </a:r>
              <a:endParaRPr lang="pt-PT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PT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&gt;</a:t>
              </a: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....return </a:t>
              </a:r>
              <a:r>
                <a:rPr lang="pt-PT" altLang="pt-BR" sz="1800" b="1" i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Value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</a:t>
              </a:r>
              <a:r>
                <a:rPr lang="pt-PT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...</a:t>
              </a:r>
              <a:endParaRPr lang="pt-PT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....&lt;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&gt;</a:t>
              </a:r>
              <a:endParaRPr lang="pt-BR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# Programa Principal</a:t>
              </a:r>
              <a:endParaRPr lang="pt-BR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nomeFun1(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 </a:t>
              </a:r>
              <a:endParaRPr lang="pt-BR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arg1,arg2,...,agrN)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arg1,arg2,...,agrN)</a:t>
              </a:r>
              <a:endParaRPr lang="pt-PT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9"/>
            <p:cNvSpPr/>
            <p:nvPr/>
          </p:nvSpPr>
          <p:spPr>
            <a:xfrm>
              <a:off x="4071621" y="227330"/>
              <a:ext cx="4877434" cy="6403340"/>
            </a:xfrm>
            <a:prstGeom prst="rect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587693" y="986155"/>
              <a:ext cx="2964815" cy="922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A </a:t>
              </a:r>
              <a:r>
                <a:rPr lang="" altLang="pt-PT" dirty="0"/>
                <a:t>estrutura </a:t>
              </a:r>
              <a:r>
                <a:rPr lang="en-US" b="1" dirty="0"/>
                <a:t>def</a:t>
              </a:r>
              <a:r>
                <a:rPr lang="en-US" dirty="0"/>
                <a:t> </a:t>
              </a:r>
              <a:r>
                <a:rPr lang="en-US" dirty="0" err="1"/>
                <a:t>cria</a:t>
              </a:r>
              <a:r>
                <a:rPr lang="en-US" dirty="0"/>
                <a:t> um </a:t>
              </a:r>
              <a:r>
                <a:rPr lang="en-US" dirty="0" err="1"/>
                <a:t>objeto</a:t>
              </a:r>
              <a:r>
                <a:rPr lang="en-US" dirty="0"/>
                <a:t> do </a:t>
              </a:r>
              <a:r>
                <a:rPr lang="en-US" dirty="0" err="1"/>
                <a:t>tipo</a:t>
              </a:r>
              <a:r>
                <a:rPr lang="en-US" dirty="0"/>
                <a:t> </a:t>
              </a:r>
              <a:r>
                <a:rPr lang="en-US" dirty="0" err="1"/>
                <a:t>função</a:t>
              </a:r>
              <a:r>
                <a:rPr lang="en-US" dirty="0"/>
                <a:t> e o </a:t>
              </a:r>
              <a:r>
                <a:rPr lang="en-US" dirty="0" err="1"/>
                <a:t>atribui</a:t>
              </a:r>
              <a:r>
                <a:rPr lang="en-US" dirty="0"/>
                <a:t> a um </a:t>
              </a:r>
              <a:r>
                <a:rPr lang="en-US" dirty="0" err="1"/>
                <a:t>nome</a:t>
              </a:r>
              <a:r>
                <a:rPr lang="en-US" dirty="0"/>
                <a:t>.</a:t>
              </a:r>
            </a:p>
          </p:txBody>
        </p:sp>
        <p:sp>
          <p:nvSpPr>
            <p:cNvPr id="48145" name="Line 21"/>
            <p:cNvSpPr/>
            <p:nvPr/>
          </p:nvSpPr>
          <p:spPr>
            <a:xfrm flipH="1" flipV="1">
              <a:off x="3552507" y="1453192"/>
              <a:ext cx="648018" cy="1302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9" name="Rectangle 8"/>
            <p:cNvSpPr/>
            <p:nvPr/>
          </p:nvSpPr>
          <p:spPr>
            <a:xfrm>
              <a:off x="4200525" y="1332862"/>
              <a:ext cx="493395" cy="242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922655" y="2830830"/>
              <a:ext cx="2964180" cy="1198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ym typeface="+mn-ea"/>
                </a:rPr>
                <a:t>A </a:t>
              </a:r>
              <a:r>
                <a:rPr lang="" altLang="pt-PT" dirty="0">
                  <a:sym typeface="+mn-ea"/>
                </a:rPr>
                <a:t>estrutura </a:t>
              </a:r>
              <a:r>
                <a:rPr lang="pt-PT" altLang="en-US" b="1" dirty="0">
                  <a:sym typeface="+mn-ea"/>
                </a:rPr>
                <a:t>return</a:t>
              </a:r>
              <a:r>
                <a:rPr dirty="0"/>
                <a:t> </a:t>
              </a:r>
              <a:r>
                <a:rPr lang="pt-BR" dirty="0"/>
                <a:t>retorna</a:t>
              </a:r>
              <a:r>
                <a:rPr dirty="0"/>
                <a:t> um </a:t>
              </a:r>
              <a:r>
                <a:rPr dirty="0" err="1"/>
                <a:t>objeto</a:t>
              </a:r>
              <a:r>
                <a:rPr lang="pt-BR" dirty="0"/>
                <a:t> </a:t>
              </a:r>
              <a:r>
                <a:rPr dirty="0"/>
                <a:t>de </a:t>
              </a:r>
              <a:r>
                <a:rPr dirty="0" err="1"/>
                <a:t>volta</a:t>
              </a:r>
              <a:r>
                <a:rPr dirty="0"/>
                <a:t> </a:t>
              </a:r>
              <a:r>
                <a:rPr dirty="0" err="1"/>
                <a:t>ao</a:t>
              </a:r>
              <a:r>
                <a:rPr dirty="0"/>
                <a:t> </a:t>
              </a:r>
              <a:r>
                <a:rPr dirty="0" err="1"/>
                <a:t>chamador</a:t>
              </a:r>
              <a:r>
                <a:rPr dirty="0"/>
                <a:t> </a:t>
              </a:r>
              <a:r>
                <a:rPr lang="pt-PT" dirty="0"/>
                <a:t>e finaliza a função.</a:t>
              </a:r>
            </a:p>
          </p:txBody>
        </p:sp>
        <p:sp>
          <p:nvSpPr>
            <p:cNvPr id="11" name="Line 21"/>
            <p:cNvSpPr/>
            <p:nvPr/>
          </p:nvSpPr>
          <p:spPr>
            <a:xfrm flipH="1">
              <a:off x="3886831" y="3428999"/>
              <a:ext cx="868846" cy="633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" name="Rectangle 11"/>
            <p:cNvSpPr/>
            <p:nvPr/>
          </p:nvSpPr>
          <p:spPr>
            <a:xfrm>
              <a:off x="4755677" y="3282630"/>
              <a:ext cx="845663" cy="266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00525" y="5225415"/>
              <a:ext cx="3869055" cy="132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ine 21"/>
            <p:cNvSpPr/>
            <p:nvPr/>
          </p:nvSpPr>
          <p:spPr>
            <a:xfrm flipH="1" flipV="1">
              <a:off x="3838893" y="5902017"/>
              <a:ext cx="3600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2260283" y="5705792"/>
              <a:ext cx="1574165" cy="368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sym typeface="+mn-ea"/>
                </a:rPr>
                <a:t>Chamadores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01824" y="3281995"/>
              <a:ext cx="727710" cy="26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ine 21"/>
            <p:cNvSpPr/>
            <p:nvPr/>
          </p:nvSpPr>
          <p:spPr>
            <a:xfrm rot="10800000" flipH="1" flipV="1">
              <a:off x="6429534" y="3418199"/>
              <a:ext cx="2971641" cy="10959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2" name="Text Box 21"/>
            <p:cNvSpPr txBox="1"/>
            <p:nvPr/>
          </p:nvSpPr>
          <p:spPr>
            <a:xfrm>
              <a:off x="9401175" y="2690018"/>
              <a:ext cx="2964180" cy="1476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PT" b="1" i="1">
                  <a:sym typeface="+mn-ea"/>
                </a:rPr>
                <a:t>Value </a:t>
              </a:r>
              <a:r>
                <a:rPr lang="pt-PT">
                  <a:sym typeface="+mn-ea"/>
                </a:rPr>
                <a:t>pode ser qualquer objeto (string, list, number, etc.), vale ressaltar que funções também são objetos.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82640" y="1315085"/>
              <a:ext cx="2926080" cy="26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21"/>
            <p:cNvSpPr/>
            <p:nvPr/>
          </p:nvSpPr>
          <p:spPr>
            <a:xfrm rot="10800000" flipH="1" flipV="1">
              <a:off x="8808720" y="1453192"/>
              <a:ext cx="479107" cy="2546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5" name="Text Box 24"/>
            <p:cNvSpPr txBox="1"/>
            <p:nvPr/>
          </p:nvSpPr>
          <p:spPr>
            <a:xfrm>
              <a:off x="9287827" y="714692"/>
              <a:ext cx="2964180" cy="14776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PT" b="1" i="1" dirty="0">
                  <a:sym typeface="+mn-ea"/>
                </a:rPr>
                <a:t>argN </a:t>
              </a:r>
              <a:r>
                <a:rPr lang="pt-PT" dirty="0">
                  <a:sym typeface="+mn-ea"/>
                </a:rPr>
                <a:t>pode ser qualquer objeto (string, list, number, etc.). São os mesmo argumentos passados nos chamadores. 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73990" y="1571625"/>
            <a:ext cx="11844020" cy="3715385"/>
            <a:chOff x="390" y="1804"/>
            <a:chExt cx="18652" cy="5851"/>
          </a:xfrm>
        </p:grpSpPr>
        <p:grpSp>
          <p:nvGrpSpPr>
            <p:cNvPr id="57" name="Group 56"/>
            <p:cNvGrpSpPr/>
            <p:nvPr/>
          </p:nvGrpSpPr>
          <p:grpSpPr>
            <a:xfrm>
              <a:off x="390" y="1804"/>
              <a:ext cx="18652" cy="5399"/>
              <a:chOff x="118" y="1787"/>
              <a:chExt cx="18652" cy="53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722" y="5461"/>
                <a:ext cx="5030" cy="1695"/>
                <a:chOff x="10740" y="5760"/>
                <a:chExt cx="5030" cy="1695"/>
              </a:xfrm>
            </p:grpSpPr>
            <p:sp>
              <p:nvSpPr>
                <p:cNvPr id="25607" name="Line 7"/>
                <p:cNvSpPr/>
                <p:nvPr/>
              </p:nvSpPr>
              <p:spPr>
                <a:xfrm>
                  <a:off x="10772" y="5775"/>
                  <a:ext cx="3" cy="1665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08" name="Line 8"/>
                <p:cNvSpPr/>
                <p:nvPr/>
              </p:nvSpPr>
              <p:spPr>
                <a:xfrm>
                  <a:off x="13651" y="5761"/>
                  <a:ext cx="4" cy="1679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0" name="Line 10"/>
                <p:cNvSpPr/>
                <p:nvPr/>
              </p:nvSpPr>
              <p:spPr>
                <a:xfrm>
                  <a:off x="11712" y="5765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1" name="Line 11"/>
                <p:cNvSpPr/>
                <p:nvPr/>
              </p:nvSpPr>
              <p:spPr>
                <a:xfrm>
                  <a:off x="10772" y="576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2" name="Line 12"/>
                <p:cNvSpPr/>
                <p:nvPr/>
              </p:nvSpPr>
              <p:spPr>
                <a:xfrm>
                  <a:off x="10772" y="744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3" name="Line 13"/>
                <p:cNvSpPr/>
                <p:nvPr/>
              </p:nvSpPr>
              <p:spPr>
                <a:xfrm>
                  <a:off x="10772" y="663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4" name="Text Box 14"/>
                <p:cNvSpPr txBox="1"/>
                <p:nvPr/>
              </p:nvSpPr>
              <p:spPr>
                <a:xfrm>
                  <a:off x="10740" y="6518"/>
                  <a:ext cx="782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x</a:t>
                  </a:r>
                </a:p>
              </p:txBody>
            </p:sp>
            <p:sp>
              <p:nvSpPr>
                <p:cNvPr id="25615" name="Text Box 15"/>
                <p:cNvSpPr txBox="1"/>
                <p:nvPr/>
              </p:nvSpPr>
              <p:spPr>
                <a:xfrm>
                  <a:off x="11797" y="5903"/>
                  <a:ext cx="405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16" name="Text Box 16"/>
                <p:cNvSpPr txBox="1"/>
                <p:nvPr/>
              </p:nvSpPr>
              <p:spPr>
                <a:xfrm>
                  <a:off x="10907" y="589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18" name="Text Box 18"/>
                <p:cNvSpPr txBox="1"/>
                <p:nvPr/>
              </p:nvSpPr>
              <p:spPr>
                <a:xfrm>
                  <a:off x="14030" y="5843"/>
                  <a:ext cx="1740" cy="12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Área do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programa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principal</a:t>
                  </a:r>
                </a:p>
              </p:txBody>
            </p:sp>
            <p:sp>
              <p:nvSpPr>
                <p:cNvPr id="25619" name="Line 19"/>
                <p:cNvSpPr/>
                <p:nvPr/>
              </p:nvSpPr>
              <p:spPr>
                <a:xfrm>
                  <a:off x="13892" y="5760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0" name="Line 20"/>
                <p:cNvSpPr/>
                <p:nvPr/>
              </p:nvSpPr>
              <p:spPr>
                <a:xfrm>
                  <a:off x="13772" y="576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1" name="Line 21"/>
                <p:cNvSpPr/>
                <p:nvPr/>
              </p:nvSpPr>
              <p:spPr>
                <a:xfrm>
                  <a:off x="13772" y="74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5" name="Text Box 25"/>
                <p:cNvSpPr txBox="1"/>
                <p:nvPr/>
              </p:nvSpPr>
              <p:spPr>
                <a:xfrm>
                  <a:off x="10850" y="584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2</a:t>
                  </a:r>
                </a:p>
              </p:txBody>
            </p:sp>
            <p:sp>
              <p:nvSpPr>
                <p:cNvPr id="25626" name="Line 26"/>
                <p:cNvSpPr/>
                <p:nvPr/>
              </p:nvSpPr>
              <p:spPr>
                <a:xfrm>
                  <a:off x="12700" y="5775"/>
                  <a:ext cx="2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7" name="Line 27"/>
                <p:cNvSpPr/>
                <p:nvPr/>
              </p:nvSpPr>
              <p:spPr>
                <a:xfrm>
                  <a:off x="11740" y="6638"/>
                  <a:ext cx="962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8" name="Text Box 28"/>
                <p:cNvSpPr txBox="1"/>
                <p:nvPr/>
              </p:nvSpPr>
              <p:spPr>
                <a:xfrm>
                  <a:off x="11702" y="652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y</a:t>
                  </a:r>
                </a:p>
              </p:txBody>
            </p:sp>
            <p:sp>
              <p:nvSpPr>
                <p:cNvPr id="25629" name="Text Box 29"/>
                <p:cNvSpPr txBox="1"/>
                <p:nvPr/>
              </p:nvSpPr>
              <p:spPr>
                <a:xfrm>
                  <a:off x="11875" y="589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30" name="Text Box 30"/>
                <p:cNvSpPr txBox="1"/>
                <p:nvPr/>
              </p:nvSpPr>
              <p:spPr>
                <a:xfrm>
                  <a:off x="11817" y="583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3</a:t>
                  </a:r>
                </a:p>
              </p:txBody>
            </p:sp>
            <p:sp>
              <p:nvSpPr>
                <p:cNvPr id="25632" name="Line 32"/>
                <p:cNvSpPr/>
                <p:nvPr/>
              </p:nvSpPr>
              <p:spPr>
                <a:xfrm>
                  <a:off x="12697" y="663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33" name="Text Box 33"/>
                <p:cNvSpPr txBox="1"/>
                <p:nvPr/>
              </p:nvSpPr>
              <p:spPr>
                <a:xfrm>
                  <a:off x="12667" y="652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z</a:t>
                  </a:r>
                </a:p>
              </p:txBody>
            </p:sp>
            <p:sp>
              <p:nvSpPr>
                <p:cNvPr id="25635" name="Text Box 35"/>
                <p:cNvSpPr txBox="1"/>
                <p:nvPr/>
              </p:nvSpPr>
              <p:spPr>
                <a:xfrm>
                  <a:off x="12815" y="5855"/>
                  <a:ext cx="42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 </a:t>
                  </a:r>
                </a:p>
              </p:txBody>
            </p:sp>
            <p:sp>
              <p:nvSpPr>
                <p:cNvPr id="25650" name="Line 50"/>
                <p:cNvSpPr/>
                <p:nvPr/>
              </p:nvSpPr>
              <p:spPr>
                <a:xfrm>
                  <a:off x="12812" y="62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8752" y="2230"/>
                <a:ext cx="4988" cy="4957"/>
                <a:chOff x="10632" y="3152"/>
                <a:chExt cx="4988" cy="4957"/>
              </a:xfrm>
            </p:grpSpPr>
            <p:sp>
              <p:nvSpPr>
                <p:cNvPr id="25623" name="Text Box 23"/>
                <p:cNvSpPr txBox="1"/>
                <p:nvPr/>
              </p:nvSpPr>
              <p:spPr>
                <a:xfrm>
                  <a:off x="13922" y="3837"/>
                  <a:ext cx="1698" cy="92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Pilha de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Ativação</a:t>
                  </a:r>
                </a:p>
              </p:txBody>
            </p:sp>
            <p:grpSp>
              <p:nvGrpSpPr>
                <p:cNvPr id="2" name="Group 1"/>
                <p:cNvGrpSpPr/>
                <p:nvPr/>
              </p:nvGrpSpPr>
              <p:grpSpPr>
                <a:xfrm>
                  <a:off x="10632" y="3152"/>
                  <a:ext cx="4987" cy="4957"/>
                  <a:chOff x="8848" y="4778"/>
                  <a:chExt cx="4987" cy="4957"/>
                </a:xfrm>
              </p:grpSpPr>
              <p:sp>
                <p:nvSpPr>
                  <p:cNvPr id="5" name="Line 7"/>
                  <p:cNvSpPr/>
                  <p:nvPr/>
                </p:nvSpPr>
                <p:spPr>
                  <a:xfrm>
                    <a:off x="8880" y="4800"/>
                    <a:ext cx="3" cy="492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" name="Line 8"/>
                  <p:cNvSpPr/>
                  <p:nvPr/>
                </p:nvSpPr>
                <p:spPr>
                  <a:xfrm>
                    <a:off x="11760" y="4800"/>
                    <a:ext cx="3" cy="492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09" name="Line 9"/>
                  <p:cNvSpPr/>
                  <p:nvPr/>
                </p:nvSpPr>
                <p:spPr>
                  <a:xfrm>
                    <a:off x="8880" y="79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" name="Line 10"/>
                  <p:cNvSpPr/>
                  <p:nvPr/>
                </p:nvSpPr>
                <p:spPr>
                  <a:xfrm>
                    <a:off x="9820" y="8045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" name="Line 11"/>
                  <p:cNvSpPr/>
                  <p:nvPr/>
                </p:nvSpPr>
                <p:spPr>
                  <a:xfrm>
                    <a:off x="8880" y="804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9" name="Line 12"/>
                  <p:cNvSpPr/>
                  <p:nvPr/>
                </p:nvSpPr>
                <p:spPr>
                  <a:xfrm>
                    <a:off x="8880" y="97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" name="Line 13"/>
                  <p:cNvSpPr/>
                  <p:nvPr/>
                </p:nvSpPr>
                <p:spPr>
                  <a:xfrm>
                    <a:off x="8880" y="8915"/>
                    <a:ext cx="963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" name="Text Box 14"/>
                  <p:cNvSpPr txBox="1"/>
                  <p:nvPr/>
                </p:nvSpPr>
                <p:spPr>
                  <a:xfrm>
                    <a:off x="8848" y="8798"/>
                    <a:ext cx="782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x</a:t>
                    </a:r>
                  </a:p>
                </p:txBody>
              </p:sp>
              <p:sp>
                <p:nvSpPr>
                  <p:cNvPr id="12" name="Text Box 15"/>
                  <p:cNvSpPr txBox="1"/>
                  <p:nvPr/>
                </p:nvSpPr>
                <p:spPr>
                  <a:xfrm>
                    <a:off x="9905" y="8183"/>
                    <a:ext cx="40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3" name="Text Box 16"/>
                  <p:cNvSpPr txBox="1"/>
                  <p:nvPr/>
                </p:nvSpPr>
                <p:spPr>
                  <a:xfrm>
                    <a:off x="9015" y="8178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4" name="Text Box 18"/>
                  <p:cNvSpPr txBox="1"/>
                  <p:nvPr/>
                </p:nvSpPr>
                <p:spPr>
                  <a:xfrm>
                    <a:off x="12138" y="8123"/>
                    <a:ext cx="1697" cy="130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Área do </a:t>
                    </a:r>
                  </a:p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programa </a:t>
                    </a:r>
                  </a:p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principal</a:t>
                    </a:r>
                  </a:p>
                </p:txBody>
              </p:sp>
              <p:sp>
                <p:nvSpPr>
                  <p:cNvPr id="15" name="Line 19"/>
                  <p:cNvSpPr/>
                  <p:nvPr/>
                </p:nvSpPr>
                <p:spPr>
                  <a:xfrm>
                    <a:off x="12000" y="80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6" name="Line 20"/>
                  <p:cNvSpPr/>
                  <p:nvPr/>
                </p:nvSpPr>
                <p:spPr>
                  <a:xfrm>
                    <a:off x="11880" y="804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7" name="Line 21"/>
                  <p:cNvSpPr/>
                  <p:nvPr/>
                </p:nvSpPr>
                <p:spPr>
                  <a:xfrm>
                    <a:off x="11880" y="972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22" name="Line 22"/>
                  <p:cNvSpPr/>
                  <p:nvPr/>
                </p:nvSpPr>
                <p:spPr>
                  <a:xfrm flipV="1">
                    <a:off x="12004" y="4778"/>
                    <a:ext cx="2" cy="2945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8" name="Text Box 25"/>
                  <p:cNvSpPr txBox="1"/>
                  <p:nvPr/>
                </p:nvSpPr>
                <p:spPr>
                  <a:xfrm>
                    <a:off x="8958" y="8123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2</a:t>
                    </a:r>
                  </a:p>
                </p:txBody>
              </p:sp>
              <p:sp>
                <p:nvSpPr>
                  <p:cNvPr id="19" name="Line 26"/>
                  <p:cNvSpPr/>
                  <p:nvPr/>
                </p:nvSpPr>
                <p:spPr>
                  <a:xfrm>
                    <a:off x="10808" y="8055"/>
                    <a:ext cx="2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0" name="Line 27"/>
                  <p:cNvSpPr/>
                  <p:nvPr/>
                </p:nvSpPr>
                <p:spPr>
                  <a:xfrm>
                    <a:off x="9848" y="8910"/>
                    <a:ext cx="962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" name="Text Box 28"/>
                  <p:cNvSpPr txBox="1"/>
                  <p:nvPr/>
                </p:nvSpPr>
                <p:spPr>
                  <a:xfrm>
                    <a:off x="9810" y="8803"/>
                    <a:ext cx="783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y</a:t>
                    </a:r>
                  </a:p>
                </p:txBody>
              </p:sp>
              <p:sp>
                <p:nvSpPr>
                  <p:cNvPr id="22" name="Text Box 29"/>
                  <p:cNvSpPr txBox="1"/>
                  <p:nvPr/>
                </p:nvSpPr>
                <p:spPr>
                  <a:xfrm>
                    <a:off x="9983" y="8173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3" name="Text Box 30"/>
                  <p:cNvSpPr txBox="1"/>
                  <p:nvPr/>
                </p:nvSpPr>
                <p:spPr>
                  <a:xfrm>
                    <a:off x="9925" y="8118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3</a:t>
                    </a:r>
                  </a:p>
                </p:txBody>
              </p:sp>
              <p:sp>
                <p:nvSpPr>
                  <p:cNvPr id="24" name="Line 32"/>
                  <p:cNvSpPr/>
                  <p:nvPr/>
                </p:nvSpPr>
                <p:spPr>
                  <a:xfrm>
                    <a:off x="10805" y="8915"/>
                    <a:ext cx="963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" name="Text Box 33"/>
                  <p:cNvSpPr txBox="1"/>
                  <p:nvPr/>
                </p:nvSpPr>
                <p:spPr>
                  <a:xfrm>
                    <a:off x="10775" y="8803"/>
                    <a:ext cx="783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z</a:t>
                    </a:r>
                  </a:p>
                </p:txBody>
              </p:sp>
              <p:sp>
                <p:nvSpPr>
                  <p:cNvPr id="26" name="Text Box 35"/>
                  <p:cNvSpPr txBox="1"/>
                  <p:nvPr/>
                </p:nvSpPr>
                <p:spPr>
                  <a:xfrm>
                    <a:off x="10923" y="8135"/>
                    <a:ext cx="4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</a:t>
                    </a:r>
                  </a:p>
                </p:txBody>
              </p:sp>
              <p:sp>
                <p:nvSpPr>
                  <p:cNvPr id="25636" name="Line 36"/>
                  <p:cNvSpPr/>
                  <p:nvPr/>
                </p:nvSpPr>
                <p:spPr>
                  <a:xfrm>
                    <a:off x="8880" y="61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7" name="Line 37"/>
                  <p:cNvSpPr/>
                  <p:nvPr/>
                </p:nvSpPr>
                <p:spPr>
                  <a:xfrm>
                    <a:off x="9840" y="62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8" name="Line 38"/>
                  <p:cNvSpPr/>
                  <p:nvPr/>
                </p:nvSpPr>
                <p:spPr>
                  <a:xfrm>
                    <a:off x="10800" y="62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9" name="Line 39"/>
                  <p:cNvSpPr/>
                  <p:nvPr/>
                </p:nvSpPr>
                <p:spPr>
                  <a:xfrm>
                    <a:off x="8880" y="624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0" name="Line 40"/>
                  <p:cNvSpPr/>
                  <p:nvPr/>
                </p:nvSpPr>
                <p:spPr>
                  <a:xfrm>
                    <a:off x="8880" y="708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1" name="Text Box 41"/>
                  <p:cNvSpPr txBox="1"/>
                  <p:nvPr/>
                </p:nvSpPr>
                <p:spPr>
                  <a:xfrm>
                    <a:off x="9003" y="717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a</a:t>
                    </a:r>
                  </a:p>
                </p:txBody>
              </p:sp>
              <p:sp>
                <p:nvSpPr>
                  <p:cNvPr id="25642" name="Text Box 42"/>
                  <p:cNvSpPr txBox="1"/>
                  <p:nvPr/>
                </p:nvSpPr>
                <p:spPr>
                  <a:xfrm>
                    <a:off x="9948" y="717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b</a:t>
                    </a:r>
                  </a:p>
                </p:txBody>
              </p:sp>
              <p:sp>
                <p:nvSpPr>
                  <p:cNvPr id="25643" name="Text Box 43"/>
                  <p:cNvSpPr txBox="1"/>
                  <p:nvPr/>
                </p:nvSpPr>
                <p:spPr>
                  <a:xfrm>
                    <a:off x="10813" y="7288"/>
                    <a:ext cx="977" cy="4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200" b="1" dirty="0"/>
                      <a:t>return</a:t>
                    </a:r>
                  </a:p>
                </p:txBody>
              </p:sp>
              <p:sp>
                <p:nvSpPr>
                  <p:cNvPr id="25644" name="Text Box 44"/>
                  <p:cNvSpPr txBox="1"/>
                  <p:nvPr/>
                </p:nvSpPr>
                <p:spPr>
                  <a:xfrm>
                    <a:off x="10923" y="6335"/>
                    <a:ext cx="4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</a:t>
                    </a:r>
                  </a:p>
                </p:txBody>
              </p:sp>
              <p:sp>
                <p:nvSpPr>
                  <p:cNvPr id="25645" name="Text Box 45"/>
                  <p:cNvSpPr txBox="1"/>
                  <p:nvPr/>
                </p:nvSpPr>
                <p:spPr>
                  <a:xfrm>
                    <a:off x="9945" y="6335"/>
                    <a:ext cx="8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3 </a:t>
                    </a:r>
                  </a:p>
                </p:txBody>
              </p:sp>
              <p:sp>
                <p:nvSpPr>
                  <p:cNvPr id="25646" name="Text Box 46"/>
                  <p:cNvSpPr txBox="1"/>
                  <p:nvPr/>
                </p:nvSpPr>
                <p:spPr>
                  <a:xfrm>
                    <a:off x="9003" y="633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2</a:t>
                    </a:r>
                  </a:p>
                </p:txBody>
              </p:sp>
              <p:sp>
                <p:nvSpPr>
                  <p:cNvPr id="25647" name="Rectangle 47"/>
                  <p:cNvSpPr/>
                  <p:nvPr/>
                </p:nvSpPr>
                <p:spPr>
                  <a:xfrm>
                    <a:off x="11160" y="6600"/>
                    <a:ext cx="240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pPr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5648" name="Line 48"/>
                  <p:cNvSpPr/>
                  <p:nvPr/>
                </p:nvSpPr>
                <p:spPr>
                  <a:xfrm flipH="1">
                    <a:off x="10918" y="6720"/>
                    <a:ext cx="245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9" name="Line 49"/>
                  <p:cNvSpPr/>
                  <p:nvPr/>
                </p:nvSpPr>
                <p:spPr>
                  <a:xfrm>
                    <a:off x="10920" y="6720"/>
                    <a:ext cx="3" cy="180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" name="Line 50"/>
                  <p:cNvSpPr/>
                  <p:nvPr/>
                </p:nvSpPr>
                <p:spPr>
                  <a:xfrm>
                    <a:off x="10920" y="852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13740" y="2199"/>
                <a:ext cx="5030" cy="4935"/>
                <a:chOff x="8848" y="4800"/>
                <a:chExt cx="5030" cy="4935"/>
              </a:xfrm>
            </p:grpSpPr>
            <p:sp>
              <p:nvSpPr>
                <p:cNvPr id="30" name="Line 7"/>
                <p:cNvSpPr/>
                <p:nvPr/>
              </p:nvSpPr>
              <p:spPr>
                <a:xfrm>
                  <a:off x="8880" y="4800"/>
                  <a:ext cx="3" cy="492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1" name="Line 8"/>
                <p:cNvSpPr/>
                <p:nvPr/>
              </p:nvSpPr>
              <p:spPr>
                <a:xfrm>
                  <a:off x="11760" y="4800"/>
                  <a:ext cx="3" cy="492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2" name="Line 10"/>
                <p:cNvSpPr/>
                <p:nvPr/>
              </p:nvSpPr>
              <p:spPr>
                <a:xfrm>
                  <a:off x="9820" y="8045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3" name="Line 11"/>
                <p:cNvSpPr/>
                <p:nvPr/>
              </p:nvSpPr>
              <p:spPr>
                <a:xfrm>
                  <a:off x="8880" y="804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4" name="Line 12"/>
                <p:cNvSpPr/>
                <p:nvPr/>
              </p:nvSpPr>
              <p:spPr>
                <a:xfrm>
                  <a:off x="8880" y="972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5" name="Line 13"/>
                <p:cNvSpPr/>
                <p:nvPr/>
              </p:nvSpPr>
              <p:spPr>
                <a:xfrm>
                  <a:off x="8880" y="891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6" name="Text Box 14"/>
                <p:cNvSpPr txBox="1"/>
                <p:nvPr/>
              </p:nvSpPr>
              <p:spPr>
                <a:xfrm>
                  <a:off x="8848" y="8798"/>
                  <a:ext cx="782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x</a:t>
                  </a:r>
                </a:p>
              </p:txBody>
            </p:sp>
            <p:sp>
              <p:nvSpPr>
                <p:cNvPr id="37" name="Text Box 15"/>
                <p:cNvSpPr txBox="1"/>
                <p:nvPr/>
              </p:nvSpPr>
              <p:spPr>
                <a:xfrm>
                  <a:off x="9905" y="8183"/>
                  <a:ext cx="405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38" name="Text Box 16"/>
                <p:cNvSpPr txBox="1"/>
                <p:nvPr/>
              </p:nvSpPr>
              <p:spPr>
                <a:xfrm>
                  <a:off x="9015" y="817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39" name="Text Box 18"/>
                <p:cNvSpPr txBox="1"/>
                <p:nvPr/>
              </p:nvSpPr>
              <p:spPr>
                <a:xfrm>
                  <a:off x="12138" y="8123"/>
                  <a:ext cx="1740" cy="12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Área do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programa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principal</a:t>
                  </a:r>
                </a:p>
              </p:txBody>
            </p:sp>
            <p:sp>
              <p:nvSpPr>
                <p:cNvPr id="40" name="Line 19"/>
                <p:cNvSpPr/>
                <p:nvPr/>
              </p:nvSpPr>
              <p:spPr>
                <a:xfrm>
                  <a:off x="12000" y="8040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1" name="Line 20"/>
                <p:cNvSpPr/>
                <p:nvPr/>
              </p:nvSpPr>
              <p:spPr>
                <a:xfrm>
                  <a:off x="11880" y="80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2" name="Line 21"/>
                <p:cNvSpPr/>
                <p:nvPr/>
              </p:nvSpPr>
              <p:spPr>
                <a:xfrm>
                  <a:off x="11880" y="972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3" name="Line 22"/>
                <p:cNvSpPr/>
                <p:nvPr/>
              </p:nvSpPr>
              <p:spPr>
                <a:xfrm flipV="1">
                  <a:off x="12003" y="4800"/>
                  <a:ext cx="3" cy="3146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44" name="Text Box 23"/>
                <p:cNvSpPr txBox="1"/>
                <p:nvPr/>
              </p:nvSpPr>
              <p:spPr>
                <a:xfrm>
                  <a:off x="12251" y="5485"/>
                  <a:ext cx="151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Pilha de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Ativação</a:t>
                  </a:r>
                </a:p>
              </p:txBody>
            </p:sp>
            <p:sp>
              <p:nvSpPr>
                <p:cNvPr id="45" name="Text Box 25"/>
                <p:cNvSpPr txBox="1"/>
                <p:nvPr/>
              </p:nvSpPr>
              <p:spPr>
                <a:xfrm>
                  <a:off x="8958" y="812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2</a:t>
                  </a:r>
                </a:p>
              </p:txBody>
            </p:sp>
            <p:sp>
              <p:nvSpPr>
                <p:cNvPr id="46" name="Line 26"/>
                <p:cNvSpPr/>
                <p:nvPr/>
              </p:nvSpPr>
              <p:spPr>
                <a:xfrm>
                  <a:off x="10808" y="8055"/>
                  <a:ext cx="2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7" name="Line 27"/>
                <p:cNvSpPr/>
                <p:nvPr/>
              </p:nvSpPr>
              <p:spPr>
                <a:xfrm>
                  <a:off x="9848" y="8910"/>
                  <a:ext cx="962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8" name="Text Box 28"/>
                <p:cNvSpPr txBox="1"/>
                <p:nvPr/>
              </p:nvSpPr>
              <p:spPr>
                <a:xfrm>
                  <a:off x="9810" y="880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y</a:t>
                  </a:r>
                </a:p>
              </p:txBody>
            </p:sp>
            <p:sp>
              <p:nvSpPr>
                <p:cNvPr id="49" name="Text Box 29"/>
                <p:cNvSpPr txBox="1"/>
                <p:nvPr/>
              </p:nvSpPr>
              <p:spPr>
                <a:xfrm>
                  <a:off x="9983" y="817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50" name="Text Box 30"/>
                <p:cNvSpPr txBox="1"/>
                <p:nvPr/>
              </p:nvSpPr>
              <p:spPr>
                <a:xfrm>
                  <a:off x="9925" y="811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3</a:t>
                  </a:r>
                </a:p>
              </p:txBody>
            </p:sp>
            <p:sp>
              <p:nvSpPr>
                <p:cNvPr id="51" name="Line 32"/>
                <p:cNvSpPr/>
                <p:nvPr/>
              </p:nvSpPr>
              <p:spPr>
                <a:xfrm>
                  <a:off x="10805" y="891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2" name="Text Box 33"/>
                <p:cNvSpPr txBox="1"/>
                <p:nvPr/>
              </p:nvSpPr>
              <p:spPr>
                <a:xfrm>
                  <a:off x="10775" y="880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z</a:t>
                  </a:r>
                </a:p>
              </p:txBody>
            </p:sp>
            <p:sp>
              <p:nvSpPr>
                <p:cNvPr id="53" name="Text Box 35"/>
                <p:cNvSpPr txBox="1"/>
                <p:nvPr/>
              </p:nvSpPr>
              <p:spPr>
                <a:xfrm>
                  <a:off x="10923" y="8135"/>
                  <a:ext cx="42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 </a:t>
                  </a:r>
                </a:p>
              </p:txBody>
            </p:sp>
            <p:sp>
              <p:nvSpPr>
                <p:cNvPr id="54" name="Text Box 30"/>
                <p:cNvSpPr txBox="1"/>
                <p:nvPr/>
              </p:nvSpPr>
              <p:spPr>
                <a:xfrm>
                  <a:off x="10863" y="812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5</a:t>
                  </a:r>
                </a:p>
              </p:txBody>
            </p:sp>
            <p:sp>
              <p:nvSpPr>
                <p:cNvPr id="55" name="Line 9"/>
                <p:cNvSpPr/>
                <p:nvPr/>
              </p:nvSpPr>
              <p:spPr>
                <a:xfrm>
                  <a:off x="8880" y="792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4052" name="Text Box 24"/>
              <p:cNvSpPr txBox="1"/>
              <p:nvPr/>
            </p:nvSpPr>
            <p:spPr>
              <a:xfrm>
                <a:off x="118" y="1787"/>
                <a:ext cx="4091" cy="53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Programa Completo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Subprograma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def</a:t>
                </a:r>
                <a:r>
                  <a:rPr lang="pt-BR" altLang="pt-BR" sz="1800" dirty="0">
                    <a:solidFill>
                      <a:srgbClr val="333399"/>
                    </a:solidFill>
                  </a:rPr>
                  <a:t> soma(a,b)</a:t>
                </a:r>
                <a:r>
                  <a:rPr lang="pt-BR" altLang="pt-BR" sz="1800" b="1" dirty="0">
                    <a:solidFill>
                      <a:srgbClr val="333399"/>
                    </a:solidFill>
                  </a:rPr>
                  <a:t>:	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      return</a:t>
                </a:r>
                <a:r>
                  <a:rPr lang="pt-BR" altLang="pt-BR" sz="1800" dirty="0">
                    <a:solidFill>
                      <a:srgbClr val="333399"/>
                    </a:solidFill>
                  </a:rPr>
                  <a:t> a + b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Programa Principal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x = 2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y = 3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z = soma(x,y)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print(z)</a:t>
                </a:r>
              </a:p>
            </p:txBody>
          </p:sp>
        </p:grpSp>
        <p:sp>
          <p:nvSpPr>
            <p:cNvPr id="312" name="Line 29"/>
            <p:cNvSpPr/>
            <p:nvPr/>
          </p:nvSpPr>
          <p:spPr>
            <a:xfrm rot="10800000" flipH="1">
              <a:off x="4029" y="7649"/>
              <a:ext cx="14899" cy="6"/>
            </a:xfrm>
            <a:prstGeom prst="line">
              <a:avLst/>
            </a:prstGeom>
            <a:ln w="635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Número de Slide 3"/>
          <p:cNvSpPr txBox="1">
            <a:spLocks noGrp="1"/>
          </p:cNvSpPr>
          <p:nvPr>
            <p:ph type="sldNum" idx="12"/>
          </p:nvPr>
        </p:nvSpPr>
        <p:spPr/>
        <p:txBody>
          <a:bodyPr lIns="90000" tIns="46800" rIns="90000" bIns="46800">
            <a:normAutofit lnSpcReduction="10000"/>
          </a:bodyPr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sz="1800" dirty="0">
                <a:cs typeface="Segoe UI" pitchFamily="34" charset="0"/>
              </a:rPr>
              <a:t>17</a:t>
            </a:fld>
            <a:endParaRPr lang="pt-BR" altLang="pt-BR" sz="1800" dirty="0"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14295" y="1412875"/>
            <a:ext cx="6963410" cy="4032885"/>
            <a:chOff x="3480" y="2760"/>
            <a:chExt cx="10966" cy="6351"/>
          </a:xfrm>
        </p:grpSpPr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3480" y="2760"/>
              <a:ext cx="10967" cy="2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5pPr>
              <a:lvl6pPr marL="25146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6pPr>
              <a:lvl7pPr marL="29718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7pPr>
              <a:lvl8pPr marL="34290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8pPr>
              <a:lvl9pPr marL="38862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9pPr>
            </a:lstStyle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	1 	        , se n = 0;   </a:t>
              </a:r>
              <a:r>
                <a:rPr kumimoji="0" lang="pt-BR" alt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{caso base}</a:t>
              </a:r>
              <a:r>
                <a:rPr kumimoji="0" lang="pt-BR" alt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n! =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	n * (n-1)!      , se n &gt; 0.   </a:t>
              </a:r>
              <a:r>
                <a:rPr kumimoji="0" lang="pt-BR" alt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{expressão de recorrência}</a:t>
              </a:r>
              <a:r>
                <a:rPr kumimoji="0" lang="pt-BR" alt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Microsoft YaHei" pitchFamily="34" charset="-122"/>
                <a:cs typeface="+mn-cs"/>
              </a:endParaRPr>
            </a:p>
          </p:txBody>
        </p:sp>
        <p:sp>
          <p:nvSpPr>
            <p:cNvPr id="50180" name="AutoShape 8"/>
            <p:cNvSpPr/>
            <p:nvPr/>
          </p:nvSpPr>
          <p:spPr>
            <a:xfrm>
              <a:off x="4605" y="2880"/>
              <a:ext cx="120" cy="180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0181" name="Text Box 9"/>
            <p:cNvSpPr txBox="1"/>
            <p:nvPr/>
          </p:nvSpPr>
          <p:spPr>
            <a:xfrm>
              <a:off x="3840" y="5823"/>
              <a:ext cx="10468" cy="29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def</a:t>
              </a:r>
              <a:r>
                <a:rPr lang="pt-BR" altLang="pt-BR" sz="2000" dirty="0">
                  <a:solidFill>
                    <a:srgbClr val="333399"/>
                  </a:solidFill>
                </a:rPr>
                <a:t> fat(n)</a:t>
              </a:r>
              <a:r>
                <a:rPr lang="pt-BR" altLang="pt-BR" sz="2000" b="1" dirty="0">
                  <a:solidFill>
                    <a:srgbClr val="333399"/>
                  </a:solidFill>
                </a:rPr>
                <a:t>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if </a:t>
              </a:r>
              <a:r>
                <a:rPr lang="pt-BR" altLang="pt-BR" sz="2000" dirty="0">
                  <a:solidFill>
                    <a:srgbClr val="333399"/>
                  </a:solidFill>
                </a:rPr>
                <a:t>n == 0: 			</a:t>
              </a:r>
              <a:r>
                <a:rPr lang="pt-BR" altLang="pt-BR" sz="1800" dirty="0">
                  <a:solidFill>
                    <a:srgbClr val="A50021"/>
                  </a:solidFill>
                </a:rPr>
                <a:t># condição de parada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>
                  <a:solidFill>
                    <a:srgbClr val="333399"/>
                  </a:solidFill>
                </a:rPr>
                <a:t>            </a:t>
              </a:r>
              <a:r>
                <a:rPr lang="pt-BR" altLang="pt-BR" sz="2000" b="1" dirty="0">
                  <a:solidFill>
                    <a:srgbClr val="333399"/>
                  </a:solidFill>
                </a:rPr>
                <a:t>return</a:t>
              </a:r>
              <a:r>
                <a:rPr lang="pt-BR" altLang="pt-BR" sz="2000" dirty="0">
                  <a:solidFill>
                    <a:srgbClr val="333399"/>
                  </a:solidFill>
                </a:rPr>
                <a:t> 1         	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else: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      return</a:t>
              </a:r>
              <a:r>
                <a:rPr lang="pt-BR" altLang="pt-BR" sz="2000" dirty="0">
                  <a:solidFill>
                    <a:srgbClr val="333399"/>
                  </a:solidFill>
                </a:rPr>
                <a:t> n*fat(n-1) 	</a:t>
              </a:r>
              <a:r>
                <a:rPr lang="pt-BR" altLang="pt-BR" sz="1800" dirty="0">
                  <a:solidFill>
                    <a:srgbClr val="A50021"/>
                  </a:solidFill>
                </a:rPr>
                <a:t># chamada recursiva</a:t>
              </a:r>
              <a:r>
                <a:rPr lang="pt-BR" altLang="pt-BR" sz="2000" dirty="0">
                  <a:solidFill>
                    <a:srgbClr val="333399"/>
                  </a:solidFill>
                </a:rPr>
                <a:t>	</a:t>
              </a:r>
            </a:p>
          </p:txBody>
        </p:sp>
        <p:sp>
          <p:nvSpPr>
            <p:cNvPr id="50182" name="Rectangle 10"/>
            <p:cNvSpPr/>
            <p:nvPr/>
          </p:nvSpPr>
          <p:spPr>
            <a:xfrm>
              <a:off x="3480" y="5491"/>
              <a:ext cx="10967" cy="3621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28"/>
          <p:cNvSpPr txBox="1"/>
          <p:nvPr/>
        </p:nvSpPr>
        <p:spPr>
          <a:xfrm>
            <a:off x="703580" y="298450"/>
            <a:ext cx="5086985" cy="595185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Programa Completo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Subprograma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def</a:t>
            </a:r>
            <a:r>
              <a:rPr lang="pt-BR" altLang="pt-BR" sz="2800" dirty="0">
                <a:solidFill>
                  <a:srgbClr val="333399"/>
                </a:solidFill>
              </a:rPr>
              <a:t> fat(n)</a:t>
            </a:r>
            <a:r>
              <a:rPr lang="pt-BR" altLang="pt-BR" sz="2800" b="1" dirty="0">
                <a:solidFill>
                  <a:srgbClr val="333399"/>
                </a:solidFill>
              </a:rPr>
              <a:t>: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if </a:t>
            </a:r>
            <a:r>
              <a:rPr lang="pt-BR" altLang="pt-BR" sz="2800" dirty="0">
                <a:solidFill>
                  <a:srgbClr val="333399"/>
                </a:solidFill>
              </a:rPr>
              <a:t>n == 0: 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      return</a:t>
            </a:r>
            <a:r>
              <a:rPr lang="pt-BR" altLang="pt-BR" sz="2800" dirty="0">
                <a:solidFill>
                  <a:srgbClr val="333399"/>
                </a:solidFill>
              </a:rPr>
              <a:t> 1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      </a:t>
            </a:r>
            <a:r>
              <a:rPr lang="pt-BR" altLang="pt-BR" sz="2800" b="1" dirty="0">
                <a:solidFill>
                  <a:srgbClr val="333399"/>
                </a:solidFill>
              </a:rPr>
              <a:t>else: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      return</a:t>
            </a:r>
            <a:r>
              <a:rPr lang="pt-BR" altLang="pt-BR" sz="2800" dirty="0">
                <a:solidFill>
                  <a:srgbClr val="333399"/>
                </a:solidFill>
              </a:rPr>
              <a:t> n*fat(n-1)</a:t>
            </a:r>
            <a:r>
              <a:rPr lang="pt-BR" altLang="pt-BR" sz="2800" dirty="0">
                <a:latin typeface="Garamond" pitchFamily="18" charset="0"/>
              </a:rPr>
              <a:t> </a:t>
            </a:r>
            <a:r>
              <a:rPr lang="pt-BR" altLang="pt-BR" sz="2800" dirty="0">
                <a:solidFill>
                  <a:srgbClr val="333399"/>
                </a:solidFill>
              </a:rPr>
              <a:t> 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Programa Principal</a:t>
            </a: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x = fat(3)</a:t>
            </a:r>
            <a:r>
              <a:rPr lang="pt-BR" altLang="pt-BR" sz="2800" b="1" dirty="0">
                <a:solidFill>
                  <a:srgbClr val="333399"/>
                </a:solidFill>
              </a:rPr>
              <a:t> </a:t>
            </a: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print(x)</a:t>
            </a:r>
            <a:endParaRPr lang="pt-BR" altLang="pt-BR" sz="1800" dirty="0">
              <a:solidFill>
                <a:srgbClr val="333399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208135" y="297815"/>
            <a:ext cx="2357120" cy="5878830"/>
            <a:chOff x="12948" y="480"/>
            <a:chExt cx="3712" cy="9258"/>
          </a:xfrm>
        </p:grpSpPr>
        <p:sp>
          <p:nvSpPr>
            <p:cNvPr id="54279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0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54281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4282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54283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4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5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6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7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8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9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0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1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2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54293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54294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5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6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7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8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9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sp>
        <p:nvSpPr>
          <p:cNvPr id="30749" name="Line 29"/>
          <p:cNvSpPr/>
          <p:nvPr/>
        </p:nvSpPr>
        <p:spPr>
          <a:xfrm rot="10800000" flipH="1">
            <a:off x="6401435" y="6557645"/>
            <a:ext cx="51003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297" name="Group 296"/>
          <p:cNvGrpSpPr/>
          <p:nvPr/>
        </p:nvGrpSpPr>
        <p:grpSpPr>
          <a:xfrm>
            <a:off x="6400800" y="297180"/>
            <a:ext cx="2349500" cy="5878830"/>
            <a:chOff x="11303" y="-480"/>
            <a:chExt cx="3700" cy="9258"/>
          </a:xfrm>
        </p:grpSpPr>
        <p:sp>
          <p:nvSpPr>
            <p:cNvPr id="298" name="Line 6"/>
            <p:cNvSpPr/>
            <p:nvPr/>
          </p:nvSpPr>
          <p:spPr>
            <a:xfrm>
              <a:off x="11303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99" name="Text Box 7"/>
            <p:cNvSpPr txBox="1"/>
            <p:nvPr/>
          </p:nvSpPr>
          <p:spPr>
            <a:xfrm>
              <a:off x="11878" y="785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300" name="Text Box 9"/>
            <p:cNvSpPr txBox="1"/>
            <p:nvPr/>
          </p:nvSpPr>
          <p:spPr>
            <a:xfrm>
              <a:off x="13443" y="720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301" name="Line 10"/>
            <p:cNvSpPr/>
            <p:nvPr/>
          </p:nvSpPr>
          <p:spPr>
            <a:xfrm>
              <a:off x="13463" y="708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2" name="Line 11"/>
            <p:cNvSpPr/>
            <p:nvPr/>
          </p:nvSpPr>
          <p:spPr>
            <a:xfrm>
              <a:off x="13343" y="708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3" name="Line 12"/>
            <p:cNvSpPr/>
            <p:nvPr/>
          </p:nvSpPr>
          <p:spPr>
            <a:xfrm>
              <a:off x="13343" y="876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4" name="Line 14"/>
            <p:cNvSpPr/>
            <p:nvPr/>
          </p:nvSpPr>
          <p:spPr>
            <a:xfrm>
              <a:off x="11303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5" name="Line 15"/>
            <p:cNvSpPr/>
            <p:nvPr/>
          </p:nvSpPr>
          <p:spPr>
            <a:xfrm>
              <a:off x="11303" y="876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6" name="Line 25"/>
            <p:cNvSpPr/>
            <p:nvPr/>
          </p:nvSpPr>
          <p:spPr>
            <a:xfrm>
              <a:off x="13223" y="-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" name="Line 25"/>
            <p:cNvSpPr/>
            <p:nvPr/>
          </p:nvSpPr>
          <p:spPr>
            <a:xfrm>
              <a:off x="11303" y="-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09995" y="307975"/>
            <a:ext cx="2357120" cy="5878830"/>
            <a:chOff x="12948" y="480"/>
            <a:chExt cx="3712" cy="9258"/>
          </a:xfrm>
        </p:grpSpPr>
        <p:sp>
          <p:nvSpPr>
            <p:cNvPr id="60422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3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0424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25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0426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7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8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9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0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1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2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3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4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5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0436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0437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8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9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0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1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2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43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4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5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6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7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60448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60449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0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1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2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53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4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5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6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7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0458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60459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0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1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2" name="Text Box 46"/>
            <p:cNvSpPr txBox="1"/>
            <p:nvPr/>
          </p:nvSpPr>
          <p:spPr>
            <a:xfrm>
              <a:off x="14028" y="17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63" name="Line 47"/>
            <p:cNvSpPr/>
            <p:nvPr/>
          </p:nvSpPr>
          <p:spPr>
            <a:xfrm>
              <a:off x="12960" y="25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4" name="Line 48"/>
            <p:cNvSpPr/>
            <p:nvPr/>
          </p:nvSpPr>
          <p:spPr>
            <a:xfrm>
              <a:off x="12960" y="16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5" name="Line 49"/>
            <p:cNvSpPr/>
            <p:nvPr/>
          </p:nvSpPr>
          <p:spPr>
            <a:xfrm>
              <a:off x="12960" y="8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6" name="Line 50"/>
            <p:cNvSpPr/>
            <p:nvPr/>
          </p:nvSpPr>
          <p:spPr>
            <a:xfrm>
              <a:off x="139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7" name="Text Box 51"/>
            <p:cNvSpPr txBox="1"/>
            <p:nvPr/>
          </p:nvSpPr>
          <p:spPr>
            <a:xfrm>
              <a:off x="14128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0</a:t>
              </a:r>
            </a:p>
          </p:txBody>
        </p:sp>
        <p:sp>
          <p:nvSpPr>
            <p:cNvPr id="60468" name="Text Box 52"/>
            <p:cNvSpPr txBox="1"/>
            <p:nvPr/>
          </p:nvSpPr>
          <p:spPr>
            <a:xfrm>
              <a:off x="15240" y="9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fat(0)</a:t>
              </a:r>
            </a:p>
          </p:txBody>
        </p:sp>
        <p:sp>
          <p:nvSpPr>
            <p:cNvPr id="60469" name="Line 53"/>
            <p:cNvSpPr/>
            <p:nvPr/>
          </p:nvSpPr>
          <p:spPr>
            <a:xfrm>
              <a:off x="151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0" name="Line 54"/>
            <p:cNvSpPr/>
            <p:nvPr/>
          </p:nvSpPr>
          <p:spPr>
            <a:xfrm>
              <a:off x="15000" y="8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1" name="Line 55"/>
            <p:cNvSpPr/>
            <p:nvPr/>
          </p:nvSpPr>
          <p:spPr>
            <a:xfrm>
              <a:off x="15000" y="25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2" name="Text Box 59"/>
            <p:cNvSpPr txBox="1"/>
            <p:nvPr/>
          </p:nvSpPr>
          <p:spPr>
            <a:xfrm>
              <a:off x="12948" y="188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3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4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5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24950" y="298450"/>
            <a:ext cx="2357120" cy="5878830"/>
            <a:chOff x="12948" y="480"/>
            <a:chExt cx="3712" cy="9258"/>
          </a:xfrm>
        </p:grpSpPr>
        <p:sp>
          <p:nvSpPr>
            <p:cNvPr id="62467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68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2469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70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2471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2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3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4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5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6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7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8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9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0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2481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2482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3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4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5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6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7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88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9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0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1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2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62493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62494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5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6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7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98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9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0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1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2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2503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62504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5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6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7" name="Text Box 46"/>
            <p:cNvSpPr txBox="1"/>
            <p:nvPr/>
          </p:nvSpPr>
          <p:spPr>
            <a:xfrm>
              <a:off x="14028" y="17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508" name="Line 47"/>
            <p:cNvSpPr/>
            <p:nvPr/>
          </p:nvSpPr>
          <p:spPr>
            <a:xfrm>
              <a:off x="12960" y="25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9" name="Line 48"/>
            <p:cNvSpPr/>
            <p:nvPr/>
          </p:nvSpPr>
          <p:spPr>
            <a:xfrm>
              <a:off x="12960" y="16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0" name="Line 49"/>
            <p:cNvSpPr/>
            <p:nvPr/>
          </p:nvSpPr>
          <p:spPr>
            <a:xfrm>
              <a:off x="12960" y="8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1" name="Line 50"/>
            <p:cNvSpPr/>
            <p:nvPr/>
          </p:nvSpPr>
          <p:spPr>
            <a:xfrm>
              <a:off x="139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2" name="Text Box 51"/>
            <p:cNvSpPr txBox="1"/>
            <p:nvPr/>
          </p:nvSpPr>
          <p:spPr>
            <a:xfrm>
              <a:off x="14128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0</a:t>
              </a:r>
            </a:p>
          </p:txBody>
        </p:sp>
        <p:sp>
          <p:nvSpPr>
            <p:cNvPr id="62513" name="Text Box 52"/>
            <p:cNvSpPr txBox="1"/>
            <p:nvPr/>
          </p:nvSpPr>
          <p:spPr>
            <a:xfrm>
              <a:off x="15240" y="9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fat(0)</a:t>
              </a:r>
            </a:p>
          </p:txBody>
        </p:sp>
        <p:sp>
          <p:nvSpPr>
            <p:cNvPr id="62514" name="Line 53"/>
            <p:cNvSpPr/>
            <p:nvPr/>
          </p:nvSpPr>
          <p:spPr>
            <a:xfrm>
              <a:off x="151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5" name="Line 54"/>
            <p:cNvSpPr/>
            <p:nvPr/>
          </p:nvSpPr>
          <p:spPr>
            <a:xfrm>
              <a:off x="15000" y="8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6" name="Line 55"/>
            <p:cNvSpPr/>
            <p:nvPr/>
          </p:nvSpPr>
          <p:spPr>
            <a:xfrm>
              <a:off x="15000" y="25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7" name="Text Box 56"/>
            <p:cNvSpPr txBox="1"/>
            <p:nvPr/>
          </p:nvSpPr>
          <p:spPr>
            <a:xfrm>
              <a:off x="13203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2519" name="Text Box 59"/>
            <p:cNvSpPr txBox="1"/>
            <p:nvPr/>
          </p:nvSpPr>
          <p:spPr>
            <a:xfrm>
              <a:off x="12948" y="188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0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1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2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sp>
        <p:nvSpPr>
          <p:cNvPr id="312" name="Line 29"/>
          <p:cNvSpPr/>
          <p:nvPr/>
        </p:nvSpPr>
        <p:spPr>
          <a:xfrm rot="10800000" flipH="1">
            <a:off x="694690" y="6544945"/>
            <a:ext cx="107391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72" name="Group 371"/>
          <p:cNvGrpSpPr/>
          <p:nvPr/>
        </p:nvGrpSpPr>
        <p:grpSpPr>
          <a:xfrm>
            <a:off x="685165" y="287655"/>
            <a:ext cx="2357120" cy="5878830"/>
            <a:chOff x="12948" y="480"/>
            <a:chExt cx="3712" cy="9258"/>
          </a:xfrm>
        </p:grpSpPr>
        <p:sp>
          <p:nvSpPr>
            <p:cNvPr id="373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4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375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376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377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8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0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1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2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3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4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5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6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387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388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9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0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1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2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3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394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5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6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7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8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399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00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1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2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3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04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3503930" y="299720"/>
            <a:ext cx="2357120" cy="5878830"/>
            <a:chOff x="12948" y="480"/>
            <a:chExt cx="3712" cy="9258"/>
          </a:xfrm>
        </p:grpSpPr>
        <p:sp>
          <p:nvSpPr>
            <p:cNvPr id="406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7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408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09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410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1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2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3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4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5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6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7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8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9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420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421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2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3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4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5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6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27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8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9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0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1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32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33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4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5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6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37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8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9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442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443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4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5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6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47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48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331845" y="2553970"/>
            <a:ext cx="5528945" cy="1750060"/>
            <a:chOff x="5142" y="2484"/>
            <a:chExt cx="8707" cy="2756"/>
          </a:xfrm>
        </p:grpSpPr>
        <p:sp>
          <p:nvSpPr>
            <p:cNvPr id="4" name="Caixa de Texto 3"/>
            <p:cNvSpPr txBox="1"/>
            <p:nvPr/>
          </p:nvSpPr>
          <p:spPr>
            <a:xfrm>
              <a:off x="10417" y="2485"/>
              <a:ext cx="321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“LISComp”</a:t>
              </a:r>
              <a:endParaRPr lang="pt-BR" altLang="en-US"/>
            </a:p>
          </p:txBody>
        </p:sp>
        <p:sp>
          <p:nvSpPr>
            <p:cNvPr id="5" name="Caixa de Texto 4"/>
            <p:cNvSpPr txBox="1"/>
            <p:nvPr/>
          </p:nvSpPr>
          <p:spPr>
            <a:xfrm>
              <a:off x="5142" y="3403"/>
              <a:ext cx="189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Idade </a:t>
              </a:r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5142" y="4322"/>
              <a:ext cx="79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pi </a:t>
              </a:r>
              <a:endParaRPr lang="pt-BR" altLang="en-US"/>
            </a:p>
          </p:txBody>
        </p:sp>
        <p:sp>
          <p:nvSpPr>
            <p:cNvPr id="8" name="Caixa de Texto 7"/>
            <p:cNvSpPr txBox="1"/>
            <p:nvPr/>
          </p:nvSpPr>
          <p:spPr>
            <a:xfrm>
              <a:off x="5142" y="2484"/>
              <a:ext cx="35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Laboratorio</a:t>
              </a:r>
              <a:r>
                <a:rPr lang="pt-PT" altLang="pt-BR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 </a:t>
              </a:r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8781" y="3404"/>
              <a:ext cx="100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22</a:t>
              </a:r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7679" y="4322"/>
              <a:ext cx="617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3.141592653589793</a:t>
              </a:r>
              <a:endParaRPr lang="pt-BR" altLang="en-US"/>
            </a:p>
          </p:txBody>
        </p:sp>
        <p:cxnSp>
          <p:nvCxnSpPr>
            <p:cNvPr id="11" name="Conector de Seta Reta 10"/>
            <p:cNvCxnSpPr>
              <a:stCxn id="8" idx="3"/>
              <a:endCxn id="4" idx="1"/>
            </p:cNvCxnSpPr>
            <p:nvPr/>
          </p:nvCxnSpPr>
          <p:spPr>
            <a:xfrm>
              <a:off x="8673" y="2944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7037" y="3863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5935" y="4781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up 429"/>
          <p:cNvGrpSpPr/>
          <p:nvPr/>
        </p:nvGrpSpPr>
        <p:grpSpPr>
          <a:xfrm>
            <a:off x="3496310" y="292100"/>
            <a:ext cx="2357120" cy="5878830"/>
            <a:chOff x="12948" y="480"/>
            <a:chExt cx="3712" cy="9258"/>
          </a:xfrm>
        </p:grpSpPr>
        <p:sp>
          <p:nvSpPr>
            <p:cNvPr id="431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2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433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34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435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6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7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8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9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2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3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4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445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446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7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8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9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52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3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4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5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6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57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58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9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1" name="Text Box 56"/>
            <p:cNvSpPr txBox="1"/>
            <p:nvPr/>
          </p:nvSpPr>
          <p:spPr>
            <a:xfrm>
              <a:off x="13203" y="4530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62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63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519" name="Group 518"/>
          <p:cNvGrpSpPr/>
          <p:nvPr/>
        </p:nvGrpSpPr>
        <p:grpSpPr>
          <a:xfrm>
            <a:off x="677545" y="297815"/>
            <a:ext cx="2357120" cy="5878830"/>
            <a:chOff x="12948" y="480"/>
            <a:chExt cx="3712" cy="9258"/>
          </a:xfrm>
        </p:grpSpPr>
        <p:sp>
          <p:nvSpPr>
            <p:cNvPr id="520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1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522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23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524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5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6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7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8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9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0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1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3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534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535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6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7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8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9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0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41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3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4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5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546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547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8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9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0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51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2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3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4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5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556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557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8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9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60" name="Text Box 56"/>
            <p:cNvSpPr txBox="1"/>
            <p:nvPr/>
          </p:nvSpPr>
          <p:spPr>
            <a:xfrm>
              <a:off x="13203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561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562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563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35395" y="292100"/>
            <a:ext cx="2357120" cy="5878830"/>
            <a:chOff x="12948" y="480"/>
            <a:chExt cx="3712" cy="9258"/>
          </a:xfrm>
        </p:grpSpPr>
        <p:sp>
          <p:nvSpPr>
            <p:cNvPr id="68613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4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8615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8616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8617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8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9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0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1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2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3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4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5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6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8627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8628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9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0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1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2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3" name="Text Box 56"/>
            <p:cNvSpPr txBox="1"/>
            <p:nvPr/>
          </p:nvSpPr>
          <p:spPr>
            <a:xfrm>
              <a:off x="13203" y="6330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6</a:t>
              </a:r>
            </a:p>
          </p:txBody>
        </p:sp>
        <p:sp>
          <p:nvSpPr>
            <p:cNvPr id="68634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50350" y="292735"/>
            <a:ext cx="2349500" cy="5878830"/>
            <a:chOff x="12960" y="480"/>
            <a:chExt cx="3700" cy="9258"/>
          </a:xfrm>
        </p:grpSpPr>
        <p:sp>
          <p:nvSpPr>
            <p:cNvPr id="70661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2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70663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70664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5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6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7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8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9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0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1" name="Text Box 7"/>
            <p:cNvSpPr txBox="1"/>
            <p:nvPr/>
          </p:nvSpPr>
          <p:spPr>
            <a:xfrm>
              <a:off x="13599" y="8073"/>
              <a:ext cx="682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6</a:t>
              </a:r>
            </a:p>
          </p:txBody>
        </p:sp>
      </p:grpSp>
      <p:sp>
        <p:nvSpPr>
          <p:cNvPr id="7" name="Line 29"/>
          <p:cNvSpPr/>
          <p:nvPr/>
        </p:nvSpPr>
        <p:spPr>
          <a:xfrm rot="10800000" flipH="1">
            <a:off x="677545" y="6555740"/>
            <a:ext cx="107391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417445" y="1574800"/>
            <a:ext cx="7357745" cy="3709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ctr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2800" i="1" dirty="0">
                <a:sym typeface="+mn-ea"/>
              </a:rPr>
              <a:t>v</a:t>
            </a:r>
            <a:r>
              <a:rPr lang="pt-BR" altLang="pt-BR" sz="2800" i="1" dirty="0">
                <a:sym typeface="+mn-ea"/>
              </a:rPr>
              <a:t>ariável</a:t>
            </a:r>
            <a:r>
              <a:rPr lang="pt-BR" altLang="pt-BR" sz="2800" dirty="0">
                <a:sym typeface="+mn-ea"/>
              </a:rPr>
              <a:t> = </a:t>
            </a:r>
            <a:r>
              <a:rPr lang="pt-BR" altLang="pt-BR" sz="2800" b="1" dirty="0">
                <a:sym typeface="+mn-ea"/>
              </a:rPr>
              <a:t>open</a:t>
            </a:r>
            <a:r>
              <a:rPr lang="pt-BR" altLang="pt-BR" sz="2800" dirty="0">
                <a:sym typeface="+mn-ea"/>
              </a:rPr>
              <a:t>(</a:t>
            </a:r>
            <a:r>
              <a:rPr lang="pt-BR" altLang="pt-BR" sz="2800" i="1" dirty="0">
                <a:sym typeface="+mn-ea"/>
              </a:rPr>
              <a:t>caminho do arquivo</a:t>
            </a:r>
            <a:r>
              <a:rPr lang="pt-BR" altLang="pt-BR" sz="2800" dirty="0">
                <a:sym typeface="+mn-ea"/>
              </a:rPr>
              <a:t>, </a:t>
            </a:r>
            <a:r>
              <a:rPr lang="pt-BR" altLang="pt-BR" sz="2800" i="1" dirty="0">
                <a:sym typeface="+mn-ea"/>
              </a:rPr>
              <a:t>modo</a:t>
            </a:r>
            <a:r>
              <a:rPr lang="pt-BR" altLang="pt-BR" sz="2800" dirty="0">
                <a:sym typeface="+mn-ea"/>
              </a:rPr>
              <a:t>)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marL="342900" lvl="0" indent="-342900" defTabSz="914400" eaLnBrk="1" hangingPunct="1">
              <a:spcBef>
                <a:spcPct val="20000"/>
              </a:spcBef>
              <a:buClrTx/>
              <a:buSzTx/>
              <a:buFontTx/>
              <a:buChar char="•"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342900" lvl="0" indent="-342900" defTabSz="914400"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pt-BR" altLang="pt-BR" sz="2800" dirty="0">
                <a:sym typeface="+mn-ea"/>
              </a:rPr>
              <a:t>Os modos de operação de um arquivo são: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“r”	: apenas leitura (se omitido = “r”);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“w”	: apenas escrita;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“a”	: escrita no final do arquivo; 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“r+”	: leitura e escrita (não visto aqui).</a:t>
            </a:r>
            <a:endParaRPr 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('exemplo.txt','r')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|primeira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490345"/>
            <a:ext cx="2954655" cy="1075690"/>
            <a:chOff x="14441" y="2362"/>
            <a:chExt cx="4653" cy="1694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leitura começara  lendo do inicio desta linha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('exemplo.txt','r')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r>
                        <a:rPr lang="en-US" altLang="en-US" sz="1800">
                          <a:sym typeface="+mn-ea"/>
                        </a:rPr>
                        <a:t>|</a:t>
                      </a:r>
                      <a:r>
                        <a:rPr lang="en-US" altLang="en-US"/>
                        <a:t>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880870"/>
            <a:ext cx="2954655" cy="1075690"/>
            <a:chOff x="14441" y="2362"/>
            <a:chExt cx="4653" cy="1694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leitura começara  lendo do inicio desta linha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('exemplo.txt','a')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r>
                        <a:rPr lang="en-US" altLang="en-US" sz="1800">
                          <a:sym typeface="+mn-ea"/>
                        </a:rPr>
                        <a:t>|</a:t>
                      </a: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706995" y="3376295"/>
            <a:ext cx="2954655" cy="1076325"/>
            <a:chOff x="14441" y="2362"/>
            <a:chExt cx="4653" cy="1695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escrita começara  escrevendo no inicio desta linha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('exemplo.txt','w')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|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490345"/>
            <a:ext cx="2954655" cy="1076325"/>
            <a:chOff x="14441" y="2362"/>
            <a:chExt cx="4653" cy="1695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escrita começara  escrevendo no inicio desta linha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9A92E37-7ED9-4996-B53E-8EF302D3D9C8}"/>
              </a:ext>
            </a:extLst>
          </p:cNvPr>
          <p:cNvGrpSpPr/>
          <p:nvPr/>
        </p:nvGrpSpPr>
        <p:grpSpPr>
          <a:xfrm>
            <a:off x="3074670" y="2718933"/>
            <a:ext cx="6042660" cy="1420134"/>
            <a:chOff x="3447046" y="1553073"/>
            <a:chExt cx="6042660" cy="142013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E400941F-5C6A-4C7C-B1F9-2B3D2C83C51C}"/>
                </a:ext>
              </a:extLst>
            </p:cNvPr>
            <p:cNvGrpSpPr/>
            <p:nvPr/>
          </p:nvGrpSpPr>
          <p:grpSpPr>
            <a:xfrm>
              <a:off x="5657158" y="1553073"/>
              <a:ext cx="1616880" cy="1420134"/>
              <a:chOff x="4955371" y="1741237"/>
              <a:chExt cx="1616880" cy="1420134"/>
            </a:xfrm>
          </p:grpSpPr>
          <p:sp>
            <p:nvSpPr>
              <p:cNvPr id="4" name="Text Box 7">
                <a:extLst>
                  <a:ext uri="{FF2B5EF4-FFF2-40B4-BE49-F238E27FC236}">
                    <a16:creationId xmlns:a16="http://schemas.microsoft.com/office/drawing/2014/main" id="{A670300F-290E-47BD-B548-91E1561523AE}"/>
                  </a:ext>
                </a:extLst>
              </p:cNvPr>
              <p:cNvSpPr txBox="1"/>
              <p:nvPr/>
            </p:nvSpPr>
            <p:spPr>
              <a:xfrm>
                <a:off x="5979035" y="1741237"/>
                <a:ext cx="363034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7</a:t>
                </a:r>
              </a:p>
            </p:txBody>
          </p:sp>
          <p:sp>
            <p:nvSpPr>
              <p:cNvPr id="6" name="Text Box 7">
                <a:extLst>
                  <a:ext uri="{FF2B5EF4-FFF2-40B4-BE49-F238E27FC236}">
                    <a16:creationId xmlns:a16="http://schemas.microsoft.com/office/drawing/2014/main" id="{DDE947BE-6628-4888-BC33-63E0B2EACEF0}"/>
                  </a:ext>
                </a:extLst>
              </p:cNvPr>
              <p:cNvSpPr txBox="1"/>
              <p:nvPr/>
            </p:nvSpPr>
            <p:spPr>
              <a:xfrm>
                <a:off x="4955371" y="1766571"/>
                <a:ext cx="793481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15</a:t>
                </a:r>
              </a:p>
            </p:txBody>
          </p: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D5A4C76F-94EE-44D1-9E32-C910BCDA4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8853" y="1766571"/>
                <a:ext cx="0" cy="6847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1793FCFA-413F-418F-882F-2429ECE6E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8853" y="2451304"/>
                <a:ext cx="82339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 Box 7">
                <a:extLst>
                  <a:ext uri="{FF2B5EF4-FFF2-40B4-BE49-F238E27FC236}">
                    <a16:creationId xmlns:a16="http://schemas.microsoft.com/office/drawing/2014/main" id="{1C6F8B4F-605E-4024-A68A-A0694B41FA0F}"/>
                  </a:ext>
                </a:extLst>
              </p:cNvPr>
              <p:cNvSpPr txBox="1"/>
              <p:nvPr/>
            </p:nvSpPr>
            <p:spPr>
              <a:xfrm>
                <a:off x="5951583" y="2451303"/>
                <a:ext cx="417938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2</a:t>
                </a:r>
              </a:p>
            </p:txBody>
          </p:sp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id="{125E3319-BB87-4820-BD72-BF5C58B88EA2}"/>
                  </a:ext>
                </a:extLst>
              </p:cNvPr>
              <p:cNvSpPr txBox="1"/>
              <p:nvPr/>
            </p:nvSpPr>
            <p:spPr>
              <a:xfrm>
                <a:off x="5123500" y="2451304"/>
                <a:ext cx="457222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1</a:t>
                </a:r>
              </a:p>
            </p:txBody>
          </p:sp>
        </p:grpSp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BC9BDE95-BB1B-4D2A-A570-30F915D992C7}"/>
                </a:ext>
              </a:extLst>
            </p:cNvPr>
            <p:cNvSpPr txBox="1"/>
            <p:nvPr/>
          </p:nvSpPr>
          <p:spPr>
            <a:xfrm>
              <a:off x="3447046" y="1645861"/>
              <a:ext cx="178689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dividendo</a:t>
              </a:r>
              <a:endParaRPr lang="en-US" sz="2800" dirty="0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96FF4E7C-AEC8-4225-9A5B-B969F506788B}"/>
                </a:ext>
              </a:extLst>
            </p:cNvPr>
            <p:cNvSpPr/>
            <p:nvPr/>
          </p:nvSpPr>
          <p:spPr>
            <a:xfrm flipH="1" flipV="1">
              <a:off x="5233936" y="1907470"/>
              <a:ext cx="38608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24D8D32A-4580-42D3-8082-B832640274F8}"/>
                </a:ext>
              </a:extLst>
            </p:cNvPr>
            <p:cNvSpPr txBox="1"/>
            <p:nvPr/>
          </p:nvSpPr>
          <p:spPr>
            <a:xfrm>
              <a:off x="7702816" y="1645861"/>
              <a:ext cx="1224014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divisor</a:t>
              </a:r>
              <a:endParaRPr lang="en-US" sz="2800" dirty="0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D16AF773-D0D8-47CD-A18F-8DB461FD1051}"/>
                </a:ext>
              </a:extLst>
            </p:cNvPr>
            <p:cNvSpPr/>
            <p:nvPr/>
          </p:nvSpPr>
          <p:spPr>
            <a:xfrm flipV="1">
              <a:off x="7317616" y="1907471"/>
              <a:ext cx="3852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9" name="Text Box 6">
              <a:extLst>
                <a:ext uri="{FF2B5EF4-FFF2-40B4-BE49-F238E27FC236}">
                  <a16:creationId xmlns:a16="http://schemas.microsoft.com/office/drawing/2014/main" id="{0BD00132-77EE-4071-A1CE-8E009025B6A3}"/>
                </a:ext>
              </a:extLst>
            </p:cNvPr>
            <p:cNvSpPr txBox="1"/>
            <p:nvPr/>
          </p:nvSpPr>
          <p:spPr>
            <a:xfrm>
              <a:off x="4263389" y="2288474"/>
              <a:ext cx="988993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resto</a:t>
              </a:r>
              <a:endParaRPr lang="en-US" sz="2800" dirty="0"/>
            </a:p>
          </p:txBody>
        </p:sp>
        <p:sp>
          <p:nvSpPr>
            <p:cNvPr id="31" name="Line 21">
              <a:extLst>
                <a:ext uri="{FF2B5EF4-FFF2-40B4-BE49-F238E27FC236}">
                  <a16:creationId xmlns:a16="http://schemas.microsoft.com/office/drawing/2014/main" id="{6B02C0E2-046B-4E1A-BEC5-E0C0DA9AAD96}"/>
                </a:ext>
              </a:extLst>
            </p:cNvPr>
            <p:cNvSpPr/>
            <p:nvPr/>
          </p:nvSpPr>
          <p:spPr>
            <a:xfrm flipH="1" flipV="1">
              <a:off x="5252383" y="2550084"/>
              <a:ext cx="38608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46AD046B-3854-4440-9B0B-E990ADF46D0E}"/>
                </a:ext>
              </a:extLst>
            </p:cNvPr>
            <p:cNvSpPr txBox="1"/>
            <p:nvPr/>
          </p:nvSpPr>
          <p:spPr>
            <a:xfrm>
              <a:off x="7702816" y="2288474"/>
              <a:ext cx="178689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quociente</a:t>
              </a:r>
              <a:endParaRPr lang="en-US" sz="2800" dirty="0"/>
            </a:p>
          </p:txBody>
        </p:sp>
        <p:sp>
          <p:nvSpPr>
            <p:cNvPr id="35" name="Line 21">
              <a:extLst>
                <a:ext uri="{FF2B5EF4-FFF2-40B4-BE49-F238E27FC236}">
                  <a16:creationId xmlns:a16="http://schemas.microsoft.com/office/drawing/2014/main" id="{4E2627CD-63F0-49AA-A601-E315575C110D}"/>
                </a:ext>
              </a:extLst>
            </p:cNvPr>
            <p:cNvSpPr/>
            <p:nvPr/>
          </p:nvSpPr>
          <p:spPr>
            <a:xfrm flipV="1">
              <a:off x="7317616" y="2550084"/>
              <a:ext cx="3852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55284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4070350" y="2038985"/>
            <a:ext cx="4051300" cy="2780030"/>
            <a:chOff x="6588" y="2252"/>
            <a:chExt cx="6380" cy="4378"/>
          </a:xfrm>
        </p:grpSpPr>
        <p:sp>
          <p:nvSpPr>
            <p:cNvPr id="5146" name="Text Box 30"/>
            <p:cNvSpPr txBox="1"/>
            <p:nvPr/>
          </p:nvSpPr>
          <p:spPr>
            <a:xfrm>
              <a:off x="6732" y="4140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</a:p>
          </p:txBody>
        </p:sp>
        <p:sp>
          <p:nvSpPr>
            <p:cNvPr id="5156" name="Line 40"/>
            <p:cNvSpPr/>
            <p:nvPr/>
          </p:nvSpPr>
          <p:spPr>
            <a:xfrm rot="5400000" flipH="1">
              <a:off x="8397" y="5766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 rot="5400000">
              <a:off x="8473" y="5843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8" name="Text Box 42"/>
            <p:cNvSpPr txBox="1"/>
            <p:nvPr/>
          </p:nvSpPr>
          <p:spPr>
            <a:xfrm>
              <a:off x="6588" y="5999"/>
              <a:ext cx="1237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Início</a:t>
              </a:r>
            </a:p>
          </p:txBody>
        </p:sp>
        <p:sp>
          <p:nvSpPr>
            <p:cNvPr id="5141" name="Text Box 25"/>
            <p:cNvSpPr txBox="1"/>
            <p:nvPr/>
          </p:nvSpPr>
          <p:spPr>
            <a:xfrm>
              <a:off x="8713" y="4140"/>
              <a:ext cx="1905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i : j : k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8425" y="4081"/>
              <a:ext cx="482" cy="965"/>
              <a:chOff x="5343" y="4843"/>
              <a:chExt cx="482" cy="965"/>
            </a:xfrm>
          </p:grpSpPr>
          <p:sp>
            <p:nvSpPr>
              <p:cNvPr id="5124" name="Line 8"/>
              <p:cNvSpPr/>
              <p:nvPr/>
            </p:nvSpPr>
            <p:spPr>
              <a:xfrm>
                <a:off x="5343" y="4848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6" name="Straight Connector 55"/>
              <p:cNvCxnSpPr>
                <a:stCxn id="5124" idx="0"/>
              </p:cNvCxnSpPr>
              <p:nvPr/>
            </p:nvCxnSpPr>
            <p:spPr>
              <a:xfrm flipV="1">
                <a:off x="5343" y="4843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5347" y="5803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10422" y="4081"/>
              <a:ext cx="485" cy="960"/>
              <a:chOff x="6208" y="4848"/>
              <a:chExt cx="485" cy="960"/>
            </a:xfrm>
          </p:grpSpPr>
          <p:sp>
            <p:nvSpPr>
              <p:cNvPr id="18" name="Line 8"/>
              <p:cNvSpPr/>
              <p:nvPr/>
            </p:nvSpPr>
            <p:spPr>
              <a:xfrm>
                <a:off x="6691" y="4848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7" name="Straight Connector 56"/>
              <p:cNvCxnSpPr/>
              <p:nvPr/>
            </p:nvCxnSpPr>
            <p:spPr>
              <a:xfrm flipV="1">
                <a:off x="6208" y="4848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6208" y="5798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Line 41"/>
            <p:cNvSpPr/>
            <p:nvPr/>
          </p:nvSpPr>
          <p:spPr>
            <a:xfrm rot="10800000">
              <a:off x="9600" y="3000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4" name="Text Box 42"/>
            <p:cNvSpPr txBox="1"/>
            <p:nvPr/>
          </p:nvSpPr>
          <p:spPr>
            <a:xfrm>
              <a:off x="8811" y="2252"/>
              <a:ext cx="1579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Parada</a:t>
              </a:r>
            </a:p>
          </p:txBody>
        </p:sp>
        <p:sp>
          <p:nvSpPr>
            <p:cNvPr id="65" name="Line 40"/>
            <p:cNvSpPr/>
            <p:nvPr/>
          </p:nvSpPr>
          <p:spPr>
            <a:xfrm rot="5400000" flipH="1">
              <a:off x="9749" y="5766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6" name="Line 41"/>
            <p:cNvSpPr/>
            <p:nvPr/>
          </p:nvSpPr>
          <p:spPr>
            <a:xfrm rot="16200000">
              <a:off x="10762" y="5844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7" name="Text Box 42"/>
            <p:cNvSpPr txBox="1"/>
            <p:nvPr/>
          </p:nvSpPr>
          <p:spPr>
            <a:xfrm>
              <a:off x="11375" y="6000"/>
              <a:ext cx="1593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Passos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upo 120"/>
          <p:cNvGrpSpPr/>
          <p:nvPr/>
        </p:nvGrpSpPr>
        <p:grpSpPr>
          <a:xfrm>
            <a:off x="3349625" y="786130"/>
            <a:ext cx="5493385" cy="5285740"/>
            <a:chOff x="4434" y="1097"/>
            <a:chExt cx="8651" cy="8324"/>
          </a:xfrm>
        </p:grpSpPr>
        <p:sp>
          <p:nvSpPr>
            <p:cNvPr id="5146" name="Text Box 30"/>
            <p:cNvSpPr txBox="1"/>
            <p:nvPr/>
          </p:nvSpPr>
          <p:spPr>
            <a:xfrm>
              <a:off x="5402" y="8597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</a:p>
          </p:txBody>
        </p:sp>
        <p:grpSp>
          <p:nvGrpSpPr>
            <p:cNvPr id="7" name="Grupo 6"/>
            <p:cNvGrpSpPr/>
            <p:nvPr/>
          </p:nvGrpSpPr>
          <p:grpSpPr>
            <a:xfrm rot="5400000">
              <a:off x="2609" y="4208"/>
              <a:ext cx="7208" cy="989"/>
              <a:chOff x="6328" y="4615"/>
              <a:chExt cx="7208" cy="989"/>
            </a:xfrm>
          </p:grpSpPr>
          <p:sp>
            <p:nvSpPr>
              <p:cNvPr id="52" name="Line 8"/>
              <p:cNvSpPr/>
              <p:nvPr/>
            </p:nvSpPr>
            <p:spPr>
              <a:xfrm>
                <a:off x="9929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3" name="Line 11"/>
              <p:cNvSpPr/>
              <p:nvPr/>
            </p:nvSpPr>
            <p:spPr>
              <a:xfrm>
                <a:off x="11129" y="464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6" name="Straight Connector 55"/>
              <p:cNvCxnSpPr>
                <a:stCxn id="52" idx="0"/>
                <a:endCxn id="53" idx="0"/>
              </p:cNvCxnSpPr>
              <p:nvPr/>
            </p:nvCxnSpPr>
            <p:spPr>
              <a:xfrm>
                <a:off x="9929" y="464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 Box 24"/>
              <p:cNvSpPr txBox="1"/>
              <p:nvPr/>
            </p:nvSpPr>
            <p:spPr>
              <a:xfrm rot="16200000">
                <a:off x="10064" y="4697"/>
                <a:ext cx="93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20</a:t>
                </a: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9931" y="560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Line 8"/>
              <p:cNvSpPr/>
              <p:nvPr/>
            </p:nvSpPr>
            <p:spPr>
              <a:xfrm>
                <a:off x="11130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0" name="Line 8"/>
              <p:cNvSpPr/>
              <p:nvPr/>
            </p:nvSpPr>
            <p:spPr>
              <a:xfrm>
                <a:off x="11130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" name="Line 11"/>
              <p:cNvSpPr/>
              <p:nvPr/>
            </p:nvSpPr>
            <p:spPr>
              <a:xfrm>
                <a:off x="12330" y="4643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63" name="Text Box 24"/>
              <p:cNvSpPr txBox="1"/>
              <p:nvPr/>
            </p:nvSpPr>
            <p:spPr>
              <a:xfrm rot="16200000">
                <a:off x="11264" y="4698"/>
                <a:ext cx="931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45</a:t>
                </a:r>
              </a:p>
            </p:txBody>
          </p:sp>
          <p:cxnSp>
            <p:nvCxnSpPr>
              <p:cNvPr id="64" name="Straight Connector 63"/>
              <p:cNvCxnSpPr>
                <a:stCxn id="60" idx="0"/>
                <a:endCxn id="61" idx="0"/>
              </p:cNvCxnSpPr>
              <p:nvPr/>
            </p:nvCxnSpPr>
            <p:spPr>
              <a:xfrm>
                <a:off x="11130" y="464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1132" y="560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Line 8"/>
              <p:cNvSpPr/>
              <p:nvPr/>
            </p:nvSpPr>
            <p:spPr>
              <a:xfrm>
                <a:off x="12331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8" name="Line 8"/>
              <p:cNvSpPr/>
              <p:nvPr/>
            </p:nvSpPr>
            <p:spPr>
              <a:xfrm>
                <a:off x="12333" y="4644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9" name="Line 11"/>
              <p:cNvSpPr/>
              <p:nvPr/>
            </p:nvSpPr>
            <p:spPr>
              <a:xfrm>
                <a:off x="13533" y="4644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71" name="Text Box 24"/>
              <p:cNvSpPr txBox="1"/>
              <p:nvPr/>
            </p:nvSpPr>
            <p:spPr>
              <a:xfrm rot="16200000">
                <a:off x="12456" y="4685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98</a:t>
                </a: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12333" y="464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2335" y="560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Line 8"/>
              <p:cNvSpPr/>
              <p:nvPr/>
            </p:nvSpPr>
            <p:spPr>
              <a:xfrm>
                <a:off x="13534" y="4644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24" name="Line 8"/>
              <p:cNvSpPr/>
              <p:nvPr/>
            </p:nvSpPr>
            <p:spPr>
              <a:xfrm>
                <a:off x="6328" y="464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27" name="Line 11"/>
              <p:cNvSpPr/>
              <p:nvPr/>
            </p:nvSpPr>
            <p:spPr>
              <a:xfrm>
                <a:off x="7528" y="4641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3" name="Text Box 24"/>
              <p:cNvSpPr txBox="1"/>
              <p:nvPr/>
            </p:nvSpPr>
            <p:spPr>
              <a:xfrm rot="16200000">
                <a:off x="6463" y="4697"/>
                <a:ext cx="93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45</a:t>
                </a:r>
              </a:p>
            </p:txBody>
          </p:sp>
          <p:cxnSp>
            <p:nvCxnSpPr>
              <p:cNvPr id="4" name="Straight Connector 3"/>
              <p:cNvCxnSpPr>
                <a:stCxn id="5124" idx="0"/>
                <a:endCxn id="5127" idx="0"/>
              </p:cNvCxnSpPr>
              <p:nvPr/>
            </p:nvCxnSpPr>
            <p:spPr>
              <a:xfrm>
                <a:off x="6328" y="464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6330" y="560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Line 8"/>
              <p:cNvSpPr/>
              <p:nvPr/>
            </p:nvSpPr>
            <p:spPr>
              <a:xfrm>
                <a:off x="7529" y="464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8" name="Line 8"/>
              <p:cNvSpPr/>
              <p:nvPr/>
            </p:nvSpPr>
            <p:spPr>
              <a:xfrm>
                <a:off x="7529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9" name="Line 11"/>
              <p:cNvSpPr/>
              <p:nvPr/>
            </p:nvSpPr>
            <p:spPr>
              <a:xfrm>
                <a:off x="8729" y="464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1" name="Text Box 24"/>
              <p:cNvSpPr txBox="1"/>
              <p:nvPr/>
            </p:nvSpPr>
            <p:spPr>
              <a:xfrm rot="16200000">
                <a:off x="7649" y="4683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81</a:t>
                </a:r>
              </a:p>
            </p:txBody>
          </p:sp>
          <p:cxnSp>
            <p:nvCxnSpPr>
              <p:cNvPr id="22" name="Straight Connector 21"/>
              <p:cNvCxnSpPr>
                <a:stCxn id="18" idx="0"/>
                <a:endCxn id="19" idx="0"/>
              </p:cNvCxnSpPr>
              <p:nvPr/>
            </p:nvCxnSpPr>
            <p:spPr>
              <a:xfrm>
                <a:off x="7529" y="464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531" y="560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Line 8"/>
              <p:cNvSpPr/>
              <p:nvPr/>
            </p:nvSpPr>
            <p:spPr>
              <a:xfrm>
                <a:off x="8730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" name="Line 8"/>
              <p:cNvSpPr/>
              <p:nvPr/>
            </p:nvSpPr>
            <p:spPr>
              <a:xfrm>
                <a:off x="8732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" name="Line 11"/>
              <p:cNvSpPr/>
              <p:nvPr/>
            </p:nvSpPr>
            <p:spPr>
              <a:xfrm>
                <a:off x="9932" y="4643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9" name="Text Box 24"/>
              <p:cNvSpPr txBox="1"/>
              <p:nvPr/>
            </p:nvSpPr>
            <p:spPr>
              <a:xfrm rot="16200000">
                <a:off x="8868" y="4698"/>
                <a:ext cx="932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13</a:t>
                </a:r>
              </a:p>
            </p:txBody>
          </p:sp>
          <p:cxnSp>
            <p:nvCxnSpPr>
              <p:cNvPr id="30" name="Straight Connector 29"/>
              <p:cNvCxnSpPr>
                <a:stCxn id="26" idx="0"/>
                <a:endCxn id="27" idx="0"/>
              </p:cNvCxnSpPr>
              <p:nvPr/>
            </p:nvCxnSpPr>
            <p:spPr>
              <a:xfrm>
                <a:off x="8732" y="464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734" y="560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Line 8"/>
              <p:cNvSpPr/>
              <p:nvPr/>
            </p:nvSpPr>
            <p:spPr>
              <a:xfrm>
                <a:off x="9933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100" name="Grupo 99"/>
            <p:cNvGrpSpPr/>
            <p:nvPr/>
          </p:nvGrpSpPr>
          <p:grpSpPr>
            <a:xfrm>
              <a:off x="8170" y="1097"/>
              <a:ext cx="989" cy="3606"/>
              <a:chOff x="12026" y="1680"/>
              <a:chExt cx="989" cy="3606"/>
            </a:xfrm>
          </p:grpSpPr>
          <p:sp>
            <p:nvSpPr>
              <p:cNvPr id="9" name="Line 8"/>
              <p:cNvSpPr/>
              <p:nvPr/>
            </p:nvSpPr>
            <p:spPr>
              <a:xfrm rot="5400000">
                <a:off x="12506" y="48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" name="Line 8"/>
              <p:cNvSpPr/>
              <p:nvPr/>
            </p:nvSpPr>
            <p:spPr>
              <a:xfrm rot="5400000">
                <a:off x="12507" y="120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6" name="Line 11"/>
              <p:cNvSpPr/>
              <p:nvPr/>
            </p:nvSpPr>
            <p:spPr>
              <a:xfrm rot="5400000">
                <a:off x="12507" y="2401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47" name="Text Box 24"/>
              <p:cNvSpPr txBox="1"/>
              <p:nvPr/>
            </p:nvSpPr>
            <p:spPr>
              <a:xfrm>
                <a:off x="12055" y="1867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59</a:t>
                </a:r>
              </a:p>
            </p:txBody>
          </p:sp>
          <p:cxnSp>
            <p:nvCxnSpPr>
              <p:cNvPr id="48" name="Straight Connector 3"/>
              <p:cNvCxnSpPr>
                <a:stCxn id="45" idx="0"/>
                <a:endCxn id="46" idx="0"/>
              </p:cNvCxnSpPr>
              <p:nvPr/>
            </p:nvCxnSpPr>
            <p:spPr>
              <a:xfrm rot="5400000">
                <a:off x="12388" y="2280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"/>
              <p:cNvCxnSpPr/>
              <p:nvPr/>
            </p:nvCxnSpPr>
            <p:spPr>
              <a:xfrm rot="5400000">
                <a:off x="11428" y="228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Line 8"/>
              <p:cNvSpPr/>
              <p:nvPr/>
            </p:nvSpPr>
            <p:spPr>
              <a:xfrm rot="5400000">
                <a:off x="12507" y="24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6" name="Line 8"/>
              <p:cNvSpPr/>
              <p:nvPr/>
            </p:nvSpPr>
            <p:spPr>
              <a:xfrm rot="5400000">
                <a:off x="12506" y="24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0" name="Line 11"/>
              <p:cNvSpPr/>
              <p:nvPr/>
            </p:nvSpPr>
            <p:spPr>
              <a:xfrm rot="5400000">
                <a:off x="12506" y="360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84" name="Text Box 24"/>
              <p:cNvSpPr txBox="1"/>
              <p:nvPr/>
            </p:nvSpPr>
            <p:spPr>
              <a:xfrm>
                <a:off x="12054" y="3068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97</a:t>
                </a:r>
              </a:p>
            </p:txBody>
          </p:sp>
          <p:cxnSp>
            <p:nvCxnSpPr>
              <p:cNvPr id="85" name="Straight Connector 21"/>
              <p:cNvCxnSpPr>
                <a:stCxn id="76" idx="0"/>
                <a:endCxn id="80" idx="0"/>
              </p:cNvCxnSpPr>
              <p:nvPr/>
            </p:nvCxnSpPr>
            <p:spPr>
              <a:xfrm rot="5400000">
                <a:off x="12387" y="348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22"/>
              <p:cNvCxnSpPr/>
              <p:nvPr/>
            </p:nvCxnSpPr>
            <p:spPr>
              <a:xfrm rot="5400000">
                <a:off x="11427" y="348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Line 8"/>
              <p:cNvSpPr/>
              <p:nvPr/>
            </p:nvSpPr>
            <p:spPr>
              <a:xfrm rot="5400000">
                <a:off x="12506" y="360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9" name="Line 11"/>
              <p:cNvSpPr/>
              <p:nvPr/>
            </p:nvSpPr>
            <p:spPr>
              <a:xfrm rot="5400000">
                <a:off x="12505" y="4805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90" name="Text Box 24"/>
              <p:cNvSpPr txBox="1"/>
              <p:nvPr/>
            </p:nvSpPr>
            <p:spPr>
              <a:xfrm>
                <a:off x="12052" y="4274"/>
                <a:ext cx="932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35</a:t>
                </a:r>
              </a:p>
            </p:txBody>
          </p:sp>
          <p:cxnSp>
            <p:nvCxnSpPr>
              <p:cNvPr id="91" name="Straight Connector 29"/>
              <p:cNvCxnSpPr>
                <a:stCxn id="88" idx="0"/>
                <a:endCxn id="89" idx="0"/>
              </p:cNvCxnSpPr>
              <p:nvPr/>
            </p:nvCxnSpPr>
            <p:spPr>
              <a:xfrm rot="5400000">
                <a:off x="12386" y="468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30"/>
              <p:cNvCxnSpPr/>
              <p:nvPr/>
            </p:nvCxnSpPr>
            <p:spPr>
              <a:xfrm rot="5400000">
                <a:off x="11426" y="4686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 Box 24"/>
                <p:cNvSpPr txBox="1"/>
                <p:nvPr/>
              </p:nvSpPr>
              <p:spPr>
                <a:xfrm>
                  <a:off x="6995" y="1289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6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1289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 Box 24"/>
                <p:cNvSpPr txBox="1"/>
                <p:nvPr/>
              </p:nvSpPr>
              <p:spPr>
                <a:xfrm>
                  <a:off x="6995" y="2488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2488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 Box 24"/>
                <p:cNvSpPr txBox="1"/>
                <p:nvPr/>
              </p:nvSpPr>
              <p:spPr>
                <a:xfrm>
                  <a:off x="6995" y="3684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3684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 Box 24"/>
                <p:cNvSpPr txBox="1"/>
                <p:nvPr/>
              </p:nvSpPr>
              <p:spPr>
                <a:xfrm>
                  <a:off x="11119" y="3698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2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3698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Text Box 30"/>
            <p:cNvSpPr txBox="1"/>
            <p:nvPr/>
          </p:nvSpPr>
          <p:spPr>
            <a:xfrm>
              <a:off x="7951" y="8597"/>
              <a:ext cx="140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b="1" dirty="0"/>
                <a:t>new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 Box 24"/>
                <p:cNvSpPr txBox="1"/>
                <p:nvPr/>
              </p:nvSpPr>
              <p:spPr>
                <a:xfrm>
                  <a:off x="6995" y="859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8597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 Box 24"/>
                <p:cNvSpPr txBox="1"/>
                <p:nvPr/>
              </p:nvSpPr>
              <p:spPr>
                <a:xfrm>
                  <a:off x="9550" y="1299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5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1299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 Box 24"/>
                <p:cNvSpPr txBox="1"/>
                <p:nvPr/>
              </p:nvSpPr>
              <p:spPr>
                <a:xfrm>
                  <a:off x="11119" y="1286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6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1286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 Box 24"/>
                <p:cNvSpPr txBox="1"/>
                <p:nvPr/>
              </p:nvSpPr>
              <p:spPr>
                <a:xfrm>
                  <a:off x="11119" y="2495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2495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 Box 24"/>
                <p:cNvSpPr txBox="1"/>
                <p:nvPr/>
              </p:nvSpPr>
              <p:spPr>
                <a:xfrm>
                  <a:off x="9550" y="2500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2500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 Box 24"/>
                <p:cNvSpPr txBox="1"/>
                <p:nvPr/>
              </p:nvSpPr>
              <p:spPr>
                <a:xfrm>
                  <a:off x="9550" y="3686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9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3686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24"/>
                <p:cNvSpPr txBox="1"/>
                <p:nvPr/>
              </p:nvSpPr>
              <p:spPr>
                <a:xfrm>
                  <a:off x="9550" y="8597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12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8597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 Box 24"/>
                <p:cNvSpPr txBox="1"/>
                <p:nvPr/>
              </p:nvSpPr>
              <p:spPr>
                <a:xfrm>
                  <a:off x="11119" y="8597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1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8597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 Box 32"/>
            <p:cNvSpPr txBox="1"/>
            <p:nvPr/>
          </p:nvSpPr>
          <p:spPr>
            <a:xfrm>
              <a:off x="4434" y="5037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3</a:t>
              </a:r>
            </a:p>
          </p:txBody>
        </p:sp>
        <p:sp>
          <p:nvSpPr>
            <p:cNvPr id="116" name="Text Box 32"/>
            <p:cNvSpPr txBox="1"/>
            <p:nvPr/>
          </p:nvSpPr>
          <p:spPr>
            <a:xfrm>
              <a:off x="4434" y="6136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4</a:t>
              </a:r>
            </a:p>
          </p:txBody>
        </p:sp>
        <p:sp>
          <p:nvSpPr>
            <p:cNvPr id="117" name="Text Box 32"/>
            <p:cNvSpPr txBox="1"/>
            <p:nvPr/>
          </p:nvSpPr>
          <p:spPr>
            <a:xfrm>
              <a:off x="4434" y="7343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5</a:t>
              </a:r>
            </a:p>
          </p:txBody>
        </p:sp>
        <p:sp>
          <p:nvSpPr>
            <p:cNvPr id="118" name="Text Box 32"/>
            <p:cNvSpPr txBox="1"/>
            <p:nvPr/>
          </p:nvSpPr>
          <p:spPr>
            <a:xfrm>
              <a:off x="4434" y="1347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400" dirty="0">
                  <a:cs typeface="+mn-lt"/>
                </a:rPr>
                <a:t>0</a:t>
              </a:r>
            </a:p>
          </p:txBody>
        </p:sp>
        <p:sp>
          <p:nvSpPr>
            <p:cNvPr id="119" name="Text Box 32"/>
            <p:cNvSpPr txBox="1"/>
            <p:nvPr/>
          </p:nvSpPr>
          <p:spPr>
            <a:xfrm>
              <a:off x="4434" y="2539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1</a:t>
              </a:r>
            </a:p>
          </p:txBody>
        </p:sp>
        <p:sp>
          <p:nvSpPr>
            <p:cNvPr id="120" name="Text Box 32"/>
            <p:cNvSpPr txBox="1"/>
            <p:nvPr/>
          </p:nvSpPr>
          <p:spPr>
            <a:xfrm>
              <a:off x="4434" y="3742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Line 38"/>
          <p:cNvSpPr/>
          <p:nvPr/>
        </p:nvSpPr>
        <p:spPr>
          <a:xfrm rot="10800000">
            <a:off x="2525395" y="2114550"/>
            <a:ext cx="6858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55" name="Text Box 39"/>
          <p:cNvSpPr txBox="1"/>
          <p:nvPr/>
        </p:nvSpPr>
        <p:spPr>
          <a:xfrm>
            <a:off x="611505" y="1912620"/>
            <a:ext cx="1806575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nome do vetor</a:t>
            </a:r>
          </a:p>
        </p:txBody>
      </p:sp>
      <p:sp>
        <p:nvSpPr>
          <p:cNvPr id="5158" name="Text Box 42"/>
          <p:cNvSpPr txBox="1"/>
          <p:nvPr/>
        </p:nvSpPr>
        <p:spPr>
          <a:xfrm>
            <a:off x="1818640" y="4605020"/>
            <a:ext cx="2786380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posição dos elementos</a:t>
            </a:r>
          </a:p>
        </p:txBody>
      </p:sp>
      <p:sp>
        <p:nvSpPr>
          <p:cNvPr id="52" name="Line 8"/>
          <p:cNvSpPr/>
          <p:nvPr/>
        </p:nvSpPr>
        <p:spPr>
          <a:xfrm>
            <a:off x="6304915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3" name="Line 11"/>
          <p:cNvSpPr/>
          <p:nvPr/>
        </p:nvSpPr>
        <p:spPr>
          <a:xfrm>
            <a:off x="7066915" y="294767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54" name="Text Box 32"/>
          <p:cNvSpPr txBox="1"/>
          <p:nvPr/>
        </p:nvSpPr>
        <p:spPr>
          <a:xfrm>
            <a:off x="6513195" y="365442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3</a:t>
            </a:r>
          </a:p>
        </p:txBody>
      </p:sp>
      <p:cxnSp>
        <p:nvCxnSpPr>
          <p:cNvPr id="56" name="Straight Connector 55"/>
          <p:cNvCxnSpPr>
            <a:stCxn id="52" idx="0"/>
            <a:endCxn id="53" idx="0"/>
          </p:cNvCxnSpPr>
          <p:nvPr/>
        </p:nvCxnSpPr>
        <p:spPr>
          <a:xfrm>
            <a:off x="6304915" y="29476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 Box 24"/>
          <p:cNvSpPr txBox="1"/>
          <p:nvPr/>
        </p:nvSpPr>
        <p:spPr>
          <a:xfrm>
            <a:off x="6398260" y="2990215"/>
            <a:ext cx="594733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20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6306185" y="35572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Line 8"/>
          <p:cNvSpPr/>
          <p:nvPr/>
        </p:nvSpPr>
        <p:spPr>
          <a:xfrm>
            <a:off x="7067550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0" name="Line 8"/>
          <p:cNvSpPr/>
          <p:nvPr/>
        </p:nvSpPr>
        <p:spPr>
          <a:xfrm>
            <a:off x="7067550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" name="Line 11"/>
          <p:cNvSpPr/>
          <p:nvPr/>
        </p:nvSpPr>
        <p:spPr>
          <a:xfrm>
            <a:off x="7829550" y="294830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62" name="Text Box 32"/>
          <p:cNvSpPr txBox="1"/>
          <p:nvPr/>
        </p:nvSpPr>
        <p:spPr>
          <a:xfrm>
            <a:off x="7275830" y="3655060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4</a:t>
            </a:r>
          </a:p>
        </p:txBody>
      </p:sp>
      <p:sp>
        <p:nvSpPr>
          <p:cNvPr id="63" name="Text Box 24"/>
          <p:cNvSpPr txBox="1"/>
          <p:nvPr/>
        </p:nvSpPr>
        <p:spPr>
          <a:xfrm>
            <a:off x="7160895" y="2991485"/>
            <a:ext cx="589018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45</a:t>
            </a:r>
          </a:p>
        </p:txBody>
      </p:sp>
      <p:cxnSp>
        <p:nvCxnSpPr>
          <p:cNvPr id="64" name="Straight Connector 63"/>
          <p:cNvCxnSpPr>
            <a:stCxn id="60" idx="0"/>
            <a:endCxn id="61" idx="0"/>
          </p:cNvCxnSpPr>
          <p:nvPr/>
        </p:nvCxnSpPr>
        <p:spPr>
          <a:xfrm>
            <a:off x="7067550" y="29483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68820" y="35579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Line 8"/>
          <p:cNvSpPr/>
          <p:nvPr/>
        </p:nvSpPr>
        <p:spPr>
          <a:xfrm>
            <a:off x="7830185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8" name="Line 8"/>
          <p:cNvSpPr/>
          <p:nvPr/>
        </p:nvSpPr>
        <p:spPr>
          <a:xfrm>
            <a:off x="7831455" y="294894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9" name="Line 11"/>
          <p:cNvSpPr/>
          <p:nvPr/>
        </p:nvSpPr>
        <p:spPr>
          <a:xfrm>
            <a:off x="8593455" y="294894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0" name="Text Box 32"/>
          <p:cNvSpPr txBox="1"/>
          <p:nvPr/>
        </p:nvSpPr>
        <p:spPr>
          <a:xfrm>
            <a:off x="8039735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5</a:t>
            </a:r>
          </a:p>
        </p:txBody>
      </p:sp>
      <p:sp>
        <p:nvSpPr>
          <p:cNvPr id="71" name="Text Box 24"/>
          <p:cNvSpPr txBox="1"/>
          <p:nvPr/>
        </p:nvSpPr>
        <p:spPr>
          <a:xfrm>
            <a:off x="7926705" y="2992120"/>
            <a:ext cx="597273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98</a:t>
            </a:r>
          </a:p>
        </p:txBody>
      </p:sp>
      <p:cxnSp>
        <p:nvCxnSpPr>
          <p:cNvPr id="72" name="Straight Connector 71"/>
          <p:cNvCxnSpPr>
            <a:stCxn id="68" idx="0"/>
            <a:endCxn id="69" idx="0"/>
          </p:cNvCxnSpPr>
          <p:nvPr/>
        </p:nvCxnSpPr>
        <p:spPr>
          <a:xfrm>
            <a:off x="7831455" y="294894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832725" y="355854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Line 8"/>
          <p:cNvSpPr/>
          <p:nvPr/>
        </p:nvSpPr>
        <p:spPr>
          <a:xfrm>
            <a:off x="8594090" y="294894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65" name="Text Box 49"/>
          <p:cNvSpPr txBox="1"/>
          <p:nvPr/>
        </p:nvSpPr>
        <p:spPr>
          <a:xfrm>
            <a:off x="6290310" y="4605020"/>
            <a:ext cx="3844290" cy="400050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b="1" dirty="0"/>
              <a:t>itens</a:t>
            </a:r>
            <a:r>
              <a:rPr lang="pt-BR" altLang="pt-BR" sz="2000" dirty="0"/>
              <a:t> é um vetor de </a:t>
            </a:r>
            <a:r>
              <a:rPr lang="pt-PT" altLang="pt-BR" sz="2000" dirty="0"/>
              <a:t>6 </a:t>
            </a:r>
            <a:r>
              <a:rPr lang="pt-BR" altLang="pt-BR" sz="2000" dirty="0"/>
              <a:t>elementos</a:t>
            </a:r>
          </a:p>
        </p:txBody>
      </p:sp>
      <p:sp>
        <p:nvSpPr>
          <p:cNvPr id="5146" name="Text Box 30"/>
          <p:cNvSpPr txBox="1"/>
          <p:nvPr/>
        </p:nvSpPr>
        <p:spPr>
          <a:xfrm>
            <a:off x="2816225" y="2992120"/>
            <a:ext cx="102425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800" b="1" dirty="0"/>
              <a:t>itens</a:t>
            </a:r>
          </a:p>
        </p:txBody>
      </p:sp>
      <p:sp>
        <p:nvSpPr>
          <p:cNvPr id="5156" name="Line 40"/>
          <p:cNvSpPr/>
          <p:nvPr/>
        </p:nvSpPr>
        <p:spPr>
          <a:xfrm flipH="1">
            <a:off x="3211195" y="3885565"/>
            <a:ext cx="69215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57" name="Line 41"/>
          <p:cNvSpPr/>
          <p:nvPr/>
        </p:nvSpPr>
        <p:spPr>
          <a:xfrm>
            <a:off x="3211195" y="3887470"/>
            <a:ext cx="1270" cy="5334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59" name="AutoShape 43"/>
          <p:cNvSpPr/>
          <p:nvPr/>
        </p:nvSpPr>
        <p:spPr>
          <a:xfrm rot="10800000" flipH="1" flipV="1">
            <a:off x="6418580" y="3023235"/>
            <a:ext cx="533400" cy="457200"/>
          </a:xfrm>
          <a:prstGeom prst="octagon">
            <a:avLst>
              <a:gd name="adj" fmla="val 25000"/>
            </a:avLst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5160" name="Line 44"/>
          <p:cNvSpPr/>
          <p:nvPr/>
        </p:nvSpPr>
        <p:spPr>
          <a:xfrm flipV="1">
            <a:off x="6687185" y="2112645"/>
            <a:ext cx="1270" cy="91059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61" name="Line 45"/>
          <p:cNvSpPr/>
          <p:nvPr/>
        </p:nvSpPr>
        <p:spPr>
          <a:xfrm>
            <a:off x="6687185" y="2112645"/>
            <a:ext cx="14478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62" name="Text Box 46"/>
          <p:cNvSpPr txBox="1"/>
          <p:nvPr/>
        </p:nvSpPr>
        <p:spPr>
          <a:xfrm>
            <a:off x="8223250" y="1914525"/>
            <a:ext cx="1522095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4</a:t>
            </a:r>
            <a:r>
              <a:rPr lang="pt-BR" altLang="pt-BR" sz="2000" u="sng" baseline="30000" dirty="0"/>
              <a:t>o</a:t>
            </a:r>
            <a:r>
              <a:rPr lang="pt-BR" altLang="pt-BR" sz="2000" dirty="0"/>
              <a:t> elemento</a:t>
            </a:r>
          </a:p>
        </p:txBody>
      </p:sp>
      <p:sp>
        <p:nvSpPr>
          <p:cNvPr id="5163" name="Line 47"/>
          <p:cNvSpPr/>
          <p:nvPr/>
        </p:nvSpPr>
        <p:spPr>
          <a:xfrm>
            <a:off x="9809480" y="2110740"/>
            <a:ext cx="3810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64" name="Text Box 48"/>
          <p:cNvSpPr txBox="1"/>
          <p:nvPr/>
        </p:nvSpPr>
        <p:spPr>
          <a:xfrm>
            <a:off x="10255885" y="1852295"/>
            <a:ext cx="1325245" cy="52324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800" dirty="0"/>
              <a:t>itens[3]</a:t>
            </a:r>
          </a:p>
        </p:txBody>
      </p:sp>
      <p:sp>
        <p:nvSpPr>
          <p:cNvPr id="5166" name="Line 50"/>
          <p:cNvSpPr/>
          <p:nvPr/>
        </p:nvSpPr>
        <p:spPr>
          <a:xfrm>
            <a:off x="8221980" y="4152265"/>
            <a:ext cx="1270" cy="3810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24" name="Line 8"/>
          <p:cNvSpPr/>
          <p:nvPr/>
        </p:nvSpPr>
        <p:spPr>
          <a:xfrm>
            <a:off x="4018280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7" name="Line 11"/>
          <p:cNvSpPr/>
          <p:nvPr/>
        </p:nvSpPr>
        <p:spPr>
          <a:xfrm>
            <a:off x="4780280" y="294703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5148" name="Text Box 32"/>
          <p:cNvSpPr txBox="1"/>
          <p:nvPr/>
        </p:nvSpPr>
        <p:spPr>
          <a:xfrm>
            <a:off x="4226560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400" dirty="0">
                <a:cs typeface="+mn-lt"/>
              </a:rPr>
              <a:t>0</a:t>
            </a:r>
          </a:p>
        </p:txBody>
      </p:sp>
      <p:sp>
        <p:nvSpPr>
          <p:cNvPr id="3" name="Text Box 24"/>
          <p:cNvSpPr txBox="1"/>
          <p:nvPr/>
        </p:nvSpPr>
        <p:spPr>
          <a:xfrm>
            <a:off x="4111625" y="2990215"/>
            <a:ext cx="600448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45</a:t>
            </a:r>
          </a:p>
        </p:txBody>
      </p:sp>
      <p:cxnSp>
        <p:nvCxnSpPr>
          <p:cNvPr id="4" name="Straight Connector 3"/>
          <p:cNvCxnSpPr>
            <a:stCxn id="5124" idx="0"/>
            <a:endCxn id="5127" idx="0"/>
          </p:cNvCxnSpPr>
          <p:nvPr/>
        </p:nvCxnSpPr>
        <p:spPr>
          <a:xfrm>
            <a:off x="4018280" y="29470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019550" y="35566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Line 8"/>
          <p:cNvSpPr/>
          <p:nvPr/>
        </p:nvSpPr>
        <p:spPr>
          <a:xfrm>
            <a:off x="4780915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Line 8"/>
          <p:cNvSpPr/>
          <p:nvPr/>
        </p:nvSpPr>
        <p:spPr>
          <a:xfrm>
            <a:off x="4780915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" name="Line 11"/>
          <p:cNvSpPr/>
          <p:nvPr/>
        </p:nvSpPr>
        <p:spPr>
          <a:xfrm>
            <a:off x="5542915" y="294767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20" name="Text Box 32"/>
          <p:cNvSpPr txBox="1"/>
          <p:nvPr/>
        </p:nvSpPr>
        <p:spPr>
          <a:xfrm>
            <a:off x="4989195" y="365442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1</a:t>
            </a:r>
          </a:p>
        </p:txBody>
      </p:sp>
      <p:sp>
        <p:nvSpPr>
          <p:cNvPr id="21" name="Text Box 24"/>
          <p:cNvSpPr txBox="1"/>
          <p:nvPr/>
        </p:nvSpPr>
        <p:spPr>
          <a:xfrm>
            <a:off x="4874260" y="2990850"/>
            <a:ext cx="596003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81</a:t>
            </a:r>
          </a:p>
        </p:txBody>
      </p:sp>
      <p:cxnSp>
        <p:nvCxnSpPr>
          <p:cNvPr id="22" name="Straight Connector 21"/>
          <p:cNvCxnSpPr>
            <a:stCxn id="18" idx="0"/>
            <a:endCxn id="19" idx="0"/>
          </p:cNvCxnSpPr>
          <p:nvPr/>
        </p:nvCxnSpPr>
        <p:spPr>
          <a:xfrm>
            <a:off x="4780915" y="29476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82185" y="35572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Line 8"/>
          <p:cNvSpPr/>
          <p:nvPr/>
        </p:nvSpPr>
        <p:spPr>
          <a:xfrm>
            <a:off x="5543550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" name="Line 8"/>
          <p:cNvSpPr/>
          <p:nvPr/>
        </p:nvSpPr>
        <p:spPr>
          <a:xfrm>
            <a:off x="5544820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" name="Line 11"/>
          <p:cNvSpPr/>
          <p:nvPr/>
        </p:nvSpPr>
        <p:spPr>
          <a:xfrm>
            <a:off x="6306820" y="294830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28" name="Text Box 32"/>
          <p:cNvSpPr txBox="1"/>
          <p:nvPr/>
        </p:nvSpPr>
        <p:spPr>
          <a:xfrm>
            <a:off x="5753100" y="3655060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2</a:t>
            </a:r>
          </a:p>
        </p:txBody>
      </p:sp>
      <p:sp>
        <p:nvSpPr>
          <p:cNvPr id="29" name="Text Box 24"/>
          <p:cNvSpPr txBox="1"/>
          <p:nvPr/>
        </p:nvSpPr>
        <p:spPr>
          <a:xfrm>
            <a:off x="5640070" y="2992120"/>
            <a:ext cx="594733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13</a:t>
            </a:r>
          </a:p>
        </p:txBody>
      </p:sp>
      <p:cxnSp>
        <p:nvCxnSpPr>
          <p:cNvPr id="30" name="Straight Connector 29"/>
          <p:cNvCxnSpPr>
            <a:stCxn id="26" idx="0"/>
            <a:endCxn id="27" idx="0"/>
          </p:cNvCxnSpPr>
          <p:nvPr/>
        </p:nvCxnSpPr>
        <p:spPr>
          <a:xfrm>
            <a:off x="5544820" y="29483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46090" y="35579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ine 8"/>
          <p:cNvSpPr/>
          <p:nvPr/>
        </p:nvSpPr>
        <p:spPr>
          <a:xfrm>
            <a:off x="6307455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Text Box 32"/>
          <p:cNvSpPr txBox="1"/>
          <p:nvPr/>
        </p:nvSpPr>
        <p:spPr>
          <a:xfrm>
            <a:off x="417576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-6</a:t>
            </a:r>
          </a:p>
        </p:txBody>
      </p:sp>
      <p:sp>
        <p:nvSpPr>
          <p:cNvPr id="78" name="Text Box 32"/>
          <p:cNvSpPr txBox="1"/>
          <p:nvPr/>
        </p:nvSpPr>
        <p:spPr>
          <a:xfrm>
            <a:off x="4933315" y="2407285"/>
            <a:ext cx="460375" cy="46164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-5</a:t>
            </a:r>
          </a:p>
        </p:txBody>
      </p:sp>
      <p:sp>
        <p:nvSpPr>
          <p:cNvPr id="79" name="Text Box 32"/>
          <p:cNvSpPr txBox="1"/>
          <p:nvPr/>
        </p:nvSpPr>
        <p:spPr>
          <a:xfrm>
            <a:off x="570230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-4</a:t>
            </a:r>
          </a:p>
        </p:txBody>
      </p:sp>
      <p:sp>
        <p:nvSpPr>
          <p:cNvPr id="81" name="Text Box 32"/>
          <p:cNvSpPr txBox="1"/>
          <p:nvPr/>
        </p:nvSpPr>
        <p:spPr>
          <a:xfrm>
            <a:off x="722503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-2</a:t>
            </a:r>
          </a:p>
        </p:txBody>
      </p:sp>
      <p:sp>
        <p:nvSpPr>
          <p:cNvPr id="82" name="Text Box 32"/>
          <p:cNvSpPr txBox="1"/>
          <p:nvPr/>
        </p:nvSpPr>
        <p:spPr>
          <a:xfrm>
            <a:off x="7997825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-1</a:t>
            </a:r>
          </a:p>
        </p:txBody>
      </p:sp>
      <p:sp>
        <p:nvSpPr>
          <p:cNvPr id="83" name="Line 40"/>
          <p:cNvSpPr/>
          <p:nvPr/>
        </p:nvSpPr>
        <p:spPr>
          <a:xfrm rot="5400000" flipH="1" flipV="1">
            <a:off x="2796540" y="2527300"/>
            <a:ext cx="831850" cy="63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Agrupar 223">
            <a:extLst>
              <a:ext uri="{FF2B5EF4-FFF2-40B4-BE49-F238E27FC236}">
                <a16:creationId xmlns:a16="http://schemas.microsoft.com/office/drawing/2014/main" id="{FDFD68CD-0DF4-4C4A-A882-C46702C1F236}"/>
              </a:ext>
            </a:extLst>
          </p:cNvPr>
          <p:cNvGrpSpPr/>
          <p:nvPr/>
        </p:nvGrpSpPr>
        <p:grpSpPr>
          <a:xfrm>
            <a:off x="1812925" y="743267"/>
            <a:ext cx="8566150" cy="5371465"/>
            <a:chOff x="1788795" y="743267"/>
            <a:chExt cx="8566150" cy="5371465"/>
          </a:xfrm>
        </p:grpSpPr>
        <p:sp>
          <p:nvSpPr>
            <p:cNvPr id="21507" name="Text Box 7"/>
            <p:cNvSpPr txBox="1"/>
            <p:nvPr/>
          </p:nvSpPr>
          <p:spPr>
            <a:xfrm>
              <a:off x="1788795" y="2459672"/>
              <a:ext cx="4095115" cy="17157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200" dirty="0"/>
                <a:t>mercado = [[“pera”, 100, 4.9], </a:t>
              </a:r>
            </a:p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2200" dirty="0"/>
                <a:t>	                  </a:t>
              </a:r>
              <a:r>
                <a:rPr lang="pt-BR" altLang="pt-BR" sz="2200" dirty="0"/>
                <a:t>[“manga”, 20, 3.9], </a:t>
              </a:r>
            </a:p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200" dirty="0"/>
                <a:t>                  [“uva”, 30, 5.9], </a:t>
              </a:r>
            </a:p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200" dirty="0"/>
                <a:t>                  [“caju”, 15, 3.5]]</a:t>
              </a:r>
            </a:p>
          </p:txBody>
        </p:sp>
        <p:sp>
          <p:nvSpPr>
            <p:cNvPr id="51" name="Text Box 24"/>
            <p:cNvSpPr txBox="1"/>
            <p:nvPr/>
          </p:nvSpPr>
          <p:spPr>
            <a:xfrm>
              <a:off x="8892542" y="2666366"/>
              <a:ext cx="763903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20</a:t>
              </a:r>
            </a:p>
          </p:txBody>
        </p:sp>
        <p:sp>
          <p:nvSpPr>
            <p:cNvPr id="67" name="Text Box 24"/>
            <p:cNvSpPr txBox="1"/>
            <p:nvPr/>
          </p:nvSpPr>
          <p:spPr>
            <a:xfrm>
              <a:off x="9666920" y="2672398"/>
              <a:ext cx="68802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3.9</a:t>
              </a:r>
            </a:p>
          </p:txBody>
        </p:sp>
        <p:sp>
          <p:nvSpPr>
            <p:cNvPr id="80" name="Text Box 24"/>
            <p:cNvSpPr txBox="1"/>
            <p:nvPr/>
          </p:nvSpPr>
          <p:spPr>
            <a:xfrm>
              <a:off x="7618738" y="2666366"/>
              <a:ext cx="1273804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manga</a:t>
              </a:r>
            </a:p>
          </p:txBody>
        </p:sp>
        <p:sp>
          <p:nvSpPr>
            <p:cNvPr id="149" name="Text Box 24"/>
            <p:cNvSpPr txBox="1"/>
            <p:nvPr/>
          </p:nvSpPr>
          <p:spPr>
            <a:xfrm>
              <a:off x="8887456" y="2145029"/>
              <a:ext cx="78327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100</a:t>
              </a:r>
            </a:p>
          </p:txBody>
        </p:sp>
        <p:sp>
          <p:nvSpPr>
            <p:cNvPr id="153" name="Text Box 24"/>
            <p:cNvSpPr txBox="1"/>
            <p:nvPr/>
          </p:nvSpPr>
          <p:spPr>
            <a:xfrm>
              <a:off x="9664696" y="2143442"/>
              <a:ext cx="690249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4.9</a:t>
              </a:r>
            </a:p>
          </p:txBody>
        </p:sp>
        <p:sp>
          <p:nvSpPr>
            <p:cNvPr id="159" name="Text Box 24"/>
            <p:cNvSpPr txBox="1"/>
            <p:nvPr/>
          </p:nvSpPr>
          <p:spPr>
            <a:xfrm>
              <a:off x="7613651" y="2143442"/>
              <a:ext cx="1301750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pera</a:t>
              </a:r>
            </a:p>
          </p:txBody>
        </p:sp>
        <p:sp>
          <p:nvSpPr>
            <p:cNvPr id="241" name="Text Box 24"/>
            <p:cNvSpPr txBox="1"/>
            <p:nvPr/>
          </p:nvSpPr>
          <p:spPr>
            <a:xfrm>
              <a:off x="8879432" y="3760848"/>
              <a:ext cx="779628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15</a:t>
              </a:r>
            </a:p>
          </p:txBody>
        </p:sp>
        <p:sp>
          <p:nvSpPr>
            <p:cNvPr id="245" name="Text Box 24"/>
            <p:cNvSpPr txBox="1"/>
            <p:nvPr/>
          </p:nvSpPr>
          <p:spPr>
            <a:xfrm>
              <a:off x="9656445" y="3760849"/>
              <a:ext cx="688025" cy="5254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3.5</a:t>
              </a:r>
            </a:p>
          </p:txBody>
        </p:sp>
        <p:sp>
          <p:nvSpPr>
            <p:cNvPr id="251" name="Text Box 24"/>
            <p:cNvSpPr txBox="1"/>
            <p:nvPr/>
          </p:nvSpPr>
          <p:spPr>
            <a:xfrm>
              <a:off x="7613646" y="3764678"/>
              <a:ext cx="1273807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caju</a:t>
              </a:r>
            </a:p>
          </p:txBody>
        </p:sp>
        <p:sp>
          <p:nvSpPr>
            <p:cNvPr id="259" name="Text Box 24"/>
            <p:cNvSpPr txBox="1"/>
            <p:nvPr/>
          </p:nvSpPr>
          <p:spPr>
            <a:xfrm>
              <a:off x="8920322" y="3245167"/>
              <a:ext cx="755329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30</a:t>
              </a:r>
            </a:p>
          </p:txBody>
        </p:sp>
        <p:sp>
          <p:nvSpPr>
            <p:cNvPr id="263" name="Text Box 24"/>
            <p:cNvSpPr txBox="1"/>
            <p:nvPr/>
          </p:nvSpPr>
          <p:spPr>
            <a:xfrm>
              <a:off x="9672948" y="3245167"/>
              <a:ext cx="681991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5.9</a:t>
              </a:r>
            </a:p>
          </p:txBody>
        </p:sp>
        <p:sp>
          <p:nvSpPr>
            <p:cNvPr id="269" name="Text Box 24"/>
            <p:cNvSpPr txBox="1"/>
            <p:nvPr/>
          </p:nvSpPr>
          <p:spPr>
            <a:xfrm>
              <a:off x="7618738" y="3241039"/>
              <a:ext cx="1273807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uva</a:t>
              </a:r>
            </a:p>
          </p:txBody>
        </p:sp>
        <p:grpSp>
          <p:nvGrpSpPr>
            <p:cNvPr id="280" name="Grupo 279"/>
            <p:cNvGrpSpPr/>
            <p:nvPr/>
          </p:nvGrpSpPr>
          <p:grpSpPr>
            <a:xfrm>
              <a:off x="7058660" y="2178367"/>
              <a:ext cx="349250" cy="2279650"/>
              <a:chOff x="9325" y="2340"/>
              <a:chExt cx="550" cy="3590"/>
            </a:xfrm>
          </p:grpSpPr>
          <p:sp>
            <p:nvSpPr>
              <p:cNvPr id="5148" name="Text Box 32"/>
              <p:cNvSpPr txBox="1"/>
              <p:nvPr/>
            </p:nvSpPr>
            <p:spPr>
              <a:xfrm>
                <a:off x="9326" y="2340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400" dirty="0">
                    <a:cs typeface="+mn-lt"/>
                  </a:rPr>
                  <a:t>0</a:t>
                </a:r>
              </a:p>
            </p:txBody>
          </p:sp>
          <p:sp>
            <p:nvSpPr>
              <p:cNvPr id="277" name="Text Box 32"/>
              <p:cNvSpPr txBox="1"/>
              <p:nvPr/>
            </p:nvSpPr>
            <p:spPr>
              <a:xfrm>
                <a:off x="9325" y="3300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1</a:t>
                </a:r>
              </a:p>
            </p:txBody>
          </p:sp>
          <p:sp>
            <p:nvSpPr>
              <p:cNvPr id="278" name="Text Box 32"/>
              <p:cNvSpPr txBox="1"/>
              <p:nvPr/>
            </p:nvSpPr>
            <p:spPr>
              <a:xfrm>
                <a:off x="9326" y="4257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2</a:t>
                </a:r>
              </a:p>
            </p:txBody>
          </p:sp>
          <p:sp>
            <p:nvSpPr>
              <p:cNvPr id="279" name="Text Box 32"/>
              <p:cNvSpPr txBox="1"/>
              <p:nvPr/>
            </p:nvSpPr>
            <p:spPr>
              <a:xfrm>
                <a:off x="9326" y="5203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3</a:t>
                </a:r>
              </a:p>
            </p:txBody>
          </p:sp>
        </p:grpSp>
        <p:sp>
          <p:nvSpPr>
            <p:cNvPr id="281" name="Text Box 32"/>
            <p:cNvSpPr txBox="1"/>
            <p:nvPr/>
          </p:nvSpPr>
          <p:spPr>
            <a:xfrm>
              <a:off x="8095615" y="1530667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400" dirty="0">
                  <a:cs typeface="+mn-lt"/>
                </a:rPr>
                <a:t>0</a:t>
              </a:r>
            </a:p>
          </p:txBody>
        </p:sp>
        <p:sp>
          <p:nvSpPr>
            <p:cNvPr id="283" name="Text Box 32"/>
            <p:cNvSpPr txBox="1"/>
            <p:nvPr/>
          </p:nvSpPr>
          <p:spPr>
            <a:xfrm>
              <a:off x="9123680" y="1530667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1</a:t>
              </a:r>
            </a:p>
          </p:txBody>
        </p:sp>
        <p:sp>
          <p:nvSpPr>
            <p:cNvPr id="284" name="Text Box 32"/>
            <p:cNvSpPr txBox="1"/>
            <p:nvPr/>
          </p:nvSpPr>
          <p:spPr>
            <a:xfrm>
              <a:off x="9839325" y="1530667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2</a:t>
              </a:r>
            </a:p>
          </p:txBody>
        </p:sp>
        <p:cxnSp>
          <p:nvCxnSpPr>
            <p:cNvPr id="289" name="Conector de Seta Reta 288"/>
            <p:cNvCxnSpPr>
              <a:endCxn id="279" idx="1"/>
            </p:cNvCxnSpPr>
            <p:nvPr/>
          </p:nvCxnSpPr>
          <p:spPr>
            <a:xfrm>
              <a:off x="5360670" y="3952557"/>
              <a:ext cx="1698625" cy="274955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Conector de Seta Reta 289"/>
            <p:cNvCxnSpPr>
              <a:endCxn id="5148" idx="1"/>
            </p:cNvCxnSpPr>
            <p:nvPr/>
          </p:nvCxnSpPr>
          <p:spPr>
            <a:xfrm flipV="1">
              <a:off x="5540375" y="2409507"/>
              <a:ext cx="1518920" cy="349250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Conector de Seta Reta 291"/>
            <p:cNvCxnSpPr>
              <a:endCxn id="278" idx="1"/>
            </p:cNvCxnSpPr>
            <p:nvPr/>
          </p:nvCxnSpPr>
          <p:spPr>
            <a:xfrm>
              <a:off x="5270500" y="3533457"/>
              <a:ext cx="1788795" cy="93345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Conector de Seta Reta 290"/>
            <p:cNvCxnSpPr>
              <a:endCxn id="277" idx="1"/>
            </p:cNvCxnSpPr>
            <p:nvPr/>
          </p:nvCxnSpPr>
          <p:spPr>
            <a:xfrm flipV="1">
              <a:off x="5561330" y="3019107"/>
              <a:ext cx="1497330" cy="116205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64" name="Text Box 48"/>
            <p:cNvSpPr txBox="1"/>
            <p:nvPr/>
          </p:nvSpPr>
          <p:spPr>
            <a:xfrm>
              <a:off x="4398645" y="4729797"/>
              <a:ext cx="3350895" cy="13849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/>
                <a:t>mercado</a:t>
              </a:r>
              <a:r>
                <a:rPr lang="pt-BR" altLang="pt-BR" sz="2800" dirty="0"/>
                <a:t>[</a:t>
              </a:r>
              <a:r>
                <a:rPr lang="pt-PT" altLang="pt-BR" sz="2800" dirty="0"/>
                <a:t>0</a:t>
              </a:r>
              <a:r>
                <a:rPr lang="pt-BR" altLang="pt-BR" sz="2800" dirty="0"/>
                <a:t>]</a:t>
              </a:r>
              <a:r>
                <a:rPr lang="pt-PT" altLang="pt-BR" sz="2800" dirty="0"/>
                <a:t>[3] = 4.9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sym typeface="+mn-ea"/>
                </a:rPr>
                <a:t>mercado</a:t>
              </a:r>
              <a:r>
                <a:rPr lang="pt-BR" altLang="pt-BR" sz="2800" dirty="0">
                  <a:sym typeface="+mn-ea"/>
                </a:rPr>
                <a:t>[</a:t>
              </a:r>
              <a:r>
                <a:rPr lang="pt-PT" altLang="pt-BR" sz="2800" dirty="0">
                  <a:sym typeface="+mn-ea"/>
                </a:rPr>
                <a:t>2</a:t>
              </a:r>
              <a:r>
                <a:rPr lang="pt-BR" altLang="pt-BR" sz="2800" dirty="0">
                  <a:sym typeface="+mn-ea"/>
                </a:rPr>
                <a:t>]</a:t>
              </a:r>
              <a:r>
                <a:rPr lang="pt-PT" altLang="pt-BR" sz="2800" dirty="0">
                  <a:sym typeface="+mn-ea"/>
                </a:rPr>
                <a:t>[0] = uva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sym typeface="+mn-ea"/>
                </a:rPr>
                <a:t>mercado</a:t>
              </a:r>
              <a:r>
                <a:rPr lang="pt-BR" altLang="pt-BR" sz="2800" dirty="0">
                  <a:sym typeface="+mn-ea"/>
                </a:rPr>
                <a:t>[</a:t>
              </a:r>
              <a:r>
                <a:rPr lang="pt-PT" altLang="pt-BR" sz="2800" dirty="0">
                  <a:sym typeface="+mn-ea"/>
                </a:rPr>
                <a:t>3</a:t>
              </a:r>
              <a:r>
                <a:rPr lang="pt-BR" altLang="pt-BR" sz="2800" dirty="0">
                  <a:sym typeface="+mn-ea"/>
                </a:rPr>
                <a:t>]</a:t>
              </a:r>
              <a:r>
                <a:rPr lang="pt-PT" altLang="pt-BR" sz="2800" dirty="0">
                  <a:sym typeface="+mn-ea"/>
                </a:rPr>
                <a:t>[2] = 15</a:t>
              </a:r>
              <a:r>
                <a:rPr lang="pt-PT" altLang="pt-BR" sz="2800" dirty="0"/>
                <a:t>  </a:t>
              </a:r>
            </a:p>
          </p:txBody>
        </p:sp>
        <p:sp>
          <p:nvSpPr>
            <p:cNvPr id="302" name="Caixa de Texto 301"/>
            <p:cNvSpPr txBox="1"/>
            <p:nvPr/>
          </p:nvSpPr>
          <p:spPr>
            <a:xfrm>
              <a:off x="4195445" y="743267"/>
              <a:ext cx="3757295" cy="52197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pt-PT" altLang="pt-BR" sz="2800" dirty="0">
                  <a:sym typeface="+mn-ea"/>
                </a:rPr>
                <a:t>mercado[linha][coluna]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A9825229-8698-4D4E-8A32-46C9509145BC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2143442"/>
              <a:ext cx="0" cy="2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9CCA1BEF-5564-4C03-BC85-21C26B2B44DB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2143442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460C1647-0444-4016-83B9-6FFA4F9F05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2721" y="2143442"/>
              <a:ext cx="0" cy="2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E3BC8D33-F4B5-48DD-B1E0-2B7E213435AE}"/>
                </a:ext>
              </a:extLst>
            </p:cNvPr>
            <p:cNvCxnSpPr>
              <a:cxnSpLocks/>
            </p:cNvCxnSpPr>
            <p:nvPr/>
          </p:nvCxnSpPr>
          <p:spPr>
            <a:xfrm>
              <a:off x="8887453" y="2150268"/>
              <a:ext cx="0" cy="2133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36F9F0D8-E71E-4AD8-87FD-49F0853E2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6445" y="2143442"/>
              <a:ext cx="8251" cy="2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86DBE30F-D7C2-46B6-9263-3A6DF71E3B25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2666366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55B7CAEF-0F27-48C3-9175-7708D86713B3}"/>
                </a:ext>
              </a:extLst>
            </p:cNvPr>
            <p:cNvCxnSpPr>
              <a:cxnSpLocks/>
            </p:cNvCxnSpPr>
            <p:nvPr/>
          </p:nvCxnSpPr>
          <p:spPr>
            <a:xfrm>
              <a:off x="7604763" y="3193734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BDB36324-D7D6-4650-9872-CC1D801978C8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3760848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549BE2A5-BE92-4129-B0C7-03E2EFC1B0C6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4284088"/>
              <a:ext cx="2739707" cy="2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49935" y="1852930"/>
            <a:ext cx="10692765" cy="3152775"/>
            <a:chOff x="1130" y="2169"/>
            <a:chExt cx="16839" cy="4965"/>
          </a:xfrm>
        </p:grpSpPr>
        <p:sp>
          <p:nvSpPr>
            <p:cNvPr id="5154" name="Line 38"/>
            <p:cNvSpPr/>
            <p:nvPr/>
          </p:nvSpPr>
          <p:spPr>
            <a:xfrm rot="10800000">
              <a:off x="4144" y="2582"/>
              <a:ext cx="10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5" name="Text Box 39"/>
            <p:cNvSpPr txBox="1"/>
            <p:nvPr/>
          </p:nvSpPr>
          <p:spPr>
            <a:xfrm>
              <a:off x="1130" y="2264"/>
              <a:ext cx="2845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nome do vetor</a:t>
              </a:r>
            </a:p>
          </p:txBody>
        </p:sp>
        <p:sp>
          <p:nvSpPr>
            <p:cNvPr id="5158" name="Text Box 42"/>
            <p:cNvSpPr txBox="1"/>
            <p:nvPr/>
          </p:nvSpPr>
          <p:spPr>
            <a:xfrm>
              <a:off x="3031" y="6504"/>
              <a:ext cx="4388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posição dos elementos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0096" y="3894"/>
              <a:ext cx="3607" cy="1842"/>
              <a:chOff x="3513" y="4849"/>
              <a:chExt cx="3607" cy="184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513" y="4849"/>
                <a:ext cx="1203" cy="1840"/>
                <a:chOff x="3513" y="4849"/>
                <a:chExt cx="1203" cy="1840"/>
              </a:xfrm>
            </p:grpSpPr>
            <p:sp>
              <p:nvSpPr>
                <p:cNvPr id="52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3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54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3</a:t>
                  </a:r>
                </a:p>
              </p:txBody>
            </p:sp>
            <p:cxnSp>
              <p:nvCxnSpPr>
                <p:cNvPr id="56" name="Straight Connector 55"/>
                <p:cNvCxnSpPr>
                  <a:stCxn id="52" idx="0"/>
                  <a:endCxn id="53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 Box 24"/>
                <p:cNvSpPr txBox="1"/>
                <p:nvPr/>
              </p:nvSpPr>
              <p:spPr>
                <a:xfrm>
                  <a:off x="3660" y="4916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C</a:t>
                  </a:r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8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714" y="4850"/>
                <a:ext cx="1203" cy="1840"/>
                <a:chOff x="3513" y="4849"/>
                <a:chExt cx="1203" cy="1840"/>
              </a:xfrm>
            </p:grpSpPr>
            <p:sp>
              <p:nvSpPr>
                <p:cNvPr id="60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1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62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4</a:t>
                  </a:r>
                </a:p>
              </p:txBody>
            </p:sp>
            <p:sp>
              <p:nvSpPr>
                <p:cNvPr id="63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o</a:t>
                  </a:r>
                </a:p>
              </p:txBody>
            </p:sp>
            <p:cxnSp>
              <p:nvCxnSpPr>
                <p:cNvPr id="64" name="Straight Connector 63"/>
                <p:cNvCxnSpPr>
                  <a:stCxn id="60" idx="0"/>
                  <a:endCxn id="61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5917" y="4851"/>
                <a:ext cx="1203" cy="1840"/>
                <a:chOff x="3513" y="4849"/>
                <a:chExt cx="1203" cy="1840"/>
              </a:xfrm>
            </p:grpSpPr>
            <p:sp>
              <p:nvSpPr>
                <p:cNvPr id="68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9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70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5</a:t>
                  </a:r>
                </a:p>
              </p:txBody>
            </p:sp>
            <p:sp>
              <p:nvSpPr>
                <p:cNvPr id="71" name="Text Box 24"/>
                <p:cNvSpPr txBox="1"/>
                <p:nvPr/>
              </p:nvSpPr>
              <p:spPr>
                <a:xfrm>
                  <a:off x="3663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m</a:t>
                  </a:r>
                </a:p>
              </p:txBody>
            </p:sp>
            <p:cxnSp>
              <p:nvCxnSpPr>
                <p:cNvPr id="72" name="Straight Connector 71"/>
                <p:cNvCxnSpPr>
                  <a:stCxn id="68" idx="0"/>
                  <a:endCxn id="69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5165" name="Text Box 49"/>
            <p:cNvSpPr txBox="1"/>
            <p:nvPr/>
          </p:nvSpPr>
          <p:spPr>
            <a:xfrm>
              <a:off x="11466" y="6504"/>
              <a:ext cx="5699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b="1" dirty="0"/>
                <a:t>lab </a:t>
              </a:r>
              <a:r>
                <a:rPr lang="pt-BR" altLang="pt-BR" sz="2000" dirty="0"/>
                <a:t>é um vetor de </a:t>
              </a:r>
              <a:r>
                <a:rPr lang="pt-PT" altLang="pt-BR" sz="2000" dirty="0"/>
                <a:t>7 </a:t>
              </a:r>
              <a:r>
                <a:rPr lang="pt-BR" altLang="pt-BR" sz="2000" dirty="0"/>
                <a:t>elementos</a:t>
              </a:r>
            </a:p>
          </p:txBody>
        </p:sp>
        <p:sp>
          <p:nvSpPr>
            <p:cNvPr id="5146" name="Text Box 30"/>
            <p:cNvSpPr txBox="1"/>
            <p:nvPr/>
          </p:nvSpPr>
          <p:spPr>
            <a:xfrm>
              <a:off x="4602" y="3964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b="1" dirty="0"/>
                <a:t>lab</a:t>
              </a:r>
            </a:p>
          </p:txBody>
        </p:sp>
        <p:sp>
          <p:nvSpPr>
            <p:cNvPr id="5156" name="Line 40"/>
            <p:cNvSpPr/>
            <p:nvPr/>
          </p:nvSpPr>
          <p:spPr>
            <a:xfrm flipH="1">
              <a:off x="5224" y="5371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>
              <a:off x="5224" y="5374"/>
              <a:ext cx="2" cy="8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9" name="AutoShape 43"/>
            <p:cNvSpPr/>
            <p:nvPr/>
          </p:nvSpPr>
          <p:spPr>
            <a:xfrm rot="10800000" flipH="1" flipV="1">
              <a:off x="10275" y="4013"/>
              <a:ext cx="840" cy="720"/>
            </a:xfrm>
            <a:prstGeom prst="octagon">
              <a:avLst>
                <a:gd name="adj" fmla="val 25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160" name="Line 44"/>
            <p:cNvSpPr/>
            <p:nvPr/>
          </p:nvSpPr>
          <p:spPr>
            <a:xfrm flipV="1">
              <a:off x="10698" y="2579"/>
              <a:ext cx="2" cy="1434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61" name="Line 45"/>
            <p:cNvSpPr/>
            <p:nvPr/>
          </p:nvSpPr>
          <p:spPr>
            <a:xfrm>
              <a:off x="10698" y="2579"/>
              <a:ext cx="22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2" name="Text Box 46"/>
            <p:cNvSpPr txBox="1"/>
            <p:nvPr/>
          </p:nvSpPr>
          <p:spPr>
            <a:xfrm>
              <a:off x="13117" y="2267"/>
              <a:ext cx="2397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4</a:t>
              </a:r>
              <a:r>
                <a:rPr lang="pt-BR" altLang="pt-BR" sz="2000" u="sng" baseline="30000" dirty="0"/>
                <a:t>o</a:t>
              </a:r>
              <a:r>
                <a:rPr lang="pt-BR" altLang="pt-BR" sz="2000" dirty="0"/>
                <a:t> elemento</a:t>
              </a:r>
            </a:p>
          </p:txBody>
        </p:sp>
        <p:sp>
          <p:nvSpPr>
            <p:cNvPr id="5163" name="Line 47"/>
            <p:cNvSpPr/>
            <p:nvPr/>
          </p:nvSpPr>
          <p:spPr>
            <a:xfrm>
              <a:off x="15615" y="2576"/>
              <a:ext cx="60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4" name="Text Box 48"/>
            <p:cNvSpPr txBox="1"/>
            <p:nvPr/>
          </p:nvSpPr>
          <p:spPr>
            <a:xfrm>
              <a:off x="16318" y="2169"/>
              <a:ext cx="1651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/>
                <a:t>lab</a:t>
              </a:r>
              <a:r>
                <a:rPr lang="pt-BR" altLang="pt-BR" sz="2800" dirty="0"/>
                <a:t>[3]</a:t>
              </a:r>
            </a:p>
          </p:txBody>
        </p:sp>
        <p:sp>
          <p:nvSpPr>
            <p:cNvPr id="5166" name="Line 50"/>
            <p:cNvSpPr/>
            <p:nvPr/>
          </p:nvSpPr>
          <p:spPr>
            <a:xfrm>
              <a:off x="14315" y="5733"/>
              <a:ext cx="2" cy="6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41" name="Group 40"/>
            <p:cNvGrpSpPr/>
            <p:nvPr/>
          </p:nvGrpSpPr>
          <p:grpSpPr>
            <a:xfrm>
              <a:off x="6495" y="3893"/>
              <a:ext cx="3607" cy="1842"/>
              <a:chOff x="3513" y="4849"/>
              <a:chExt cx="3607" cy="184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513" y="4849"/>
                <a:ext cx="1203" cy="1840"/>
                <a:chOff x="3513" y="4849"/>
                <a:chExt cx="1203" cy="1840"/>
              </a:xfrm>
            </p:grpSpPr>
            <p:sp>
              <p:nvSpPr>
                <p:cNvPr id="5124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127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5148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400" dirty="0">
                      <a:cs typeface="+mn-lt"/>
                    </a:rPr>
                    <a:t>0</a:t>
                  </a:r>
                </a:p>
              </p:txBody>
            </p:sp>
            <p:sp>
              <p:nvSpPr>
                <p:cNvPr id="3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L</a:t>
                  </a:r>
                </a:p>
              </p:txBody>
            </p:sp>
            <p:cxnSp>
              <p:nvCxnSpPr>
                <p:cNvPr id="4" name="Straight Connector 3"/>
                <p:cNvCxnSpPr>
                  <a:stCxn id="5124" idx="0"/>
                  <a:endCxn id="5127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714" y="4850"/>
                <a:ext cx="1203" cy="1840"/>
                <a:chOff x="3513" y="4849"/>
                <a:chExt cx="1203" cy="1840"/>
              </a:xfrm>
            </p:grpSpPr>
            <p:sp>
              <p:nvSpPr>
                <p:cNvPr id="18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9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20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1</a:t>
                  </a:r>
                </a:p>
              </p:txBody>
            </p:sp>
            <p:sp>
              <p:nvSpPr>
                <p:cNvPr id="21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I</a:t>
                  </a:r>
                </a:p>
              </p:txBody>
            </p:sp>
            <p:cxnSp>
              <p:nvCxnSpPr>
                <p:cNvPr id="22" name="Straight Connector 21"/>
                <p:cNvCxnSpPr>
                  <a:stCxn id="18" idx="0"/>
                  <a:endCxn id="19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917" y="4851"/>
                <a:ext cx="1203" cy="1840"/>
                <a:chOff x="3513" y="4849"/>
                <a:chExt cx="1203" cy="1840"/>
              </a:xfrm>
            </p:grpSpPr>
            <p:sp>
              <p:nvSpPr>
                <p:cNvPr id="26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7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28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2</a:t>
                  </a:r>
                </a:p>
              </p:txBody>
            </p:sp>
            <p:sp>
              <p:nvSpPr>
                <p:cNvPr id="29" name="Text Box 24"/>
                <p:cNvSpPr txBox="1"/>
                <p:nvPr/>
              </p:nvSpPr>
              <p:spPr>
                <a:xfrm>
                  <a:off x="3663" y="4918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S</a:t>
                  </a:r>
                </a:p>
              </p:txBody>
            </p:sp>
            <p:cxnSp>
              <p:nvCxnSpPr>
                <p:cNvPr id="30" name="Straight Connector 29"/>
                <p:cNvCxnSpPr>
                  <a:stCxn id="26" idx="0"/>
                  <a:endCxn id="27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77" name="Text Box 32"/>
            <p:cNvSpPr txBox="1"/>
            <p:nvPr/>
          </p:nvSpPr>
          <p:spPr>
            <a:xfrm>
              <a:off x="6743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-7</a:t>
              </a:r>
            </a:p>
          </p:txBody>
        </p:sp>
        <p:sp>
          <p:nvSpPr>
            <p:cNvPr id="78" name="Text Box 32"/>
            <p:cNvSpPr txBox="1"/>
            <p:nvPr/>
          </p:nvSpPr>
          <p:spPr>
            <a:xfrm>
              <a:off x="7936" y="3043"/>
              <a:ext cx="725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-6</a:t>
              </a:r>
            </a:p>
          </p:txBody>
        </p:sp>
        <p:sp>
          <p:nvSpPr>
            <p:cNvPr id="79" name="Text Box 32"/>
            <p:cNvSpPr txBox="1"/>
            <p:nvPr/>
          </p:nvSpPr>
          <p:spPr>
            <a:xfrm>
              <a:off x="9147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-5</a:t>
              </a:r>
            </a:p>
          </p:txBody>
        </p:sp>
        <p:sp>
          <p:nvSpPr>
            <p:cNvPr id="81" name="Text Box 32"/>
            <p:cNvSpPr txBox="1"/>
            <p:nvPr/>
          </p:nvSpPr>
          <p:spPr>
            <a:xfrm>
              <a:off x="11545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-3</a:t>
              </a:r>
            </a:p>
          </p:txBody>
        </p:sp>
        <p:sp>
          <p:nvSpPr>
            <p:cNvPr id="82" name="Text Box 32"/>
            <p:cNvSpPr txBox="1"/>
            <p:nvPr/>
          </p:nvSpPr>
          <p:spPr>
            <a:xfrm>
              <a:off x="12762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-2</a:t>
              </a:r>
            </a:p>
          </p:txBody>
        </p:sp>
        <p:sp>
          <p:nvSpPr>
            <p:cNvPr id="83" name="Line 40"/>
            <p:cNvSpPr/>
            <p:nvPr/>
          </p:nvSpPr>
          <p:spPr>
            <a:xfrm rot="5400000" flipH="1" flipV="1">
              <a:off x="4571" y="3232"/>
              <a:ext cx="1310" cy="1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cxnSp>
        <p:nvCxnSpPr>
          <p:cNvPr id="9" name="Straight Connector 71"/>
          <p:cNvCxnSpPr/>
          <p:nvPr/>
        </p:nvCxnSpPr>
        <p:spPr>
          <a:xfrm>
            <a:off x="8593455" y="29470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72"/>
          <p:cNvCxnSpPr/>
          <p:nvPr/>
        </p:nvCxnSpPr>
        <p:spPr>
          <a:xfrm>
            <a:off x="8594725" y="35566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ine 8"/>
          <p:cNvSpPr/>
          <p:nvPr/>
        </p:nvSpPr>
        <p:spPr>
          <a:xfrm>
            <a:off x="9356090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Text Box 32"/>
          <p:cNvSpPr txBox="1"/>
          <p:nvPr/>
        </p:nvSpPr>
        <p:spPr>
          <a:xfrm>
            <a:off x="8809990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6</a:t>
            </a:r>
          </a:p>
        </p:txBody>
      </p:sp>
      <p:sp>
        <p:nvSpPr>
          <p:cNvPr id="13" name="Text Box 32"/>
          <p:cNvSpPr txBox="1"/>
          <p:nvPr/>
        </p:nvSpPr>
        <p:spPr>
          <a:xfrm>
            <a:off x="874903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-1</a:t>
            </a:r>
          </a:p>
        </p:txBody>
      </p:sp>
      <p:sp>
        <p:nvSpPr>
          <p:cNvPr id="14" name="Text Box 24"/>
          <p:cNvSpPr txBox="1"/>
          <p:nvPr/>
        </p:nvSpPr>
        <p:spPr>
          <a:xfrm>
            <a:off x="8697595" y="2992120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961765" y="2393950"/>
            <a:ext cx="4267835" cy="2070100"/>
            <a:chOff x="7429" y="3770"/>
            <a:chExt cx="6721" cy="3260"/>
          </a:xfrm>
        </p:grpSpPr>
        <p:grpSp>
          <p:nvGrpSpPr>
            <p:cNvPr id="4" name="Group 3"/>
            <p:cNvGrpSpPr/>
            <p:nvPr/>
          </p:nvGrpSpPr>
          <p:grpSpPr>
            <a:xfrm>
              <a:off x="7429" y="3770"/>
              <a:ext cx="1231" cy="1231"/>
              <a:chOff x="4597" y="3277"/>
              <a:chExt cx="1231" cy="1231"/>
            </a:xfrm>
          </p:grpSpPr>
          <p:sp>
            <p:nvSpPr>
              <p:cNvPr id="2" name="Oval 1"/>
              <p:cNvSpPr>
                <a:spLocks noChangeAspect="1"/>
              </p:cNvSpPr>
              <p:nvPr/>
            </p:nvSpPr>
            <p:spPr>
              <a:xfrm>
                <a:off x="4597" y="3277"/>
                <a:ext cx="1231" cy="1231"/>
              </a:xfrm>
              <a:prstGeom prst="ellipse">
                <a:avLst/>
              </a:prstGeom>
              <a:noFill/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 Box 2"/>
              <p:cNvSpPr txBox="1"/>
              <p:nvPr/>
            </p:nvSpPr>
            <p:spPr>
              <a:xfrm>
                <a:off x="4658" y="3433"/>
                <a:ext cx="111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altLang="en-US" sz="3200"/>
                  <a:t>L1</a:t>
                </a:r>
              </a:p>
            </p:txBody>
          </p:sp>
        </p:grpSp>
        <p:sp>
          <p:nvSpPr>
            <p:cNvPr id="8199" name="Line 5"/>
            <p:cNvSpPr/>
            <p:nvPr/>
          </p:nvSpPr>
          <p:spPr>
            <a:xfrm rot="5400000" flipV="1">
              <a:off x="9612" y="390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7430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539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ine 5"/>
            <p:cNvSpPr/>
            <p:nvPr/>
          </p:nvSpPr>
          <p:spPr>
            <a:xfrm rot="5400000" flipV="1">
              <a:off x="9612" y="593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10546" y="3777"/>
              <a:ext cx="3605" cy="1224"/>
            </a:xfrm>
            <a:prstGeom prst="rect">
              <a:avLst/>
            </a:prstGeom>
            <a:noFill/>
            <a:ln w="19050"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0574" y="3922"/>
              <a:ext cx="35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[33, 86, 97]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7488" y="5957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L2</a:t>
              </a: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0602" y="5956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L1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61765" y="2393950"/>
            <a:ext cx="4267835" cy="2070100"/>
            <a:chOff x="6239" y="3770"/>
            <a:chExt cx="6721" cy="3260"/>
          </a:xfrm>
        </p:grpSpPr>
        <p:sp>
          <p:nvSpPr>
            <p:cNvPr id="26" name="Line 5"/>
            <p:cNvSpPr/>
            <p:nvPr/>
          </p:nvSpPr>
          <p:spPr>
            <a:xfrm flipV="1">
              <a:off x="11265" y="5437"/>
              <a:ext cx="0" cy="99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cxnSp>
          <p:nvCxnSpPr>
            <p:cNvPr id="2" name="Straight Connector 1"/>
            <p:cNvCxnSpPr/>
            <p:nvPr/>
          </p:nvCxnSpPr>
          <p:spPr>
            <a:xfrm>
              <a:off x="7943" y="6416"/>
              <a:ext cx="3308" cy="15"/>
            </a:xfrm>
            <a:prstGeom prst="line">
              <a:avLst/>
            </a:prstGeom>
            <a:ln w="2540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6239" y="3770"/>
              <a:ext cx="1231" cy="1231"/>
              <a:chOff x="4597" y="3277"/>
              <a:chExt cx="1231" cy="1231"/>
            </a:xfrm>
          </p:grpSpPr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597" y="3277"/>
                <a:ext cx="1231" cy="1231"/>
              </a:xfrm>
              <a:prstGeom prst="ellipse">
                <a:avLst/>
              </a:prstGeom>
              <a:noFill/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 Box 5"/>
              <p:cNvSpPr txBox="1"/>
              <p:nvPr/>
            </p:nvSpPr>
            <p:spPr>
              <a:xfrm>
                <a:off x="4658" y="3433"/>
                <a:ext cx="111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altLang="en-US" sz="3200"/>
                  <a:t>L1</a:t>
                </a:r>
              </a:p>
            </p:txBody>
          </p:sp>
        </p:grpSp>
        <p:sp>
          <p:nvSpPr>
            <p:cNvPr id="8199" name="Line 5"/>
            <p:cNvSpPr/>
            <p:nvPr/>
          </p:nvSpPr>
          <p:spPr>
            <a:xfrm rot="5400000" flipV="1">
              <a:off x="8422" y="390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240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9356" y="3777"/>
              <a:ext cx="3605" cy="1224"/>
            </a:xfrm>
            <a:prstGeom prst="rect">
              <a:avLst/>
            </a:prstGeom>
            <a:noFill/>
            <a:ln w="19050"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9384" y="3926"/>
              <a:ext cx="35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[33, 86, 97]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6298" y="5957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1307</Words>
  <Application>Microsoft Office PowerPoint</Application>
  <PresentationFormat>Widescreen</PresentationFormat>
  <Paragraphs>512</Paragraphs>
  <Slides>26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6" baseType="lpstr">
      <vt:lpstr>宋体</vt:lpstr>
      <vt:lpstr>Arial</vt:lpstr>
      <vt:lpstr>Arial Black</vt:lpstr>
      <vt:lpstr>Calibri</vt:lpstr>
      <vt:lpstr>Courier New</vt:lpstr>
      <vt:lpstr>DejaVu Math TeX Gyre</vt:lpstr>
      <vt:lpstr>Garamond</vt:lpstr>
      <vt:lpstr>Symbol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paulinho</dc:creator>
  <cp:lastModifiedBy>Aulas</cp:lastModifiedBy>
  <cp:revision>50</cp:revision>
  <dcterms:created xsi:type="dcterms:W3CDTF">2020-07-07T04:49:47Z</dcterms:created>
  <dcterms:modified xsi:type="dcterms:W3CDTF">2020-07-20T16:30:37Z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