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23" r:id="rId21"/>
    <p:sldId id="324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0" r:id="rId41"/>
    <p:sldId id="351" r:id="rId42"/>
    <p:sldId id="349" r:id="rId43"/>
    <p:sldId id="33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Concepts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Dependency and Attached Properties,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ICommand Interface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implement our own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ICommand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01901"/>
            <a:ext cx="8686800" cy="55399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ICommand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2627055"/>
            <a:ext cx="8153400" cy="2246769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bool CanExecute(object parameter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event EventHandler CanExecuteChanged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void Execute(object parameter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00600" y="1576744"/>
            <a:ext cx="2895600" cy="715089"/>
          </a:xfrm>
          <a:prstGeom prst="wedgeRoundRectCallout">
            <a:avLst>
              <a:gd name="adj1" fmla="val -107133"/>
              <a:gd name="adj2" fmla="val 974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Determines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whether 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command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be executed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00600" y="3018711"/>
            <a:ext cx="2895600" cy="715089"/>
          </a:xfrm>
          <a:prstGeom prst="wedgeRoundRectCallout">
            <a:avLst>
              <a:gd name="adj1" fmla="val -43196"/>
              <a:gd name="adj2" fmla="val 690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When changes of the CanExecute state occur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362200" y="5410200"/>
            <a:ext cx="1981200" cy="715089"/>
          </a:xfrm>
          <a:prstGeom prst="wedgeRoundRectCallout">
            <a:avLst>
              <a:gd name="adj1" fmla="val -30360"/>
              <a:gd name="adj2" fmla="val -112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Called to invoke the command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781800" cy="914400"/>
          </a:xfrm>
        </p:spPr>
        <p:txBody>
          <a:bodyPr/>
          <a:lstStyle/>
          <a:p>
            <a:r>
              <a:rPr lang="en-US" dirty="0" smtClean="0"/>
              <a:t>Implementation Command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Lets implement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to show the selected 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TextBox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918930"/>
            <a:ext cx="8153400" cy="470898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MessagePopCommand</a:t>
            </a:r>
            <a:r>
              <a:rPr lang="en-US" dirty="0" smtClean="0"/>
              <a:t> : ICommand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 public </a:t>
            </a:r>
            <a:r>
              <a:rPr lang="en-US" dirty="0" err="1"/>
              <a:t>bool</a:t>
            </a:r>
            <a:r>
              <a:rPr lang="en-US" dirty="0"/>
              <a:t> CanExecute(object parameter)</a:t>
            </a:r>
          </a:p>
          <a:p>
            <a:r>
              <a:rPr lang="en-US" dirty="0"/>
              <a:t>   </a:t>
            </a: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(parameter == null)</a:t>
            </a:r>
          </a:p>
          <a:p>
            <a:r>
              <a:rPr lang="en-US" dirty="0"/>
              <a:t>      </a:t>
            </a: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     </a:t>
            </a:r>
            <a:r>
              <a:rPr lang="en-US" dirty="0" smtClean="0"/>
              <a:t>return </a:t>
            </a:r>
            <a:r>
              <a:rPr lang="en-US" dirty="0"/>
              <a:t>false;</a:t>
            </a:r>
          </a:p>
          <a:p>
            <a:pPr>
              <a:lnSpc>
                <a:spcPct val="75000"/>
              </a:lnSpc>
            </a:pPr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 smtClean="0"/>
              <a:t>      </a:t>
            </a:r>
            <a:r>
              <a:rPr lang="en-US" dirty="0"/>
              <a:t>return !</a:t>
            </a:r>
            <a:r>
              <a:rPr lang="en-US" dirty="0" err="1"/>
              <a:t>string.IsNullOrEmpty</a:t>
            </a:r>
            <a:r>
              <a:rPr lang="en-US" dirty="0"/>
              <a:t>(</a:t>
            </a:r>
            <a:r>
              <a:rPr lang="en-US" dirty="0" err="1"/>
              <a:t>parameter.ToString</a:t>
            </a:r>
            <a:r>
              <a:rPr lang="en-US" dirty="0"/>
              <a:t>());</a:t>
            </a:r>
          </a:p>
          <a:p>
            <a:pPr>
              <a:lnSpc>
                <a:spcPct val="75000"/>
              </a:lnSpc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 </a:t>
            </a:r>
            <a:r>
              <a:rPr lang="en-US" dirty="0"/>
              <a:t>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r>
              <a:rPr lang="en-US" dirty="0"/>
              <a:t>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 </a:t>
            </a:r>
            <a:r>
              <a:rPr lang="en-US" dirty="0"/>
              <a:t>public void Execute(object parameter)</a:t>
            </a:r>
          </a:p>
          <a:p>
            <a:r>
              <a:rPr lang="en-US" dirty="0" smtClean="0"/>
              <a:t>   </a:t>
            </a:r>
            <a:r>
              <a:rPr lang="en-US" dirty="0"/>
              <a:t>{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parameter.ToString</a:t>
            </a:r>
            <a:r>
              <a:rPr lang="en-US" dirty="0" smtClean="0"/>
              <a:t>());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Command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16312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need to make an instance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the code behind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XAML</a:t>
            </a:r>
            <a:r>
              <a:rPr lang="en-US" dirty="0"/>
              <a:t> </a:t>
            </a:r>
            <a:r>
              <a:rPr lang="en-US" dirty="0" smtClean="0"/>
              <a:t>file: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2483584"/>
            <a:ext cx="8153400" cy="1631216"/>
          </a:xfrm>
        </p:spPr>
        <p:txBody>
          <a:bodyPr/>
          <a:lstStyle/>
          <a:p>
            <a:r>
              <a:rPr lang="en-US" dirty="0"/>
              <a:t>&lt;TextBox Name="</a:t>
            </a:r>
            <a:r>
              <a:rPr lang="en-US" dirty="0" err="1"/>
              <a:t>TextBoxToShow</a:t>
            </a:r>
            <a:r>
              <a:rPr lang="en-US" dirty="0"/>
              <a:t>"&gt;text&lt;/TextBox&gt;</a:t>
            </a:r>
          </a:p>
          <a:p>
            <a:r>
              <a:rPr lang="en-US" dirty="0" smtClean="0"/>
              <a:t>&lt;</a:t>
            </a:r>
            <a:r>
              <a:rPr lang="en-US" dirty="0"/>
              <a:t>Button  Content="Click Me</a:t>
            </a:r>
            <a:r>
              <a:rPr lang="en-US" dirty="0" smtClean="0"/>
              <a:t>!" </a:t>
            </a:r>
          </a:p>
          <a:p>
            <a:r>
              <a:rPr lang="en-US" dirty="0"/>
              <a:t> </a:t>
            </a:r>
            <a:r>
              <a:rPr lang="en-US" dirty="0" smtClean="0"/>
              <a:t> CommandParameter</a:t>
            </a:r>
            <a:r>
              <a:rPr lang="en-US" dirty="0"/>
              <a:t>="{Binding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TextBoxToShow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Path=Text</a:t>
            </a:r>
            <a:r>
              <a:rPr lang="en-US" dirty="0"/>
              <a:t>}"</a:t>
            </a:r>
          </a:p>
          <a:p>
            <a:r>
              <a:rPr lang="en-US" dirty="0" smtClean="0"/>
              <a:t>  </a:t>
            </a:r>
            <a:r>
              <a:rPr lang="en-US" dirty="0"/>
              <a:t>Command="{Binding </a:t>
            </a:r>
            <a:r>
              <a:rPr lang="en-US" dirty="0" err="1"/>
              <a:t>MessageCommand</a:t>
            </a:r>
            <a:r>
              <a:rPr lang="en-US" dirty="0" smtClean="0"/>
              <a:t>}"/&gt;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1148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 smtClean="0"/>
              <a:t> file: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1500" y="4770328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 </a:t>
            </a:r>
            <a:r>
              <a:rPr lang="en-US" dirty="0"/>
              <a:t>ICommand </a:t>
            </a:r>
            <a:r>
              <a:rPr lang="en-US" dirty="0" err="1"/>
              <a:t>messageCommand</a:t>
            </a:r>
            <a:r>
              <a:rPr lang="en-US" dirty="0"/>
              <a:t>;</a:t>
            </a:r>
          </a:p>
          <a:p>
            <a:r>
              <a:rPr lang="en-US" dirty="0" smtClean="0"/>
              <a:t>public </a:t>
            </a:r>
            <a:r>
              <a:rPr lang="en-US" dirty="0"/>
              <a:t>ICommand </a:t>
            </a:r>
            <a:r>
              <a:rPr lang="en-US" dirty="0" err="1"/>
              <a:t>MessageCommand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get { return </a:t>
            </a:r>
            <a:r>
              <a:rPr lang="en-US" dirty="0" err="1"/>
              <a:t>this.messageCommand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binding the command of the button to a specific command instance,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 </a:t>
            </a:r>
            <a:r>
              <a:rPr lang="en-US" dirty="0" smtClean="0"/>
              <a:t>method is invoked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 the button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disabled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is returned the button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known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CommandParameter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properties matters!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XAML parser works from left to right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paramerters</a:t>
            </a:r>
            <a:r>
              <a:rPr lang="en-US" dirty="0" smtClean="0"/>
              <a:t> must be known before binding</a:t>
            </a:r>
          </a:p>
        </p:txBody>
      </p:sp>
    </p:spTree>
    <p:extLst>
      <p:ext uri="{BB962C8B-B14F-4D97-AF65-F5344CB8AC3E}">
        <p14:creationId xmlns:p14="http://schemas.microsoft.com/office/powerpoint/2010/main" val="23648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ICommand Interface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Commanding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 better than Custom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Commanding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 times it is not necessary to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ICommand</a:t>
            </a:r>
            <a:r>
              <a:rPr lang="en-US" dirty="0" smtClean="0"/>
              <a:t>  class for every distinct command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Since in most of the cases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ConcreteCommand</a:t>
            </a:r>
            <a:r>
              <a:rPr lang="en-US" dirty="0" smtClean="0"/>
              <a:t> has the same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we implement a command and give different behavior then instantiating?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 course – use the so called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RelayCommand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RelayCommand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4676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What is a relay command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command which is given an behavior during instantiating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3505200"/>
            <a:ext cx="8153400" cy="2554545"/>
          </a:xfrm>
        </p:spPr>
        <p:txBody>
          <a:bodyPr/>
          <a:lstStyle/>
          <a:p>
            <a:r>
              <a:rPr lang="en-US" dirty="0" smtClean="0"/>
              <a:t>ICommand </a:t>
            </a:r>
            <a:r>
              <a:rPr lang="en-US" dirty="0" err="1" smtClean="0"/>
              <a:t>someCommand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MyWindow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this.someCommand</a:t>
            </a:r>
            <a:r>
              <a:rPr lang="en-US" dirty="0"/>
              <a:t> </a:t>
            </a:r>
            <a:r>
              <a:rPr lang="en-US" dirty="0" smtClean="0"/>
              <a:t>= </a:t>
            </a:r>
          </a:p>
          <a:p>
            <a:r>
              <a:rPr lang="en-US" dirty="0"/>
              <a:t> </a:t>
            </a:r>
            <a:r>
              <a:rPr lang="en-US" dirty="0" smtClean="0"/>
              <a:t>    new RelayCommand(</a:t>
            </a:r>
            <a:r>
              <a:rPr lang="en-US" dirty="0" err="1" smtClean="0"/>
              <a:t>ExecuteMethod,CanExecuteMethod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ExecuteMethod</a:t>
            </a:r>
            <a:r>
              <a:rPr lang="en-US" dirty="0" smtClean="0"/>
              <a:t>(object parameter) {…}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CanExecuteMethod</a:t>
            </a:r>
            <a:r>
              <a:rPr lang="en-US" dirty="0" smtClean="0"/>
              <a:t>(object parameter)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Commanding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Commanding in XAML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Built-in commands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ICommand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Relay </a:t>
            </a:r>
            <a:r>
              <a:rPr lang="en-US" dirty="0" smtClean="0"/>
              <a:t>Command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Dependency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Dependency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Attached </a:t>
            </a:r>
            <a:r>
              <a:rPr lang="en-US" dirty="0" smtClean="0"/>
              <a:t>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7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What's the Point of Commands?!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Why the hell we need Commands?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of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answer is simple: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Commands can execute without the knowledge of who wants to execute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Commands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implemented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replaceable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way to change an object without knowledge of who wants to change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Fundamental part of the MVVM pattern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4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743201"/>
            <a:ext cx="8534400" cy="685800"/>
          </a:xfrm>
        </p:spPr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an object that participates in the dependency property </a:t>
            </a:r>
            <a:r>
              <a:rPr lang="en-US" dirty="0" smtClean="0"/>
              <a:t>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property </a:t>
            </a:r>
            <a:r>
              <a:rPr lang="en-US" dirty="0" smtClean="0"/>
              <a:t>system's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Compute </a:t>
            </a:r>
            <a:r>
              <a:rPr lang="en-US" dirty="0"/>
              <a:t>the values of </a:t>
            </a:r>
            <a:r>
              <a:rPr lang="en-US" dirty="0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system notification about values that have </a:t>
            </a:r>
            <a:r>
              <a:rPr lang="en-US" dirty="0" smtClean="0"/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</a:t>
            </a:r>
            <a:r>
              <a:rPr lang="en-US" dirty="0"/>
              <a:t>as a base class enables objects to </a:t>
            </a:r>
            <a:r>
              <a:rPr lang="en-US" dirty="0" smtClean="0"/>
              <a:t>use Dependency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dirty="0" smtClean="0"/>
              <a:t> has the following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</a:t>
            </a:r>
            <a:r>
              <a:rPr lang="en-US" dirty="0" smtClean="0"/>
              <a:t> </a:t>
            </a:r>
            <a:r>
              <a:rPr lang="en-US" dirty="0"/>
              <a:t>methods for values of any dependency </a:t>
            </a: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r>
              <a:rPr lang="en-US" dirty="0"/>
              <a:t>, coerce value support, property changed </a:t>
            </a:r>
            <a:r>
              <a:rPr lang="en-US" dirty="0" smtClean="0"/>
              <a:t>notification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Override callbacks </a:t>
            </a:r>
            <a:r>
              <a:rPr lang="en-US" dirty="0"/>
              <a:t>for dependency properties or attached </a:t>
            </a:r>
            <a:r>
              <a:rPr lang="en-US" dirty="0" smtClean="0"/>
              <a:t>properties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dirty="0" smtClean="0"/>
              <a:t> </a:t>
            </a:r>
            <a:r>
              <a:rPr lang="en-US" dirty="0"/>
              <a:t>class facilitates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per-owner </a:t>
            </a:r>
            <a:r>
              <a:rPr lang="en-US" dirty="0"/>
              <a:t>property metadata for a dependency </a:t>
            </a:r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and WPF provide </a:t>
            </a:r>
            <a:r>
              <a:rPr lang="en-US" dirty="0"/>
              <a:t>a set of services that can be used to extend the functionality of a CLR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Collectively</a:t>
            </a:r>
            <a:r>
              <a:rPr lang="en-US" dirty="0"/>
              <a:t>, these services are typically referred to as the </a:t>
            </a:r>
            <a:r>
              <a:rPr lang="en-US" dirty="0" smtClean="0"/>
              <a:t>Silverlight / WPF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Dependency Property is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property that is backed by the </a:t>
            </a:r>
            <a:r>
              <a:rPr lang="en-US" dirty="0" smtClean="0"/>
              <a:t>SL/WPF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04609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properties are typically exposed as CLR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 basic level, you could interact with these properties directly </a:t>
            </a:r>
            <a:endParaRPr lang="en-US" dirty="0" smtClean="0"/>
          </a:p>
          <a:p>
            <a:pPr lvl="1"/>
            <a:r>
              <a:rPr lang="en-US" dirty="0" smtClean="0"/>
              <a:t>May never find out they </a:t>
            </a:r>
            <a:r>
              <a:rPr lang="en-US" dirty="0"/>
              <a:t>are </a:t>
            </a:r>
            <a:r>
              <a:rPr lang="en-US" dirty="0" smtClean="0"/>
              <a:t>dependency properties</a:t>
            </a:r>
          </a:p>
          <a:p>
            <a:r>
              <a:rPr lang="en-US" dirty="0" smtClean="0"/>
              <a:t>Better to know if a property is Dependency or CLR</a:t>
            </a:r>
          </a:p>
          <a:p>
            <a:pPr lvl="1"/>
            <a:r>
              <a:rPr lang="en-US" dirty="0" smtClean="0"/>
              <a:t>Can use the advantages </a:t>
            </a:r>
            <a:r>
              <a:rPr lang="en-US" dirty="0"/>
              <a:t>of the dependency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2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purpose of dependency properties is to provide a way to compute the value of a property based on the value of other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implemented to provide callbacks </a:t>
            </a:r>
            <a:r>
              <a:rPr lang="en-US" dirty="0" smtClean="0"/>
              <a:t>to </a:t>
            </a:r>
            <a:r>
              <a:rPr lang="en-US" dirty="0"/>
              <a:t>propagate changes to other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set properties from another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An attached property is intended to be used as a type of global property that is settable on any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In WPF and Silverlight attached </a:t>
            </a:r>
            <a:r>
              <a:rPr lang="en-US" dirty="0"/>
              <a:t>properties are </a:t>
            </a:r>
            <a:r>
              <a:rPr lang="en-US" dirty="0" smtClean="0"/>
              <a:t>defined as dependency properties </a:t>
            </a:r>
          </a:p>
          <a:p>
            <a:pPr lvl="1"/>
            <a:r>
              <a:rPr lang="en-US" dirty="0" smtClean="0"/>
              <a:t>They don't have </a:t>
            </a:r>
            <a:r>
              <a:rPr lang="en-US" dirty="0"/>
              <a:t>the </a:t>
            </a:r>
            <a:r>
              <a:rPr lang="en-US" dirty="0" smtClean="0"/>
              <a:t>wrapper property</a:t>
            </a:r>
          </a:p>
          <a:p>
            <a:r>
              <a:rPr lang="en-US" dirty="0" smtClean="0"/>
              <a:t>Examples of Attached Properties</a:t>
            </a:r>
          </a:p>
          <a:p>
            <a:pPr lvl="1"/>
            <a:r>
              <a:rPr lang="en-US" dirty="0" err="1" smtClean="0"/>
              <a:t>Grid.Row</a:t>
            </a:r>
            <a:r>
              <a:rPr lang="en-US" dirty="0" smtClean="0"/>
              <a:t>, </a:t>
            </a:r>
            <a:r>
              <a:rPr lang="en-US" dirty="0" err="1" smtClean="0"/>
              <a:t>Grid.Column</a:t>
            </a:r>
            <a:r>
              <a:rPr lang="en-US" dirty="0" smtClean="0"/>
              <a:t>, </a:t>
            </a:r>
            <a:r>
              <a:rPr lang="en-US" dirty="0" err="1" smtClean="0"/>
              <a:t>Grid.RowSpan</a:t>
            </a:r>
            <a:endParaRPr lang="en-US" dirty="0"/>
          </a:p>
          <a:p>
            <a:pPr lvl="1"/>
            <a:r>
              <a:rPr lang="en-US" dirty="0" err="1" smtClean="0"/>
              <a:t>Canvas.Top</a:t>
            </a:r>
            <a:r>
              <a:rPr lang="en-US" dirty="0" smtClean="0"/>
              <a:t>, </a:t>
            </a:r>
            <a:r>
              <a:rPr lang="en-US" dirty="0" err="1" smtClean="0"/>
              <a:t>Canvas.Left</a:t>
            </a:r>
            <a:r>
              <a:rPr lang="en-US" dirty="0" smtClean="0"/>
              <a:t>, </a:t>
            </a:r>
            <a:r>
              <a:rPr lang="en-US" dirty="0" err="1" smtClean="0"/>
              <a:t>Canvas.Bottom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6091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Dependency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How to make our own Dependency 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 Dependency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4775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first thing to do is to register the Dependency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registration due to the Property System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most of the cases we need a dependency property on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018711"/>
            <a:ext cx="8153400" cy="2246769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static readonly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DependencyProperty ScrollValueProperty </a:t>
            </a:r>
            <a:r>
              <a:rPr lang="en-US" dirty="0"/>
              <a:t>=</a:t>
            </a:r>
          </a:p>
          <a:p>
            <a:r>
              <a:rPr lang="en-US" dirty="0"/>
              <a:t>    </a:t>
            </a:r>
            <a:r>
              <a:rPr lang="en-US" dirty="0" smtClean="0"/>
              <a:t>DependencyProperty.Register(</a:t>
            </a:r>
          </a:p>
          <a:p>
            <a:r>
              <a:rPr lang="en-US" dirty="0"/>
              <a:t> </a:t>
            </a:r>
            <a:r>
              <a:rPr lang="en-US" dirty="0" smtClean="0"/>
              <a:t>      "</a:t>
            </a:r>
            <a:r>
              <a:rPr lang="en-US" dirty="0"/>
              <a:t>ScrollValue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     typeof(double), </a:t>
            </a:r>
          </a:p>
          <a:p>
            <a:r>
              <a:rPr lang="en-US" dirty="0"/>
              <a:t> </a:t>
            </a:r>
            <a:r>
              <a:rPr lang="en-US" dirty="0" smtClean="0"/>
              <a:t>      typeof(UserControl),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null);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21175" y="2590800"/>
            <a:ext cx="3527425" cy="715089"/>
          </a:xfrm>
          <a:prstGeom prst="wedgeRoundRectCallout">
            <a:avLst>
              <a:gd name="adj1" fmla="val -65590"/>
              <a:gd name="adj2" fmla="val 453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Property's instance is always readonly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40375" y="3733800"/>
            <a:ext cx="2689225" cy="715089"/>
          </a:xfrm>
          <a:prstGeom prst="wedgeRoundRectCallout">
            <a:avLst>
              <a:gd name="adj1" fmla="val -65208"/>
              <a:gd name="adj2" fmla="val -415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name of the Dependency Property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00601" y="4695111"/>
            <a:ext cx="2590800" cy="715089"/>
          </a:xfrm>
          <a:prstGeom prst="wedgeRoundRectCallout">
            <a:avLst>
              <a:gd name="adj1" fmla="val -64951"/>
              <a:gd name="adj2" fmla="val -144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Registration to the Property System</a:t>
            </a:r>
          </a:p>
        </p:txBody>
      </p:sp>
    </p:spTree>
    <p:extLst>
      <p:ext uri="{BB962C8B-B14F-4D97-AF65-F5344CB8AC3E}">
        <p14:creationId xmlns:p14="http://schemas.microsoft.com/office/powerpoint/2010/main" val="1383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44998"/>
          </a:xfrm>
        </p:spPr>
        <p:txBody>
          <a:bodyPr/>
          <a:lstStyle/>
          <a:p>
            <a:r>
              <a:rPr lang="en-US" dirty="0" smtClean="0"/>
              <a:t>Two Register Methods: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Type, 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/>
            <a:r>
              <a:rPr lang="en-US" dirty="0" smtClean="0"/>
              <a:t>Registers </a:t>
            </a:r>
            <a:r>
              <a:rPr lang="en-US" dirty="0"/>
              <a:t>a dependency property with the specified property name, property type, and owner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Register(String, Type, Type, PropertyMetadata)</a:t>
            </a:r>
          </a:p>
          <a:p>
            <a:pPr lvl="2"/>
            <a:r>
              <a:rPr lang="en-US" dirty="0" smtClean="0"/>
              <a:t>Add Property metadata</a:t>
            </a:r>
          </a:p>
          <a:p>
            <a:pPr lvl="2"/>
            <a:r>
              <a:rPr lang="en-US" dirty="0" smtClean="0"/>
              <a:t>Default value or Callback for Property changes</a:t>
            </a:r>
          </a:p>
        </p:txBody>
      </p:sp>
    </p:spTree>
    <p:extLst>
      <p:ext uri="{BB962C8B-B14F-4D97-AF65-F5344CB8AC3E}">
        <p14:creationId xmlns:p14="http://schemas.microsoft.com/office/powerpoint/2010/main" val="1189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9395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After the registration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 Property</a:t>
            </a:r>
            <a:r>
              <a:rPr lang="en-US" dirty="0" smtClean="0"/>
              <a:t> it needs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make it look like plain old CLR Property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has two methods used for the wrapping of dependency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SetValue(DependenyProperty, value)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GetValue(DependenyProperty)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953000"/>
            <a:ext cx="8382000" cy="1631216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double </a:t>
            </a:r>
            <a:r>
              <a:rPr lang="en-US" dirty="0"/>
              <a:t>ScrollValue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get { return (double)</a:t>
            </a:r>
            <a:r>
              <a:rPr lang="en-US" dirty="0" err="1" smtClean="0"/>
              <a:t>GetValue</a:t>
            </a:r>
            <a:r>
              <a:rPr lang="en-US" dirty="0" smtClean="0"/>
              <a:t>(ScrollValueProperty); 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set {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ScrollValueProperty</a:t>
            </a:r>
            <a:r>
              <a:rPr lang="en-US" dirty="0" smtClean="0"/>
              <a:t> , </a:t>
            </a:r>
            <a:r>
              <a:rPr lang="en-US" dirty="0"/>
              <a:t>value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attached 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772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registration of attached properties is a little different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105085"/>
            <a:ext cx="8458200" cy="4431983"/>
          </a:xfrm>
        </p:spPr>
        <p:txBody>
          <a:bodyPr/>
          <a:lstStyle/>
          <a:p>
            <a:r>
              <a:rPr lang="en-US" sz="1800" dirty="0"/>
              <a:t>private static void OnPropertyChanged</a:t>
            </a:r>
            <a:r>
              <a:rPr lang="en-US" sz="1800" dirty="0" smtClean="0"/>
              <a:t>(…) { … 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Thickness GetMargin(DependencyObject obj)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smtClean="0"/>
              <a:t>return </a:t>
            </a:r>
            <a:r>
              <a:rPr lang="en-US" sz="1800" dirty="0"/>
              <a:t>(Thickness)</a:t>
            </a:r>
            <a:r>
              <a:rPr lang="en-US" sz="1800" dirty="0" err="1"/>
              <a:t>obj.GetValue</a:t>
            </a:r>
            <a:r>
              <a:rPr lang="en-US" sz="1800" dirty="0"/>
              <a:t>(</a:t>
            </a:r>
            <a:r>
              <a:rPr lang="en-US" sz="1800" dirty="0" err="1"/>
              <a:t>MarginProperty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void SetMargin(DependencyObject </a:t>
            </a:r>
            <a:r>
              <a:rPr lang="en-US" sz="1800" dirty="0" smtClean="0"/>
              <a:t>obj, </a:t>
            </a:r>
            <a:r>
              <a:rPr lang="en-US" sz="1800" dirty="0"/>
              <a:t>Thickness </a:t>
            </a:r>
            <a:r>
              <a:rPr lang="en-US" sz="1800" dirty="0" smtClean="0"/>
              <a:t>val)</a:t>
            </a:r>
            <a:endParaRPr lang="en-US" sz="1800" dirty="0"/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obj.SetValue</a:t>
            </a:r>
            <a:r>
              <a:rPr lang="en-US" sz="1800" dirty="0" smtClean="0"/>
              <a:t>(MarginProperty</a:t>
            </a:r>
            <a:r>
              <a:rPr lang="en-US" sz="1800" dirty="0"/>
              <a:t>, val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readonly</a:t>
            </a:r>
            <a:r>
              <a:rPr lang="en-US" sz="1800" dirty="0"/>
              <a:t> DependencyProperty MarginProperty =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DependencyProperty.RegisterAttached</a:t>
            </a:r>
            <a:r>
              <a:rPr lang="en-US" sz="1800" dirty="0"/>
              <a:t>("Margin</a:t>
            </a:r>
            <a:r>
              <a:rPr lang="en-US" sz="1800" dirty="0" smtClean="0"/>
              <a:t>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(Thickness),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ContentMargin</a:t>
            </a:r>
            <a:r>
              <a:rPr lang="en-US" sz="1800" dirty="0" smtClean="0"/>
              <a:t>),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new </a:t>
            </a:r>
            <a:r>
              <a:rPr lang="en-US" sz="1800" dirty="0" err="1"/>
              <a:t>FrameworkPropertyMetadata</a:t>
            </a:r>
            <a:r>
              <a:rPr lang="en-US" sz="1800" dirty="0"/>
              <a:t>(default(Thickness),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new </a:t>
            </a:r>
            <a:r>
              <a:rPr lang="en-US" sz="1800" dirty="0" err="1"/>
              <a:t>PropertyChangedCallback</a:t>
            </a:r>
            <a:r>
              <a:rPr lang="en-US" sz="1800" dirty="0"/>
              <a:t>(</a:t>
            </a:r>
            <a:r>
              <a:rPr lang="en-US" sz="1800" dirty="0" err="1"/>
              <a:t>OnPropertyChanged</a:t>
            </a:r>
            <a:r>
              <a:rPr lang="en-US" sz="1800" dirty="0"/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18337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Dependency and 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Commanding is an input mechanism in </a:t>
            </a:r>
            <a:r>
              <a:rPr lang="en-US" dirty="0" smtClean="0"/>
              <a:t>WPF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input handling at a more semantic level than device </a:t>
            </a:r>
            <a:r>
              <a:rPr lang="en-US" dirty="0" smtClean="0"/>
              <a:t>input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  <a:r>
              <a:rPr lang="en-US" dirty="0"/>
              <a:t>of commands are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Cut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Paste</a:t>
            </a:r>
            <a:r>
              <a:rPr lang="en-US" dirty="0"/>
              <a:t> </a:t>
            </a:r>
            <a:r>
              <a:rPr 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8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usage of Attached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Attached behavior is behavior that does not exist on the control by default</a:t>
            </a:r>
          </a:p>
          <a:p>
            <a:pPr lvl="1"/>
            <a:r>
              <a:rPr lang="en-US" dirty="0" smtClean="0"/>
              <a:t>i.e. binding a command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does not have a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</a:p>
          <a:p>
            <a:r>
              <a:rPr lang="en-US" dirty="0" smtClean="0"/>
              <a:t>Attached Behavior is done using Attached Properties</a:t>
            </a:r>
          </a:p>
          <a:p>
            <a:pPr lvl="1"/>
            <a:r>
              <a:rPr lang="en-US" dirty="0" smtClean="0"/>
              <a:t>Create an Attach Property </a:t>
            </a:r>
            <a:r>
              <a:rPr lang="en-US" smtClean="0"/>
              <a:t>that accepts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2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VideoPlayer Control from the example:</a:t>
            </a:r>
          </a:p>
          <a:p>
            <a:pPr lvl="1"/>
            <a:r>
              <a:rPr lang="en-US" dirty="0" smtClean="0"/>
              <a:t>Add a slider that slides with the video length</a:t>
            </a:r>
          </a:p>
          <a:p>
            <a:pPr lvl="1"/>
            <a:r>
              <a:rPr lang="en-US" dirty="0" smtClean="0"/>
              <a:t>Add a slider that changes the volume</a:t>
            </a:r>
          </a:p>
          <a:p>
            <a:pPr lvl="1"/>
            <a:r>
              <a:rPr lang="en-US" dirty="0" smtClean="0"/>
              <a:t>Add buttons for Play, Pause, Stop</a:t>
            </a:r>
          </a:p>
          <a:p>
            <a:pPr lvl="1"/>
            <a:r>
              <a:rPr lang="en-US" dirty="0" smtClean="0"/>
              <a:t>Add key events for volume UP/DOWN</a:t>
            </a:r>
          </a:p>
          <a:p>
            <a:pPr lvl="1"/>
            <a:r>
              <a:rPr lang="en-US" dirty="0"/>
              <a:t>Add key events </a:t>
            </a:r>
            <a:r>
              <a:rPr lang="en-US" dirty="0" smtClean="0"/>
              <a:t>to jump 5 </a:t>
            </a:r>
            <a:r>
              <a:rPr lang="en-US" smtClean="0"/>
              <a:t>seconds forward/backward in the video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Commands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Commands </a:t>
            </a:r>
            <a:r>
              <a:rPr lang="en-US" dirty="0"/>
              <a:t>have several </a:t>
            </a:r>
            <a:r>
              <a:rPr lang="en-US" dirty="0" smtClean="0"/>
              <a:t>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the semantics and the </a:t>
            </a:r>
            <a:r>
              <a:rPr lang="en-US" dirty="0" smtClean="0"/>
              <a:t>objects </a:t>
            </a:r>
            <a:r>
              <a:rPr lang="en-US" dirty="0"/>
              <a:t>that </a:t>
            </a:r>
            <a:r>
              <a:rPr lang="en-US" dirty="0" smtClean="0"/>
              <a:t>invoke </a:t>
            </a:r>
            <a:r>
              <a:rPr lang="en-US" dirty="0"/>
              <a:t>a command from the logic that executes the </a:t>
            </a:r>
            <a:r>
              <a:rPr lang="en-US" dirty="0" smtClean="0"/>
              <a:t>command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for multiple and disparate sources to invoke the same command </a:t>
            </a:r>
            <a:r>
              <a:rPr lang="en-US" dirty="0" smtClean="0"/>
              <a:t>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command logic to be customized for different </a:t>
            </a:r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Commands can be used to </a:t>
            </a:r>
            <a:r>
              <a:rPr lang="en-US" dirty="0"/>
              <a:t>indicate whether an action is </a:t>
            </a:r>
            <a:r>
              <a:rPr lang="en-US" dirty="0" smtClean="0"/>
              <a:t>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when trying to cut something, the user should first select something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indicate whether an action is possible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button can subscribe to </a:t>
            </a:r>
            <a:r>
              <a:rPr lang="en-US" dirty="0" smtClean="0"/>
              <a:t>the 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CanExecuteChanged</a:t>
            </a:r>
            <a:r>
              <a:rPr lang="en-US" dirty="0"/>
              <a:t> </a:t>
            </a:r>
            <a:r>
              <a:rPr lang="en-US" dirty="0" smtClean="0"/>
              <a:t>event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Disabled 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/>
              <a:t> returns false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Enabled 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/>
              <a:t> returns true.</a:t>
            </a:r>
          </a:p>
        </p:txBody>
      </p:sp>
    </p:spTree>
    <p:extLst>
      <p:ext uri="{BB962C8B-B14F-4D97-AF65-F5344CB8AC3E}">
        <p14:creationId xmlns:p14="http://schemas.microsoft.com/office/powerpoint/2010/main" val="15713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Main Concepts in WPF Commanding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The </a:t>
            </a:r>
            <a:r>
              <a:rPr lang="en-US" dirty="0"/>
              <a:t>routed command model in </a:t>
            </a:r>
            <a:r>
              <a:rPr lang="en-US" dirty="0" smtClean="0"/>
              <a:t>WPF consists of four </a:t>
            </a:r>
            <a:r>
              <a:rPr lang="en-US" dirty="0"/>
              <a:t>main </a:t>
            </a:r>
            <a:r>
              <a:rPr lang="en-US" dirty="0" smtClean="0"/>
              <a:t>concepts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</a:p>
          <a:p>
            <a:pPr marL="801688" lvl="2" indent="-169863">
              <a:lnSpc>
                <a:spcPct val="95000"/>
              </a:lnSpc>
            </a:pPr>
            <a:r>
              <a:rPr lang="en-US" dirty="0" smtClean="0"/>
              <a:t>The action to be executed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CommandSource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1688" lvl="2" indent="-169863">
              <a:lnSpc>
                <a:spcPct val="95000"/>
              </a:lnSpc>
            </a:pPr>
            <a:r>
              <a:rPr lang="en-US" dirty="0" smtClean="0"/>
              <a:t>The object that invokes the command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CommandTarget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1688" lvl="2" indent="-169863">
              <a:lnSpc>
                <a:spcPct val="95000"/>
              </a:lnSpc>
            </a:pPr>
            <a:r>
              <a:rPr lang="en-US" dirty="0" smtClean="0"/>
              <a:t>The object that the command is executed on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CommandBinding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1688" lvl="2" indent="-169863">
              <a:lnSpc>
                <a:spcPct val="95000"/>
              </a:lnSpc>
            </a:pPr>
            <a:r>
              <a:rPr lang="en-US" dirty="0" smtClean="0"/>
              <a:t>The object that maps command logic to command</a:t>
            </a:r>
          </a:p>
        </p:txBody>
      </p:sp>
    </p:spTree>
    <p:extLst>
      <p:ext uri="{BB962C8B-B14F-4D97-AF65-F5344CB8AC3E}">
        <p14:creationId xmlns:p14="http://schemas.microsoft.com/office/powerpoint/2010/main" val="19176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Main Concepts in WPF Commanding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3170099"/>
          </a:xfrm>
        </p:spPr>
        <p:txBody>
          <a:bodyPr/>
          <a:lstStyle/>
          <a:p>
            <a:r>
              <a:rPr lang="en-US" dirty="0"/>
              <a:t>&lt;Menu&gt;</a:t>
            </a:r>
          </a:p>
          <a:p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MenuItem</a:t>
            </a:r>
            <a:r>
              <a:rPr lang="en-US" dirty="0"/>
              <a:t> Command="Copy"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CommandTarget</a:t>
            </a:r>
            <a:r>
              <a:rPr lang="en-US" dirty="0"/>
              <a:t>="{Binding </a:t>
            </a:r>
            <a:r>
              <a:rPr lang="en-US" dirty="0" err="1" smtClean="0"/>
              <a:t>ElementName</a:t>
            </a:r>
            <a:r>
              <a:rPr lang="en-US" dirty="0" smtClean="0"/>
              <a:t>=</a:t>
            </a:r>
            <a:r>
              <a:rPr lang="en-US" dirty="0" err="1"/>
              <a:t>t</a:t>
            </a:r>
            <a:r>
              <a:rPr lang="en-US" dirty="0" err="1" smtClean="0"/>
              <a:t>extBoxText</a:t>
            </a:r>
            <a:r>
              <a:rPr lang="en-US" dirty="0"/>
              <a:t>}" /&gt;</a:t>
            </a:r>
          </a:p>
          <a:p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MenuItem</a:t>
            </a:r>
            <a:r>
              <a:rPr lang="en-US" dirty="0"/>
              <a:t> Command="Paste"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CommandTarget</a:t>
            </a:r>
            <a:r>
              <a:rPr lang="en-US" dirty="0"/>
              <a:t>="{Binding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mainTextBox</a:t>
            </a:r>
            <a:r>
              <a:rPr lang="en-US" dirty="0"/>
              <a:t>}" /&gt;</a:t>
            </a:r>
          </a:p>
          <a:p>
            <a:r>
              <a:rPr lang="en-US" dirty="0" smtClean="0"/>
              <a:t>&lt;/</a:t>
            </a:r>
            <a:r>
              <a:rPr lang="en-US" dirty="0"/>
              <a:t>Menu&gt;</a:t>
            </a:r>
          </a:p>
          <a:p>
            <a:r>
              <a:rPr lang="en-US" dirty="0" smtClean="0"/>
              <a:t>&lt;</a:t>
            </a:r>
            <a:r>
              <a:rPr lang="en-US" dirty="0"/>
              <a:t>TextBox Name="</a:t>
            </a:r>
            <a:r>
              <a:rPr lang="en-US" dirty="0" err="1"/>
              <a:t>mainTextBox</a:t>
            </a:r>
            <a:r>
              <a:rPr lang="en-US" dirty="0" smtClean="0"/>
              <a:t>"/&gt;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TextBox Name</a:t>
            </a:r>
            <a:r>
              <a:rPr lang="en-US" dirty="0" smtClean="0"/>
              <a:t>="</a:t>
            </a:r>
            <a:r>
              <a:rPr lang="en-US" dirty="0" err="1" smtClean="0"/>
              <a:t>textBoxText</a:t>
            </a:r>
            <a:r>
              <a:rPr lang="en-US" dirty="0"/>
              <a:t>"&gt;</a:t>
            </a:r>
          </a:p>
          <a:p>
            <a:r>
              <a:rPr lang="en-US" dirty="0" smtClean="0"/>
              <a:t>  Some Text in a Text Box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TextBox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Commands in .NET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908</TotalTime>
  <Words>1416</Words>
  <Application>Microsoft Office PowerPoint</Application>
  <PresentationFormat>On-screen Show (4:3)</PresentationFormat>
  <Paragraphs>263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Cambria</vt:lpstr>
      <vt:lpstr>Consolas</vt:lpstr>
      <vt:lpstr>Corbel</vt:lpstr>
      <vt:lpstr>Wingdings 2</vt:lpstr>
      <vt:lpstr>Telerik Academy</vt:lpstr>
      <vt:lpstr>XAML Concepts</vt:lpstr>
      <vt:lpstr>Table of Contents</vt:lpstr>
      <vt:lpstr>Commands in .NET</vt:lpstr>
      <vt:lpstr>WPF Commands</vt:lpstr>
      <vt:lpstr>WPF Commands (2)</vt:lpstr>
      <vt:lpstr>WPF Commands</vt:lpstr>
      <vt:lpstr>The Four Main Concepts in WPF Commanding</vt:lpstr>
      <vt:lpstr>Four Main Concepts in WPF Commanding Example</vt:lpstr>
      <vt:lpstr>Commands in .NET</vt:lpstr>
      <vt:lpstr>The ICommand Interface</vt:lpstr>
      <vt:lpstr>ICommand Interface</vt:lpstr>
      <vt:lpstr>Implementation Command Example</vt:lpstr>
      <vt:lpstr>Implementing Command Example</vt:lpstr>
      <vt:lpstr>How Does it Work?</vt:lpstr>
      <vt:lpstr>The ICommand Interface</vt:lpstr>
      <vt:lpstr>Better Commanding</vt:lpstr>
      <vt:lpstr>Better Commanding</vt:lpstr>
      <vt:lpstr>The RelayCommand</vt:lpstr>
      <vt:lpstr>Better Commanding</vt:lpstr>
      <vt:lpstr>What's the Point of Commands?!</vt:lpstr>
      <vt:lpstr>The Point of Commands</vt:lpstr>
      <vt:lpstr>Dependency Object</vt:lpstr>
      <vt:lpstr>Dependency Object</vt:lpstr>
      <vt:lpstr>Dependency Object (2)</vt:lpstr>
      <vt:lpstr>Dependency Properties</vt:lpstr>
      <vt:lpstr>Dependency Properties</vt:lpstr>
      <vt:lpstr>Dependency Properties (2)</vt:lpstr>
      <vt:lpstr>Dependency Properties (3)</vt:lpstr>
      <vt:lpstr>Dependency Properties</vt:lpstr>
      <vt:lpstr>Attached Properties</vt:lpstr>
      <vt:lpstr>Attached Properties</vt:lpstr>
      <vt:lpstr>Attached Properties</vt:lpstr>
      <vt:lpstr>Custom Dependency Properties</vt:lpstr>
      <vt:lpstr>Custom Dependency Properties</vt:lpstr>
      <vt:lpstr>Dependency Property Registration</vt:lpstr>
      <vt:lpstr>Dependency Property Wrapper</vt:lpstr>
      <vt:lpstr>Custom Attached Properties</vt:lpstr>
      <vt:lpstr>Custom Attached Properties</vt:lpstr>
      <vt:lpstr>Custom Dependency and Attached Properties</vt:lpstr>
      <vt:lpstr>Attached Behavior</vt:lpstr>
      <vt:lpstr>Attached Behavior</vt:lpstr>
      <vt:lpstr>XAML Concepts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in XAML</dc:title>
  <dc:creator>Doncho Minkov</dc:creator>
  <cp:lastModifiedBy>donchominkov@gmail.com</cp:lastModifiedBy>
  <cp:revision>341</cp:revision>
  <dcterms:created xsi:type="dcterms:W3CDTF">2006-08-16T00:00:00Z</dcterms:created>
  <dcterms:modified xsi:type="dcterms:W3CDTF">2013-03-28T15:44:53Z</dcterms:modified>
</cp:coreProperties>
</file>