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2D049-6783-456C-B5AD-F13248ABE2D3}" type="datetimeFigureOut">
              <a:rPr lang="en-US" smtClean="0"/>
              <a:t>28-Mar-13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1DF41-B8B9-4BAB-82AF-7C525DE6404D}" type="slidenum">
              <a:rPr lang="en-US" smtClean="0"/>
              <a:t>‹#›</a:t>
            </a:fld>
            <a:endParaRPr lang="en-US"/>
          </a:p>
        </p:txBody>
      </p:sp>
    </p:spTree>
    <p:extLst>
      <p:ext uri="{BB962C8B-B14F-4D97-AF65-F5344CB8AC3E}">
        <p14:creationId xmlns:p14="http://schemas.microsoft.com/office/powerpoint/2010/main" val="70812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6803" name="Rectangle 3"/>
          <p:cNvSpPr>
            <a:spLocks noGrp="1" noChangeArrowheads="1"/>
          </p:cNvSpPr>
          <p:nvPr>
            <p:ph type="dt" sz="quarter" idx="1"/>
          </p:nvPr>
        </p:nvSpPr>
        <p:spPr>
          <a:noFill/>
        </p:spPr>
        <p:txBody>
          <a:bodyPr/>
          <a:lstStyle/>
          <a:p>
            <a:fld id="{7E0F082F-22C4-4964-B09E-9FE83B90C102}" type="datetime1">
              <a:rPr lang="en-US" smtClean="0"/>
              <a:pPr/>
              <a:t>28-Mar-13</a:t>
            </a:fld>
            <a:r>
              <a:rPr lang="en-US" dirty="0" smtClean="0"/>
              <a:t>07/16/96</a:t>
            </a:r>
            <a:endParaRPr lang="en-US" sz="1200" i="0" dirty="0" smtClean="0"/>
          </a:p>
        </p:txBody>
      </p:sp>
      <p:sp>
        <p:nvSpPr>
          <p:cNvPr id="768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6805" name="Rectangle 7"/>
          <p:cNvSpPr>
            <a:spLocks noGrp="1" noChangeArrowheads="1"/>
          </p:cNvSpPr>
          <p:nvPr>
            <p:ph type="sldNum" sz="quarter" idx="5"/>
          </p:nvPr>
        </p:nvSpPr>
        <p:spPr>
          <a:noFill/>
        </p:spPr>
        <p:txBody>
          <a:bodyPr/>
          <a:lstStyle/>
          <a:p>
            <a:fld id="{110ED43E-D0DE-4E30-8C62-A8AEA92947FF}" type="slidenum">
              <a:rPr lang="en-US" smtClean="0"/>
              <a:pPr/>
              <a:t>1</a:t>
            </a:fld>
            <a:r>
              <a:rPr lang="en-US" dirty="0" smtClean="0"/>
              <a:t>##</a:t>
            </a:r>
            <a:endParaRPr lang="en-US" sz="1200" i="0" dirty="0" smtClean="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798505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4995" name="Rectangle 3"/>
          <p:cNvSpPr>
            <a:spLocks noGrp="1" noChangeArrowheads="1"/>
          </p:cNvSpPr>
          <p:nvPr>
            <p:ph type="dt" sz="quarter" idx="1"/>
          </p:nvPr>
        </p:nvSpPr>
        <p:spPr>
          <a:noFill/>
        </p:spPr>
        <p:txBody>
          <a:bodyPr/>
          <a:lstStyle/>
          <a:p>
            <a:fld id="{10747878-B7DF-47B9-8CF2-A67114FC8A2C}" type="datetime1">
              <a:rPr lang="en-US" smtClean="0"/>
              <a:pPr/>
              <a:t>28-Mar-13</a:t>
            </a:fld>
            <a:r>
              <a:rPr lang="en-US" dirty="0" smtClean="0"/>
              <a:t>07/16/96</a:t>
            </a:r>
            <a:endParaRPr lang="en-US" sz="1200" i="0" dirty="0" smtClean="0"/>
          </a:p>
        </p:txBody>
      </p:sp>
      <p:sp>
        <p:nvSpPr>
          <p:cNvPr id="8499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4997" name="Rectangle 7"/>
          <p:cNvSpPr>
            <a:spLocks noGrp="1" noChangeArrowheads="1"/>
          </p:cNvSpPr>
          <p:nvPr>
            <p:ph type="sldNum" sz="quarter" idx="5"/>
          </p:nvPr>
        </p:nvSpPr>
        <p:spPr>
          <a:noFill/>
        </p:spPr>
        <p:txBody>
          <a:bodyPr/>
          <a:lstStyle/>
          <a:p>
            <a:fld id="{0DC23815-24A0-4FF2-97CC-A26AF0C1C00F}" type="slidenum">
              <a:rPr lang="en-US" smtClean="0"/>
              <a:pPr/>
              <a:t>18</a:t>
            </a:fld>
            <a:r>
              <a:rPr lang="en-US" dirty="0" smtClean="0"/>
              <a:t>##</a:t>
            </a:r>
            <a:endParaRPr lang="en-US" sz="1200" i="0" dirty="0" smtClean="0"/>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89815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6019" name="Rectangle 3"/>
          <p:cNvSpPr>
            <a:spLocks noGrp="1" noChangeArrowheads="1"/>
          </p:cNvSpPr>
          <p:nvPr>
            <p:ph type="dt" sz="quarter" idx="1"/>
          </p:nvPr>
        </p:nvSpPr>
        <p:spPr>
          <a:noFill/>
        </p:spPr>
        <p:txBody>
          <a:bodyPr/>
          <a:lstStyle/>
          <a:p>
            <a:fld id="{391B9374-6E0E-42D4-AF28-C6CC282CEECB}" type="datetime1">
              <a:rPr lang="en-US" smtClean="0"/>
              <a:pPr/>
              <a:t>28-Mar-13</a:t>
            </a:fld>
            <a:r>
              <a:rPr lang="en-US" dirty="0" smtClean="0"/>
              <a:t>07/16/96</a:t>
            </a:r>
            <a:endParaRPr lang="en-US" sz="1200" i="0" dirty="0" smtClean="0"/>
          </a:p>
        </p:txBody>
      </p:sp>
      <p:sp>
        <p:nvSpPr>
          <p:cNvPr id="8602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6021" name="Rectangle 7"/>
          <p:cNvSpPr>
            <a:spLocks noGrp="1" noChangeArrowheads="1"/>
          </p:cNvSpPr>
          <p:nvPr>
            <p:ph type="sldNum" sz="quarter" idx="5"/>
          </p:nvPr>
        </p:nvSpPr>
        <p:spPr>
          <a:noFill/>
        </p:spPr>
        <p:txBody>
          <a:bodyPr/>
          <a:lstStyle/>
          <a:p>
            <a:fld id="{0B3A454A-A12F-484F-A060-5CE290558B6C}" type="slidenum">
              <a:rPr lang="en-US" smtClean="0"/>
              <a:pPr/>
              <a:t>19</a:t>
            </a:fld>
            <a:r>
              <a:rPr lang="en-US" dirty="0" smtClean="0"/>
              <a:t>##</a:t>
            </a:r>
            <a:endParaRPr lang="en-US" sz="1200" i="0" dirty="0" smtClean="0"/>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69444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7043" name="Rectangle 3"/>
          <p:cNvSpPr>
            <a:spLocks noGrp="1" noChangeArrowheads="1"/>
          </p:cNvSpPr>
          <p:nvPr>
            <p:ph type="dt" sz="quarter" idx="1"/>
          </p:nvPr>
        </p:nvSpPr>
        <p:spPr>
          <a:noFill/>
        </p:spPr>
        <p:txBody>
          <a:bodyPr/>
          <a:lstStyle/>
          <a:p>
            <a:fld id="{4A6768B7-7E7F-43D8-BC05-8056C9047469}" type="datetime1">
              <a:rPr lang="en-US" smtClean="0"/>
              <a:pPr/>
              <a:t>28-Mar-13</a:t>
            </a:fld>
            <a:r>
              <a:rPr lang="en-US" dirty="0" smtClean="0"/>
              <a:t>07/16/96</a:t>
            </a:r>
            <a:endParaRPr lang="en-US" sz="1200" i="0" dirty="0" smtClean="0"/>
          </a:p>
        </p:txBody>
      </p:sp>
      <p:sp>
        <p:nvSpPr>
          <p:cNvPr id="8704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7045" name="Rectangle 7"/>
          <p:cNvSpPr>
            <a:spLocks noGrp="1" noChangeArrowheads="1"/>
          </p:cNvSpPr>
          <p:nvPr>
            <p:ph type="sldNum" sz="quarter" idx="5"/>
          </p:nvPr>
        </p:nvSpPr>
        <p:spPr>
          <a:noFill/>
        </p:spPr>
        <p:txBody>
          <a:bodyPr/>
          <a:lstStyle/>
          <a:p>
            <a:fld id="{27B9A76A-4819-43DE-86B6-FADAB6ECAF38}" type="slidenum">
              <a:rPr lang="en-US" smtClean="0"/>
              <a:pPr/>
              <a:t>22</a:t>
            </a:fld>
            <a:r>
              <a:rPr lang="en-US" dirty="0" smtClean="0"/>
              <a:t>##</a:t>
            </a:r>
            <a:endParaRPr lang="en-US" sz="1200" i="0" dirty="0" smtClean="0"/>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871669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8067" name="Rectangle 3"/>
          <p:cNvSpPr>
            <a:spLocks noGrp="1" noChangeArrowheads="1"/>
          </p:cNvSpPr>
          <p:nvPr>
            <p:ph type="dt" sz="quarter" idx="1"/>
          </p:nvPr>
        </p:nvSpPr>
        <p:spPr>
          <a:noFill/>
        </p:spPr>
        <p:txBody>
          <a:bodyPr/>
          <a:lstStyle/>
          <a:p>
            <a:fld id="{3E7C7064-1E54-45EB-A9BA-1D497B771226}" type="datetime1">
              <a:rPr lang="en-US" smtClean="0"/>
              <a:pPr/>
              <a:t>28-Mar-13</a:t>
            </a:fld>
            <a:r>
              <a:rPr lang="en-US" dirty="0" smtClean="0"/>
              <a:t>07/16/96</a:t>
            </a:r>
            <a:endParaRPr lang="en-US" sz="1200" i="0" dirty="0" smtClean="0"/>
          </a:p>
        </p:txBody>
      </p:sp>
      <p:sp>
        <p:nvSpPr>
          <p:cNvPr id="8806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8069" name="Rectangle 7"/>
          <p:cNvSpPr>
            <a:spLocks noGrp="1" noChangeArrowheads="1"/>
          </p:cNvSpPr>
          <p:nvPr>
            <p:ph type="sldNum" sz="quarter" idx="5"/>
          </p:nvPr>
        </p:nvSpPr>
        <p:spPr>
          <a:noFill/>
        </p:spPr>
        <p:txBody>
          <a:bodyPr/>
          <a:lstStyle/>
          <a:p>
            <a:fld id="{CAABC651-DF93-4518-9D6D-C7430F331A85}" type="slidenum">
              <a:rPr lang="en-US" smtClean="0"/>
              <a:pPr/>
              <a:t>23</a:t>
            </a:fld>
            <a:r>
              <a:rPr lang="en-US" dirty="0" smtClean="0"/>
              <a:t>##</a:t>
            </a:r>
            <a:endParaRPr lang="en-US" sz="1200" i="0" dirty="0" smtClean="0"/>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119918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9091" name="Rectangle 3"/>
          <p:cNvSpPr>
            <a:spLocks noGrp="1" noChangeArrowheads="1"/>
          </p:cNvSpPr>
          <p:nvPr>
            <p:ph type="dt" sz="quarter" idx="1"/>
          </p:nvPr>
        </p:nvSpPr>
        <p:spPr>
          <a:noFill/>
        </p:spPr>
        <p:txBody>
          <a:bodyPr/>
          <a:lstStyle/>
          <a:p>
            <a:fld id="{18F214F2-AFD5-4892-B6B2-90C3B697A8CB}" type="datetime1">
              <a:rPr lang="en-US" smtClean="0"/>
              <a:pPr/>
              <a:t>28-Mar-13</a:t>
            </a:fld>
            <a:r>
              <a:rPr lang="en-US" dirty="0" smtClean="0"/>
              <a:t>07/16/96</a:t>
            </a:r>
            <a:endParaRPr lang="en-US" sz="1200" i="0" dirty="0" smtClean="0"/>
          </a:p>
        </p:txBody>
      </p:sp>
      <p:sp>
        <p:nvSpPr>
          <p:cNvPr id="8909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9093" name="Rectangle 7"/>
          <p:cNvSpPr>
            <a:spLocks noGrp="1" noChangeArrowheads="1"/>
          </p:cNvSpPr>
          <p:nvPr>
            <p:ph type="sldNum" sz="quarter" idx="5"/>
          </p:nvPr>
        </p:nvSpPr>
        <p:spPr>
          <a:noFill/>
        </p:spPr>
        <p:txBody>
          <a:bodyPr/>
          <a:lstStyle/>
          <a:p>
            <a:fld id="{C514B395-0589-40C8-B10B-11C5F78F3C59}" type="slidenum">
              <a:rPr lang="en-US" smtClean="0"/>
              <a:pPr/>
              <a:t>27</a:t>
            </a:fld>
            <a:r>
              <a:rPr lang="en-US" dirty="0" smtClean="0"/>
              <a:t>##</a:t>
            </a:r>
            <a:endParaRPr lang="en-US" sz="1200" i="0" dirty="0" smtClean="0"/>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74502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0115" name="Rectangle 3"/>
          <p:cNvSpPr>
            <a:spLocks noGrp="1" noChangeArrowheads="1"/>
          </p:cNvSpPr>
          <p:nvPr>
            <p:ph type="dt" sz="quarter" idx="1"/>
          </p:nvPr>
        </p:nvSpPr>
        <p:spPr>
          <a:noFill/>
        </p:spPr>
        <p:txBody>
          <a:bodyPr/>
          <a:lstStyle/>
          <a:p>
            <a:fld id="{6249CB20-00D0-4B85-8854-80C78E5E856C}" type="datetime1">
              <a:rPr lang="en-US" smtClean="0"/>
              <a:pPr/>
              <a:t>28-Mar-13</a:t>
            </a:fld>
            <a:r>
              <a:rPr lang="en-US" dirty="0" smtClean="0"/>
              <a:t>07/16/96</a:t>
            </a:r>
            <a:endParaRPr lang="en-US" sz="1200" i="0" dirty="0" smtClean="0"/>
          </a:p>
        </p:txBody>
      </p:sp>
      <p:sp>
        <p:nvSpPr>
          <p:cNvPr id="9011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0117" name="Rectangle 7"/>
          <p:cNvSpPr>
            <a:spLocks noGrp="1" noChangeArrowheads="1"/>
          </p:cNvSpPr>
          <p:nvPr>
            <p:ph type="sldNum" sz="quarter" idx="5"/>
          </p:nvPr>
        </p:nvSpPr>
        <p:spPr>
          <a:noFill/>
        </p:spPr>
        <p:txBody>
          <a:bodyPr/>
          <a:lstStyle/>
          <a:p>
            <a:fld id="{BAF6E79D-7139-4709-AE78-0F4B906A5326}" type="slidenum">
              <a:rPr lang="en-US" smtClean="0"/>
              <a:pPr/>
              <a:t>30</a:t>
            </a:fld>
            <a:r>
              <a:rPr lang="en-US" dirty="0" smtClean="0"/>
              <a:t>##</a:t>
            </a:r>
            <a:endParaRPr lang="en-US" sz="1200" i="0" dirty="0" smtClean="0"/>
          </a:p>
        </p:txBody>
      </p:sp>
      <p:sp>
        <p:nvSpPr>
          <p:cNvPr id="90118" name="Rectangle 2"/>
          <p:cNvSpPr>
            <a:spLocks noGrp="1" noRot="1" noChangeAspect="1" noChangeArrowheads="1" noTextEdit="1"/>
          </p:cNvSpPr>
          <p:nvPr>
            <p:ph type="sldImg"/>
          </p:nvPr>
        </p:nvSpPr>
        <p:spPr>
          <a:ln/>
        </p:spPr>
      </p:sp>
      <p:sp>
        <p:nvSpPr>
          <p:cNvPr id="9011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788010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1139" name="Rectangle 3"/>
          <p:cNvSpPr>
            <a:spLocks noGrp="1" noChangeArrowheads="1"/>
          </p:cNvSpPr>
          <p:nvPr>
            <p:ph type="dt" sz="quarter" idx="1"/>
          </p:nvPr>
        </p:nvSpPr>
        <p:spPr>
          <a:noFill/>
        </p:spPr>
        <p:txBody>
          <a:bodyPr/>
          <a:lstStyle/>
          <a:p>
            <a:fld id="{9D772C8D-6F73-44E4-85D7-8B0FBE0C0BC8}" type="datetime1">
              <a:rPr lang="en-US" smtClean="0"/>
              <a:pPr/>
              <a:t>28-Mar-13</a:t>
            </a:fld>
            <a:r>
              <a:rPr lang="en-US" dirty="0" smtClean="0"/>
              <a:t>07/16/96</a:t>
            </a:r>
            <a:endParaRPr lang="en-US" sz="1200" i="0" dirty="0" smtClean="0"/>
          </a:p>
        </p:txBody>
      </p:sp>
      <p:sp>
        <p:nvSpPr>
          <p:cNvPr id="9114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1141" name="Rectangle 7"/>
          <p:cNvSpPr>
            <a:spLocks noGrp="1" noChangeArrowheads="1"/>
          </p:cNvSpPr>
          <p:nvPr>
            <p:ph type="sldNum" sz="quarter" idx="5"/>
          </p:nvPr>
        </p:nvSpPr>
        <p:spPr>
          <a:noFill/>
        </p:spPr>
        <p:txBody>
          <a:bodyPr/>
          <a:lstStyle/>
          <a:p>
            <a:fld id="{C6E71B42-341A-4920-8260-F443246C2970}" type="slidenum">
              <a:rPr lang="en-US" smtClean="0"/>
              <a:pPr/>
              <a:t>31</a:t>
            </a:fld>
            <a:r>
              <a:rPr lang="en-US" dirty="0" smtClean="0"/>
              <a:t>##</a:t>
            </a:r>
            <a:endParaRPr lang="en-US" sz="1200" i="0" dirty="0" smtClean="0"/>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57266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2163" name="Rectangle 3"/>
          <p:cNvSpPr>
            <a:spLocks noGrp="1" noChangeArrowheads="1"/>
          </p:cNvSpPr>
          <p:nvPr>
            <p:ph type="dt" sz="quarter" idx="1"/>
          </p:nvPr>
        </p:nvSpPr>
        <p:spPr>
          <a:noFill/>
        </p:spPr>
        <p:txBody>
          <a:bodyPr/>
          <a:lstStyle/>
          <a:p>
            <a:fld id="{6BDBB381-2417-4311-AFE0-3496A6ADBCD7}" type="datetime1">
              <a:rPr lang="en-US" smtClean="0"/>
              <a:pPr/>
              <a:t>28-Mar-13</a:t>
            </a:fld>
            <a:r>
              <a:rPr lang="en-US" dirty="0" smtClean="0"/>
              <a:t>07/16/96</a:t>
            </a:r>
            <a:endParaRPr lang="en-US" sz="1200" i="0" dirty="0" smtClean="0"/>
          </a:p>
        </p:txBody>
      </p:sp>
      <p:sp>
        <p:nvSpPr>
          <p:cNvPr id="9216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2165" name="Rectangle 7"/>
          <p:cNvSpPr>
            <a:spLocks noGrp="1" noChangeArrowheads="1"/>
          </p:cNvSpPr>
          <p:nvPr>
            <p:ph type="sldNum" sz="quarter" idx="5"/>
          </p:nvPr>
        </p:nvSpPr>
        <p:spPr>
          <a:noFill/>
        </p:spPr>
        <p:txBody>
          <a:bodyPr/>
          <a:lstStyle/>
          <a:p>
            <a:fld id="{9DAD3629-3EC5-4C48-8186-5DD9AEC46471}" type="slidenum">
              <a:rPr lang="en-US" smtClean="0"/>
              <a:pPr/>
              <a:t>34</a:t>
            </a:fld>
            <a:r>
              <a:rPr lang="en-US" dirty="0" smtClean="0"/>
              <a:t>##</a:t>
            </a:r>
            <a:endParaRPr lang="en-US" sz="1200" i="0" dirty="0" smtClean="0"/>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4059786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3187" name="Rectangle 3"/>
          <p:cNvSpPr>
            <a:spLocks noGrp="1" noChangeArrowheads="1"/>
          </p:cNvSpPr>
          <p:nvPr>
            <p:ph type="dt" sz="quarter" idx="1"/>
          </p:nvPr>
        </p:nvSpPr>
        <p:spPr>
          <a:noFill/>
        </p:spPr>
        <p:txBody>
          <a:bodyPr/>
          <a:lstStyle/>
          <a:p>
            <a:fld id="{B20BBF39-3644-4903-ABCC-F0C6F740DB08}" type="datetime1">
              <a:rPr lang="en-US" smtClean="0"/>
              <a:pPr/>
              <a:t>28-Mar-13</a:t>
            </a:fld>
            <a:r>
              <a:rPr lang="en-US" dirty="0" smtClean="0"/>
              <a:t>07/16/96</a:t>
            </a:r>
            <a:endParaRPr lang="en-US" sz="1200" i="0" dirty="0" smtClean="0"/>
          </a:p>
        </p:txBody>
      </p:sp>
      <p:sp>
        <p:nvSpPr>
          <p:cNvPr id="9318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3189" name="Rectangle 7"/>
          <p:cNvSpPr>
            <a:spLocks noGrp="1" noChangeArrowheads="1"/>
          </p:cNvSpPr>
          <p:nvPr>
            <p:ph type="sldNum" sz="quarter" idx="5"/>
          </p:nvPr>
        </p:nvSpPr>
        <p:spPr>
          <a:noFill/>
        </p:spPr>
        <p:txBody>
          <a:bodyPr/>
          <a:lstStyle/>
          <a:p>
            <a:fld id="{1AE33126-98E8-4EE8-9B65-635CF6E22D31}" type="slidenum">
              <a:rPr lang="en-US" smtClean="0"/>
              <a:pPr/>
              <a:t>37</a:t>
            </a:fld>
            <a:r>
              <a:rPr lang="en-US" dirty="0" smtClean="0"/>
              <a:t>##</a:t>
            </a:r>
            <a:endParaRPr lang="en-US" sz="1200" i="0" dirty="0" smtClean="0"/>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35420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99331" name="Rectangle 3"/>
          <p:cNvSpPr>
            <a:spLocks noGrp="1" noChangeArrowheads="1"/>
          </p:cNvSpPr>
          <p:nvPr>
            <p:ph type="dt" sz="quarter" idx="1"/>
          </p:nvPr>
        </p:nvSpPr>
        <p:spPr>
          <a:noFill/>
        </p:spPr>
        <p:txBody>
          <a:bodyPr/>
          <a:lstStyle/>
          <a:p>
            <a:fld id="{97CFFD00-9F65-40F4-BBC8-F87DAAE52120}" type="datetime1">
              <a:rPr lang="en-US" smtClean="0"/>
              <a:pPr/>
              <a:t>28-Mar-13</a:t>
            </a:fld>
            <a:r>
              <a:rPr lang="en-US" dirty="0" smtClean="0"/>
              <a:t>07/16/96</a:t>
            </a:r>
            <a:endParaRPr lang="en-US" sz="1200" i="0" dirty="0" smtClean="0"/>
          </a:p>
        </p:txBody>
      </p:sp>
      <p:sp>
        <p:nvSpPr>
          <p:cNvPr id="9933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99333" name="Rectangle 7"/>
          <p:cNvSpPr>
            <a:spLocks noGrp="1" noChangeArrowheads="1"/>
          </p:cNvSpPr>
          <p:nvPr>
            <p:ph type="sldNum" sz="quarter" idx="5"/>
          </p:nvPr>
        </p:nvSpPr>
        <p:spPr>
          <a:noFill/>
        </p:spPr>
        <p:txBody>
          <a:bodyPr/>
          <a:lstStyle/>
          <a:p>
            <a:fld id="{F7A95C73-701F-4E23-BEC7-4B17384E75AD}" type="slidenum">
              <a:rPr lang="en-US" smtClean="0"/>
              <a:pPr/>
              <a:t>38</a:t>
            </a:fld>
            <a:r>
              <a:rPr lang="en-US" dirty="0" smtClean="0"/>
              <a:t>##</a:t>
            </a:r>
            <a:endParaRPr lang="en-US" sz="1200" i="0" dirty="0" smtClean="0"/>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97516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7827" name="Rectangle 3"/>
          <p:cNvSpPr>
            <a:spLocks noGrp="1" noChangeArrowheads="1"/>
          </p:cNvSpPr>
          <p:nvPr>
            <p:ph type="dt" sz="quarter" idx="1"/>
          </p:nvPr>
        </p:nvSpPr>
        <p:spPr>
          <a:noFill/>
        </p:spPr>
        <p:txBody>
          <a:bodyPr/>
          <a:lstStyle/>
          <a:p>
            <a:fld id="{EB05921A-7FDA-4A58-BFEA-4A04C5C95AA9}" type="datetime1">
              <a:rPr lang="en-US" smtClean="0"/>
              <a:pPr/>
              <a:t>28-Mar-13</a:t>
            </a:fld>
            <a:r>
              <a:rPr lang="en-US" dirty="0" smtClean="0"/>
              <a:t>07/16/96</a:t>
            </a:r>
            <a:endParaRPr lang="en-US" sz="1200" i="0" dirty="0" smtClean="0"/>
          </a:p>
        </p:txBody>
      </p:sp>
      <p:sp>
        <p:nvSpPr>
          <p:cNvPr id="7782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7829" name="Rectangle 7"/>
          <p:cNvSpPr>
            <a:spLocks noGrp="1" noChangeArrowheads="1"/>
          </p:cNvSpPr>
          <p:nvPr>
            <p:ph type="sldNum" sz="quarter" idx="5"/>
          </p:nvPr>
        </p:nvSpPr>
        <p:spPr>
          <a:noFill/>
        </p:spPr>
        <p:txBody>
          <a:bodyPr/>
          <a:lstStyle/>
          <a:p>
            <a:fld id="{B91AB6C1-59C0-4C2B-AB74-48A2E34BD163}" type="slidenum">
              <a:rPr lang="en-US" smtClean="0"/>
              <a:pPr/>
              <a:t>2</a:t>
            </a:fld>
            <a:r>
              <a:rPr lang="en-US" dirty="0" smtClean="0"/>
              <a:t>##</a:t>
            </a:r>
            <a:endParaRPr lang="en-US" sz="1200" i="0" dirty="0"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353379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0355" name="Rectangle 3"/>
          <p:cNvSpPr>
            <a:spLocks noGrp="1" noChangeArrowheads="1"/>
          </p:cNvSpPr>
          <p:nvPr>
            <p:ph type="dt" sz="quarter" idx="1"/>
          </p:nvPr>
        </p:nvSpPr>
        <p:spPr>
          <a:noFill/>
        </p:spPr>
        <p:txBody>
          <a:bodyPr/>
          <a:lstStyle/>
          <a:p>
            <a:fld id="{571F5AB7-B637-4DBF-BFD5-273D0B2C7911}" type="datetime1">
              <a:rPr lang="en-US" smtClean="0"/>
              <a:pPr/>
              <a:t>28-Mar-13</a:t>
            </a:fld>
            <a:r>
              <a:rPr lang="en-US" dirty="0" smtClean="0"/>
              <a:t>07/16/96</a:t>
            </a:r>
            <a:endParaRPr lang="en-US" sz="1200" i="0" dirty="0" smtClean="0"/>
          </a:p>
        </p:txBody>
      </p:sp>
      <p:sp>
        <p:nvSpPr>
          <p:cNvPr id="10035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0357" name="Rectangle 7"/>
          <p:cNvSpPr>
            <a:spLocks noGrp="1" noChangeArrowheads="1"/>
          </p:cNvSpPr>
          <p:nvPr>
            <p:ph type="sldNum" sz="quarter" idx="5"/>
          </p:nvPr>
        </p:nvSpPr>
        <p:spPr>
          <a:noFill/>
        </p:spPr>
        <p:txBody>
          <a:bodyPr/>
          <a:lstStyle/>
          <a:p>
            <a:fld id="{BF0A2F46-5241-4891-91C3-C5D46C641C27}" type="slidenum">
              <a:rPr lang="en-US" smtClean="0"/>
              <a:pPr/>
              <a:t>44</a:t>
            </a:fld>
            <a:r>
              <a:rPr lang="en-US" dirty="0" smtClean="0"/>
              <a:t>##</a:t>
            </a:r>
            <a:endParaRPr lang="en-US" sz="1200" i="0" dirty="0" smtClean="0"/>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502881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1379" name="Rectangle 3"/>
          <p:cNvSpPr>
            <a:spLocks noGrp="1" noChangeArrowheads="1"/>
          </p:cNvSpPr>
          <p:nvPr>
            <p:ph type="dt" sz="quarter" idx="1"/>
          </p:nvPr>
        </p:nvSpPr>
        <p:spPr>
          <a:noFill/>
        </p:spPr>
        <p:txBody>
          <a:bodyPr/>
          <a:lstStyle/>
          <a:p>
            <a:fld id="{D0726D7D-8D10-4168-9EF9-E7DF6646D335}" type="datetime1">
              <a:rPr lang="en-US" smtClean="0"/>
              <a:pPr/>
              <a:t>28-Mar-13</a:t>
            </a:fld>
            <a:r>
              <a:rPr lang="en-US" dirty="0" smtClean="0"/>
              <a:t>07/16/96</a:t>
            </a:r>
            <a:endParaRPr lang="en-US" sz="1200" i="0" dirty="0" smtClean="0"/>
          </a:p>
        </p:txBody>
      </p:sp>
      <p:sp>
        <p:nvSpPr>
          <p:cNvPr id="10138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1381" name="Rectangle 7"/>
          <p:cNvSpPr>
            <a:spLocks noGrp="1" noChangeArrowheads="1"/>
          </p:cNvSpPr>
          <p:nvPr>
            <p:ph type="sldNum" sz="quarter" idx="5"/>
          </p:nvPr>
        </p:nvSpPr>
        <p:spPr>
          <a:noFill/>
        </p:spPr>
        <p:txBody>
          <a:bodyPr/>
          <a:lstStyle/>
          <a:p>
            <a:fld id="{912A34A5-E20E-4BCD-8964-C5F1DD05D460}" type="slidenum">
              <a:rPr lang="en-US" smtClean="0"/>
              <a:pPr/>
              <a:t>45</a:t>
            </a:fld>
            <a:r>
              <a:rPr lang="en-US" dirty="0" smtClean="0"/>
              <a:t>##</a:t>
            </a:r>
            <a:endParaRPr lang="en-US" sz="1200" i="0" dirty="0" smtClean="0"/>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619172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2403" name="Rectangle 3"/>
          <p:cNvSpPr>
            <a:spLocks noGrp="1" noChangeArrowheads="1"/>
          </p:cNvSpPr>
          <p:nvPr>
            <p:ph type="dt" sz="quarter" idx="1"/>
          </p:nvPr>
        </p:nvSpPr>
        <p:spPr>
          <a:noFill/>
        </p:spPr>
        <p:txBody>
          <a:bodyPr/>
          <a:lstStyle/>
          <a:p>
            <a:fld id="{A01C0A49-A16A-4B02-81B4-22E85DB6505F}" type="datetime1">
              <a:rPr lang="en-US" smtClean="0"/>
              <a:pPr/>
              <a:t>28-Mar-13</a:t>
            </a:fld>
            <a:r>
              <a:rPr lang="en-US" dirty="0" smtClean="0"/>
              <a:t>07/16/96</a:t>
            </a:r>
            <a:endParaRPr lang="en-US" sz="1200" i="0" dirty="0" smtClean="0"/>
          </a:p>
        </p:txBody>
      </p:sp>
      <p:sp>
        <p:nvSpPr>
          <p:cNvPr id="1024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2405" name="Rectangle 7"/>
          <p:cNvSpPr>
            <a:spLocks noGrp="1" noChangeArrowheads="1"/>
          </p:cNvSpPr>
          <p:nvPr>
            <p:ph type="sldNum" sz="quarter" idx="5"/>
          </p:nvPr>
        </p:nvSpPr>
        <p:spPr>
          <a:noFill/>
        </p:spPr>
        <p:txBody>
          <a:bodyPr/>
          <a:lstStyle/>
          <a:p>
            <a:fld id="{8D30ABA1-D3AE-4C6F-905D-279274D8F3CE}" type="slidenum">
              <a:rPr lang="en-US" smtClean="0"/>
              <a:pPr/>
              <a:t>50</a:t>
            </a:fld>
            <a:r>
              <a:rPr lang="en-US" dirty="0" smtClean="0"/>
              <a:t>##</a:t>
            </a:r>
            <a:endParaRPr lang="en-US" sz="1200" i="0" dirty="0"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14954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3427" name="Rectangle 3"/>
          <p:cNvSpPr>
            <a:spLocks noGrp="1" noChangeArrowheads="1"/>
          </p:cNvSpPr>
          <p:nvPr>
            <p:ph type="dt" sz="quarter" idx="1"/>
          </p:nvPr>
        </p:nvSpPr>
        <p:spPr>
          <a:noFill/>
        </p:spPr>
        <p:txBody>
          <a:bodyPr/>
          <a:lstStyle/>
          <a:p>
            <a:fld id="{7CF36A89-8CC0-4CF0-94E3-4AAF381B44F3}" type="datetime1">
              <a:rPr lang="en-US" smtClean="0"/>
              <a:pPr/>
              <a:t>28-Mar-13</a:t>
            </a:fld>
            <a:r>
              <a:rPr lang="en-US" dirty="0" smtClean="0"/>
              <a:t>07/16/96</a:t>
            </a:r>
            <a:endParaRPr lang="en-US" sz="1200" i="0" dirty="0" smtClean="0"/>
          </a:p>
        </p:txBody>
      </p:sp>
      <p:sp>
        <p:nvSpPr>
          <p:cNvPr id="10342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3429" name="Rectangle 7"/>
          <p:cNvSpPr>
            <a:spLocks noGrp="1" noChangeArrowheads="1"/>
          </p:cNvSpPr>
          <p:nvPr>
            <p:ph type="sldNum" sz="quarter" idx="5"/>
          </p:nvPr>
        </p:nvSpPr>
        <p:spPr>
          <a:noFill/>
        </p:spPr>
        <p:txBody>
          <a:bodyPr/>
          <a:lstStyle/>
          <a:p>
            <a:fld id="{674F2ED5-31F4-4486-B0C8-6A8D8714F779}" type="slidenum">
              <a:rPr lang="en-US" smtClean="0"/>
              <a:pPr/>
              <a:t>51</a:t>
            </a:fld>
            <a:r>
              <a:rPr lang="en-US" dirty="0" smtClean="0"/>
              <a:t>##</a:t>
            </a:r>
            <a:endParaRPr lang="en-US" sz="1200" i="0" dirty="0" smtClean="0"/>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121665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4451" name="Rectangle 3"/>
          <p:cNvSpPr>
            <a:spLocks noGrp="1" noChangeArrowheads="1"/>
          </p:cNvSpPr>
          <p:nvPr>
            <p:ph type="dt" sz="quarter" idx="1"/>
          </p:nvPr>
        </p:nvSpPr>
        <p:spPr>
          <a:noFill/>
        </p:spPr>
        <p:txBody>
          <a:bodyPr/>
          <a:lstStyle/>
          <a:p>
            <a:fld id="{9ECDDCF5-8719-4212-89B6-722AF3FE6265}" type="datetime1">
              <a:rPr lang="en-US" smtClean="0"/>
              <a:pPr/>
              <a:t>28-Mar-13</a:t>
            </a:fld>
            <a:r>
              <a:rPr lang="en-US" dirty="0" smtClean="0"/>
              <a:t>07/16/96</a:t>
            </a:r>
            <a:endParaRPr lang="en-US" sz="1200" i="0" dirty="0" smtClean="0"/>
          </a:p>
        </p:txBody>
      </p:sp>
      <p:sp>
        <p:nvSpPr>
          <p:cNvPr id="10445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4453" name="Rectangle 7"/>
          <p:cNvSpPr>
            <a:spLocks noGrp="1" noChangeArrowheads="1"/>
          </p:cNvSpPr>
          <p:nvPr>
            <p:ph type="sldNum" sz="quarter" idx="5"/>
          </p:nvPr>
        </p:nvSpPr>
        <p:spPr>
          <a:noFill/>
        </p:spPr>
        <p:txBody>
          <a:bodyPr/>
          <a:lstStyle/>
          <a:p>
            <a:fld id="{78822768-CB19-45CF-9BD4-B6FE7DFBACF8}" type="slidenum">
              <a:rPr lang="en-US" smtClean="0"/>
              <a:pPr/>
              <a:t>52</a:t>
            </a:fld>
            <a:r>
              <a:rPr lang="en-US" dirty="0" smtClean="0"/>
              <a:t>##</a:t>
            </a:r>
            <a:endParaRPr lang="en-US" sz="1200" i="0" dirty="0" smtClean="0"/>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51796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8851" name="Rectangle 3"/>
          <p:cNvSpPr>
            <a:spLocks noGrp="1" noChangeArrowheads="1"/>
          </p:cNvSpPr>
          <p:nvPr>
            <p:ph type="dt" sz="quarter" idx="1"/>
          </p:nvPr>
        </p:nvSpPr>
        <p:spPr>
          <a:noFill/>
        </p:spPr>
        <p:txBody>
          <a:bodyPr/>
          <a:lstStyle/>
          <a:p>
            <a:fld id="{F5692187-1816-4808-ACEC-1C356D56775A}" type="datetime1">
              <a:rPr lang="en-US" smtClean="0"/>
              <a:pPr/>
              <a:t>28-Mar-13</a:t>
            </a:fld>
            <a:r>
              <a:rPr lang="en-US" dirty="0" smtClean="0"/>
              <a:t>07/16/96</a:t>
            </a:r>
            <a:endParaRPr lang="en-US" sz="1200" i="0" dirty="0" smtClean="0"/>
          </a:p>
        </p:txBody>
      </p:sp>
      <p:sp>
        <p:nvSpPr>
          <p:cNvPr id="7885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8853" name="Rectangle 7"/>
          <p:cNvSpPr>
            <a:spLocks noGrp="1" noChangeArrowheads="1"/>
          </p:cNvSpPr>
          <p:nvPr>
            <p:ph type="sldNum" sz="quarter" idx="5"/>
          </p:nvPr>
        </p:nvSpPr>
        <p:spPr>
          <a:noFill/>
        </p:spPr>
        <p:txBody>
          <a:bodyPr/>
          <a:lstStyle/>
          <a:p>
            <a:fld id="{5DEE18A8-F888-4871-9535-88BFA514423A}" type="slidenum">
              <a:rPr lang="en-US" smtClean="0"/>
              <a:pPr/>
              <a:t>3</a:t>
            </a:fld>
            <a:r>
              <a:rPr lang="en-US" dirty="0" smtClean="0"/>
              <a:t>##</a:t>
            </a:r>
            <a:endParaRPr lang="en-US" sz="1200" i="0" dirty="0" smtClean="0"/>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73869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9875" name="Rectangle 3"/>
          <p:cNvSpPr>
            <a:spLocks noGrp="1" noChangeArrowheads="1"/>
          </p:cNvSpPr>
          <p:nvPr>
            <p:ph type="dt" sz="quarter" idx="1"/>
          </p:nvPr>
        </p:nvSpPr>
        <p:spPr>
          <a:noFill/>
        </p:spPr>
        <p:txBody>
          <a:bodyPr/>
          <a:lstStyle/>
          <a:p>
            <a:fld id="{82D519F7-D1E1-4931-809F-A27DC069A112}" type="datetime1">
              <a:rPr lang="en-US" smtClean="0"/>
              <a:pPr/>
              <a:t>28-Mar-13</a:t>
            </a:fld>
            <a:r>
              <a:rPr lang="en-US" dirty="0" smtClean="0"/>
              <a:t>07/16/96</a:t>
            </a:r>
            <a:endParaRPr lang="en-US" sz="1200" i="0" dirty="0" smtClean="0"/>
          </a:p>
        </p:txBody>
      </p:sp>
      <p:sp>
        <p:nvSpPr>
          <p:cNvPr id="7987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9877" name="Rectangle 7"/>
          <p:cNvSpPr>
            <a:spLocks noGrp="1" noChangeArrowheads="1"/>
          </p:cNvSpPr>
          <p:nvPr>
            <p:ph type="sldNum" sz="quarter" idx="5"/>
          </p:nvPr>
        </p:nvSpPr>
        <p:spPr>
          <a:noFill/>
        </p:spPr>
        <p:txBody>
          <a:bodyPr/>
          <a:lstStyle/>
          <a:p>
            <a:fld id="{5F076484-6C59-4901-984C-1EB688647A99}" type="slidenum">
              <a:rPr lang="en-US" smtClean="0"/>
              <a:pPr/>
              <a:t>4</a:t>
            </a:fld>
            <a:r>
              <a:rPr lang="en-US" dirty="0" smtClean="0"/>
              <a:t>##</a:t>
            </a:r>
            <a:endParaRPr lang="en-US" sz="1200" i="0" dirty="0" smtClean="0"/>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91975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0899" name="Rectangle 3"/>
          <p:cNvSpPr>
            <a:spLocks noGrp="1" noChangeArrowheads="1"/>
          </p:cNvSpPr>
          <p:nvPr>
            <p:ph type="dt" sz="quarter" idx="1"/>
          </p:nvPr>
        </p:nvSpPr>
        <p:spPr>
          <a:noFill/>
        </p:spPr>
        <p:txBody>
          <a:bodyPr/>
          <a:lstStyle/>
          <a:p>
            <a:fld id="{EF03E779-8108-4BF3-80ED-A858A2082E9A}" type="datetime1">
              <a:rPr lang="en-US" smtClean="0"/>
              <a:pPr/>
              <a:t>28-Mar-13</a:t>
            </a:fld>
            <a:r>
              <a:rPr lang="en-US" dirty="0" smtClean="0"/>
              <a:t>07/16/96</a:t>
            </a:r>
            <a:endParaRPr lang="en-US" sz="1200" i="0" dirty="0" smtClean="0"/>
          </a:p>
        </p:txBody>
      </p:sp>
      <p:sp>
        <p:nvSpPr>
          <p:cNvPr id="80900"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0901" name="Rectangle 7"/>
          <p:cNvSpPr>
            <a:spLocks noGrp="1" noChangeArrowheads="1"/>
          </p:cNvSpPr>
          <p:nvPr>
            <p:ph type="sldNum" sz="quarter" idx="5"/>
          </p:nvPr>
        </p:nvSpPr>
        <p:spPr>
          <a:noFill/>
        </p:spPr>
        <p:txBody>
          <a:bodyPr/>
          <a:lstStyle/>
          <a:p>
            <a:fld id="{3364F72C-DDAC-4EF3-9477-AA4CA8D15AC5}" type="slidenum">
              <a:rPr lang="en-US" smtClean="0"/>
              <a:pPr/>
              <a:t>7</a:t>
            </a:fld>
            <a:r>
              <a:rPr lang="en-US" dirty="0" smtClean="0"/>
              <a:t>##</a:t>
            </a:r>
            <a:endParaRPr lang="en-US" sz="1200" i="0" dirty="0" smtClean="0"/>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5063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1923" name="Rectangle 3"/>
          <p:cNvSpPr>
            <a:spLocks noGrp="1" noChangeArrowheads="1"/>
          </p:cNvSpPr>
          <p:nvPr>
            <p:ph type="dt" sz="quarter" idx="1"/>
          </p:nvPr>
        </p:nvSpPr>
        <p:spPr>
          <a:noFill/>
        </p:spPr>
        <p:txBody>
          <a:bodyPr/>
          <a:lstStyle/>
          <a:p>
            <a:fld id="{4D91AA69-9AD5-4AEF-9325-613583480378}" type="datetime1">
              <a:rPr lang="en-US" smtClean="0"/>
              <a:pPr/>
              <a:t>28-Mar-13</a:t>
            </a:fld>
            <a:r>
              <a:rPr lang="en-US" dirty="0" smtClean="0"/>
              <a:t>07/16/96</a:t>
            </a:r>
            <a:endParaRPr lang="en-US" sz="1200" i="0" dirty="0" smtClean="0"/>
          </a:p>
        </p:txBody>
      </p:sp>
      <p:sp>
        <p:nvSpPr>
          <p:cNvPr id="8192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1925" name="Rectangle 7"/>
          <p:cNvSpPr>
            <a:spLocks noGrp="1" noChangeArrowheads="1"/>
          </p:cNvSpPr>
          <p:nvPr>
            <p:ph type="sldNum" sz="quarter" idx="5"/>
          </p:nvPr>
        </p:nvSpPr>
        <p:spPr>
          <a:noFill/>
        </p:spPr>
        <p:txBody>
          <a:bodyPr/>
          <a:lstStyle/>
          <a:p>
            <a:fld id="{2BD91AD2-3FAC-4797-BFD9-CA04EFFC2203}" type="slidenum">
              <a:rPr lang="en-US" smtClean="0"/>
              <a:pPr/>
              <a:t>8</a:t>
            </a:fld>
            <a:r>
              <a:rPr lang="en-US" dirty="0" smtClean="0"/>
              <a:t>##</a:t>
            </a:r>
            <a:endParaRPr lang="en-US" sz="1200" i="0" dirty="0" smtClean="0"/>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178241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178756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2947" name="Rectangle 3"/>
          <p:cNvSpPr>
            <a:spLocks noGrp="1" noChangeArrowheads="1"/>
          </p:cNvSpPr>
          <p:nvPr>
            <p:ph type="dt" sz="quarter" idx="1"/>
          </p:nvPr>
        </p:nvSpPr>
        <p:spPr>
          <a:noFill/>
        </p:spPr>
        <p:txBody>
          <a:bodyPr/>
          <a:lstStyle/>
          <a:p>
            <a:fld id="{3C33032C-FF3D-40B6-8A79-7C5280F2E94C}" type="datetime1">
              <a:rPr lang="en-US" smtClean="0"/>
              <a:pPr/>
              <a:t>28-Mar-13</a:t>
            </a:fld>
            <a:r>
              <a:rPr lang="en-US" dirty="0" smtClean="0"/>
              <a:t>07/16/96</a:t>
            </a:r>
            <a:endParaRPr lang="en-US" sz="1200" i="0" dirty="0" smtClean="0"/>
          </a:p>
        </p:txBody>
      </p:sp>
      <p:sp>
        <p:nvSpPr>
          <p:cNvPr id="8294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2949" name="Rectangle 7"/>
          <p:cNvSpPr>
            <a:spLocks noGrp="1" noChangeArrowheads="1"/>
          </p:cNvSpPr>
          <p:nvPr>
            <p:ph type="sldNum" sz="quarter" idx="5"/>
          </p:nvPr>
        </p:nvSpPr>
        <p:spPr>
          <a:noFill/>
        </p:spPr>
        <p:txBody>
          <a:bodyPr/>
          <a:lstStyle/>
          <a:p>
            <a:fld id="{58B17088-0439-4C35-85EB-71179B704799}" type="slidenum">
              <a:rPr lang="en-US" smtClean="0"/>
              <a:pPr/>
              <a:t>13</a:t>
            </a:fld>
            <a:r>
              <a:rPr lang="en-US" dirty="0" smtClean="0"/>
              <a:t>##</a:t>
            </a:r>
            <a:endParaRPr lang="en-US" sz="1200" i="0" dirty="0" smtClean="0"/>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35140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3971" name="Rectangle 3"/>
          <p:cNvSpPr>
            <a:spLocks noGrp="1" noChangeArrowheads="1"/>
          </p:cNvSpPr>
          <p:nvPr>
            <p:ph type="dt" sz="quarter" idx="1"/>
          </p:nvPr>
        </p:nvSpPr>
        <p:spPr>
          <a:noFill/>
        </p:spPr>
        <p:txBody>
          <a:bodyPr/>
          <a:lstStyle/>
          <a:p>
            <a:fld id="{71269DEA-EE68-48B5-98C7-34EEA948DF5D}" type="datetime1">
              <a:rPr lang="en-US" smtClean="0"/>
              <a:pPr/>
              <a:t>28-Mar-13</a:t>
            </a:fld>
            <a:r>
              <a:rPr lang="en-US" dirty="0" smtClean="0"/>
              <a:t>07/16/96</a:t>
            </a:r>
            <a:endParaRPr lang="en-US" sz="1200" i="0" dirty="0" smtClean="0"/>
          </a:p>
        </p:txBody>
      </p:sp>
      <p:sp>
        <p:nvSpPr>
          <p:cNvPr id="8397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3973" name="Rectangle 7"/>
          <p:cNvSpPr>
            <a:spLocks noGrp="1" noChangeArrowheads="1"/>
          </p:cNvSpPr>
          <p:nvPr>
            <p:ph type="sldNum" sz="quarter" idx="5"/>
          </p:nvPr>
        </p:nvSpPr>
        <p:spPr>
          <a:noFill/>
        </p:spPr>
        <p:txBody>
          <a:bodyPr/>
          <a:lstStyle/>
          <a:p>
            <a:fld id="{00B3CCA3-F025-456E-9C12-D5C59008B7B1}" type="slidenum">
              <a:rPr lang="en-US" smtClean="0"/>
              <a:pPr/>
              <a:t>14</a:t>
            </a:fld>
            <a:r>
              <a:rPr lang="en-US" dirty="0" smtClean="0"/>
              <a:t>##</a:t>
            </a:r>
            <a:endParaRPr lang="en-US" sz="1200" i="0" dirty="0" smtClean="0"/>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54974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7782313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59787506-013A-42E9-B2D4-F9E871EED123}" type="slidenum">
              <a:rPr lang="en-US" smtClean="0"/>
              <a:t>‹#›</a:t>
            </a:fld>
            <a:endParaRPr lang="en-US"/>
          </a:p>
        </p:txBody>
      </p:sp>
    </p:spTree>
    <p:extLst>
      <p:ext uri="{BB962C8B-B14F-4D97-AF65-F5344CB8AC3E}">
        <p14:creationId xmlns:p14="http://schemas.microsoft.com/office/powerpoint/2010/main" val="4045315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59787506-013A-42E9-B2D4-F9E871EED123}" type="slidenum">
              <a:rPr lang="en-US" smtClean="0"/>
              <a:t>‹#›</a:t>
            </a:fld>
            <a:endParaRPr lang="en-US"/>
          </a:p>
        </p:txBody>
      </p:sp>
    </p:spTree>
    <p:extLst>
      <p:ext uri="{BB962C8B-B14F-4D97-AF65-F5344CB8AC3E}">
        <p14:creationId xmlns:p14="http://schemas.microsoft.com/office/powerpoint/2010/main" val="297812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158020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24517277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070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telerik.com/"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nakov.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gif"/><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microsoft.com/office/2007/relationships/hdphoto" Target="../media/hdphoto3.wdp"/></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457200" y="2337048"/>
            <a:ext cx="8229600" cy="1524000"/>
          </a:xfrm>
        </p:spPr>
        <p:txBody>
          <a:bodyPr/>
          <a:lstStyle/>
          <a:p>
            <a:pPr>
              <a:lnSpc>
                <a:spcPct val="110000"/>
              </a:lnSpc>
              <a:defRPr/>
            </a:pPr>
            <a:r>
              <a:rPr lang="en-US" dirty="0" smtClean="0"/>
              <a:t>Binding Lists in WPF</a:t>
            </a:r>
            <a:endParaRPr lang="bg-BG" dirty="0" smtClean="0"/>
          </a:p>
        </p:txBody>
      </p:sp>
      <p:sp>
        <p:nvSpPr>
          <p:cNvPr id="11" name="Text Placeholder 3"/>
          <p:cNvSpPr>
            <a:spLocks noGrp="1"/>
          </p:cNvSpPr>
          <p:nvPr>
            <p:ph type="body" sz="quarter" idx="10"/>
          </p:nvPr>
        </p:nvSpPr>
        <p:spPr/>
        <p:txBody>
          <a:bodyPr/>
          <a:lstStyle/>
          <a:p>
            <a:r>
              <a:rPr lang="en-US" dirty="0"/>
              <a:t>Svetlin </a:t>
            </a:r>
            <a:r>
              <a:rPr lang="en-US" dirty="0" smtClean="0"/>
              <a:t>Nakov</a:t>
            </a:r>
            <a:endParaRPr lang="en-US" dirty="0"/>
          </a:p>
        </p:txBody>
      </p:sp>
      <p:sp>
        <p:nvSpPr>
          <p:cNvPr id="12" name="Text Placeholder 4"/>
          <p:cNvSpPr>
            <a:spLocks noGrp="1"/>
          </p:cNvSpPr>
          <p:nvPr>
            <p:ph type="body" sz="quarter" idx="11"/>
          </p:nvPr>
        </p:nvSpPr>
        <p:spPr/>
        <p:txBody>
          <a:bodyPr/>
          <a:lstStyle/>
          <a:p>
            <a:r>
              <a:rPr lang="en-US" dirty="0"/>
              <a:t>Telerik </a:t>
            </a:r>
            <a:r>
              <a:rPr lang="en-US" dirty="0" smtClean="0"/>
              <a:t>Corporation</a:t>
            </a:r>
            <a:endParaRPr lang="en-US" dirty="0"/>
          </a:p>
        </p:txBody>
      </p:sp>
      <p:sp>
        <p:nvSpPr>
          <p:cNvPr id="16" name="Text Placeholder 5"/>
          <p:cNvSpPr>
            <a:spLocks noGrp="1"/>
          </p:cNvSpPr>
          <p:nvPr>
            <p:ph type="body" sz="quarter" idx="12"/>
          </p:nvPr>
        </p:nvSpPr>
        <p:spPr/>
        <p:txBody>
          <a:bodyPr/>
          <a:lstStyle/>
          <a:p>
            <a:r>
              <a:rPr lang="en-US" dirty="0" smtClean="0">
                <a:hlinkClick r:id="rId3"/>
              </a:rPr>
              <a:t>www.telerik.com</a:t>
            </a:r>
            <a:endParaRPr lang="en-US" dirty="0"/>
          </a:p>
        </p:txBody>
      </p:sp>
      <p:sp>
        <p:nvSpPr>
          <p:cNvPr id="3" name="Text Placeholder 2"/>
          <p:cNvSpPr>
            <a:spLocks noGrp="1"/>
          </p:cNvSpPr>
          <p:nvPr>
            <p:ph type="body" sz="quarter" idx="13"/>
          </p:nvPr>
        </p:nvSpPr>
        <p:spPr>
          <a:xfrm>
            <a:off x="457200" y="5029200"/>
            <a:ext cx="3826768" cy="800219"/>
          </a:xfrm>
        </p:spPr>
        <p:txBody>
          <a:bodyPr/>
          <a:lstStyle/>
          <a:p>
            <a:r>
              <a:rPr lang="en-US" dirty="0" smtClean="0"/>
              <a:t>Manager Technical Training</a:t>
            </a:r>
            <a:endParaRPr lang="en-US" dirty="0"/>
          </a:p>
        </p:txBody>
      </p:sp>
      <p:sp>
        <p:nvSpPr>
          <p:cNvPr id="4" name="Text Placeholder 3"/>
          <p:cNvSpPr>
            <a:spLocks noGrp="1"/>
          </p:cNvSpPr>
          <p:nvPr>
            <p:ph type="body" sz="quarter" idx="14"/>
          </p:nvPr>
        </p:nvSpPr>
        <p:spPr/>
        <p:txBody>
          <a:bodyPr/>
          <a:lstStyle/>
          <a:p>
            <a:r>
              <a:rPr lang="en-US" dirty="0" smtClean="0">
                <a:hlinkClick r:id="rId4"/>
              </a:rPr>
              <a:t>www.nakov.com</a:t>
            </a:r>
            <a:r>
              <a:rPr lang="en-US" dirty="0" smtClean="0"/>
              <a:t> </a:t>
            </a:r>
            <a:endParaRPr lang="en-US" dirty="0"/>
          </a:p>
        </p:txBody>
      </p:sp>
      <p:pic>
        <p:nvPicPr>
          <p:cNvPr id="1026"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21003941">
            <a:off x="1186390" y="1038004"/>
            <a:ext cx="2496278" cy="1872208"/>
          </a:xfrm>
          <a:prstGeom prst="roundRect">
            <a:avLst>
              <a:gd name="adj" fmla="val 8497"/>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243952" y="404664"/>
            <a:ext cx="3377910" cy="2168057"/>
          </a:xfrm>
          <a:prstGeom prst="roundRect">
            <a:avLst>
              <a:gd name="adj" fmla="val 12696"/>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rot="539827">
            <a:off x="4124548" y="4604707"/>
            <a:ext cx="1714109" cy="1779670"/>
          </a:xfrm>
          <a:prstGeom prst="roundRect">
            <a:avLst>
              <a:gd name="adj" fmla="val 50000"/>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descr="http://www.bestechvideos.com/thumbnails/0001/0500/9eo4eteg72u4sus349huwy25jv.jpg"/>
          <p:cNvPicPr>
            <a:picLocks noChangeAspect="1" noChangeArrowheads="1"/>
          </p:cNvPicPr>
          <p:nvPr/>
        </p:nvPicPr>
        <p:blipFill>
          <a:blip r:embed="rId8" cstate="print"/>
          <a:stretch>
            <a:fillRect/>
          </a:stretch>
        </p:blipFill>
        <p:spPr bwMode="auto">
          <a:xfrm>
            <a:off x="6084168" y="4581128"/>
            <a:ext cx="2490576" cy="1826828"/>
          </a:xfrm>
          <a:prstGeom prst="rect">
            <a:avLst/>
          </a:prstGeom>
          <a:noFill/>
          <a:ln>
            <a:noFill/>
          </a:ln>
        </p:spPr>
      </p:pic>
    </p:spTree>
    <p:extLst>
      <p:ext uri="{BB962C8B-B14F-4D97-AF65-F5344CB8AC3E}">
        <p14:creationId xmlns:p14="http://schemas.microsoft.com/office/powerpoint/2010/main" val="17398160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1714480" y="76200"/>
            <a:ext cx="7200920" cy="914400"/>
          </a:xfrm>
        </p:spPr>
        <p:txBody>
          <a:bodyPr/>
          <a:lstStyle/>
          <a:p>
            <a:pPr>
              <a:defRPr/>
            </a:pPr>
            <a:r>
              <a:rPr lang="en-US" dirty="0" smtClean="0"/>
              <a:t>Accessing the "Current Item" (3)</a:t>
            </a:r>
            <a:endParaRPr lang="bg-BG" dirty="0" smtClean="0"/>
          </a:p>
        </p:txBody>
      </p:sp>
      <p:sp>
        <p:nvSpPr>
          <p:cNvPr id="475139" name="Rectangle 3"/>
          <p:cNvSpPr>
            <a:spLocks noGrp="1" noChangeArrowheads="1"/>
          </p:cNvSpPr>
          <p:nvPr>
            <p:ph idx="1"/>
          </p:nvPr>
        </p:nvSpPr>
        <p:spPr>
          <a:xfrm>
            <a:off x="228600" y="980728"/>
            <a:ext cx="8686800" cy="5724872"/>
          </a:xfrm>
        </p:spPr>
        <p:txBody>
          <a:bodyPr/>
          <a:lstStyle/>
          <a:p>
            <a:pPr>
              <a:lnSpc>
                <a:spcPct val="100000"/>
              </a:lnSpc>
              <a:spcBef>
                <a:spcPts val="400"/>
              </a:spcBef>
              <a:defRPr/>
            </a:pPr>
            <a:r>
              <a:rPr lang="en-US" dirty="0" smtClean="0">
                <a:solidFill>
                  <a:schemeClr val="accent5">
                    <a:lumMod val="20000"/>
                    <a:lumOff val="80000"/>
                  </a:schemeClr>
                </a:solidFill>
              </a:rPr>
              <a:t>Collection view</a:t>
            </a:r>
            <a:r>
              <a:rPr lang="en-US" dirty="0" smtClean="0"/>
              <a:t> in WPF</a:t>
            </a:r>
            <a:endParaRPr lang="en-US" dirty="0" smtClean="0">
              <a:solidFill>
                <a:schemeClr val="accent5">
                  <a:lumMod val="20000"/>
                  <a:lumOff val="80000"/>
                </a:schemeClr>
              </a:solidFill>
            </a:endParaRPr>
          </a:p>
          <a:p>
            <a:pPr lvl="1">
              <a:lnSpc>
                <a:spcPct val="100000"/>
              </a:lnSpc>
              <a:spcBef>
                <a:spcPts val="400"/>
              </a:spcBef>
              <a:defRPr/>
            </a:pPr>
            <a:r>
              <a:rPr lang="en-US" dirty="0" smtClean="0"/>
              <a:t>A mediator between the data bound control and the collection of items</a:t>
            </a:r>
          </a:p>
          <a:p>
            <a:pPr lvl="1">
              <a:lnSpc>
                <a:spcPct val="100000"/>
              </a:lnSpc>
              <a:spcBef>
                <a:spcPts val="400"/>
              </a:spcBef>
              <a:defRPr/>
            </a:pPr>
            <a:r>
              <a:rPr lang="en-US" dirty="0" smtClean="0"/>
              <a:t>Accessed through </a:t>
            </a:r>
            <a:r>
              <a:rPr lang="en-US" noProof="1" smtClean="0">
                <a:solidFill>
                  <a:schemeClr val="accent5">
                    <a:lumMod val="20000"/>
                    <a:lumOff val="80000"/>
                  </a:schemeClr>
                </a:solidFill>
                <a:latin typeface="Consolas" pitchFamily="49" charset="0"/>
                <a:cs typeface="Consolas" pitchFamily="49" charset="0"/>
              </a:rPr>
              <a:t>CollectionViewSource</a:t>
            </a:r>
          </a:p>
          <a:p>
            <a:pPr>
              <a:lnSpc>
                <a:spcPct val="100000"/>
              </a:lnSpc>
              <a:spcBef>
                <a:spcPts val="400"/>
              </a:spcBef>
              <a:defRPr/>
            </a:pPr>
            <a:r>
              <a:rPr lang="en-US" dirty="0" smtClean="0"/>
              <a:t>The job of the collection view is to provide services on top of the data</a:t>
            </a:r>
          </a:p>
          <a:p>
            <a:pPr lvl="1">
              <a:lnSpc>
                <a:spcPct val="100000"/>
              </a:lnSpc>
              <a:spcBef>
                <a:spcPts val="400"/>
              </a:spcBef>
              <a:defRPr/>
            </a:pPr>
            <a:r>
              <a:rPr lang="en-US" dirty="0" smtClean="0"/>
              <a:t>Control of the current item</a:t>
            </a:r>
          </a:p>
          <a:p>
            <a:pPr lvl="1">
              <a:lnSpc>
                <a:spcPct val="100000"/>
              </a:lnSpc>
              <a:spcBef>
                <a:spcPts val="400"/>
              </a:spcBef>
              <a:defRPr/>
            </a:pPr>
            <a:r>
              <a:rPr lang="en-US" dirty="0" smtClean="0"/>
              <a:t>Sorting</a:t>
            </a:r>
          </a:p>
          <a:p>
            <a:pPr lvl="1">
              <a:lnSpc>
                <a:spcPct val="100000"/>
              </a:lnSpc>
              <a:spcBef>
                <a:spcPts val="400"/>
              </a:spcBef>
              <a:defRPr/>
            </a:pPr>
            <a:r>
              <a:rPr lang="en-US" dirty="0" smtClean="0"/>
              <a:t>Filtering</a:t>
            </a:r>
          </a:p>
          <a:p>
            <a:pPr lvl="1">
              <a:lnSpc>
                <a:spcPct val="100000"/>
              </a:lnSpc>
              <a:spcBef>
                <a:spcPts val="400"/>
              </a:spcBef>
              <a:defRPr/>
            </a:pPr>
            <a:r>
              <a:rPr lang="en-US" dirty="0" smtClean="0"/>
              <a:t>Grouping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0877903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714480" y="76200"/>
            <a:ext cx="7200920" cy="914400"/>
          </a:xfrm>
        </p:spPr>
        <p:txBody>
          <a:bodyPr/>
          <a:lstStyle/>
          <a:p>
            <a:pPr>
              <a:defRPr/>
            </a:pPr>
            <a:r>
              <a:rPr lang="en-US" dirty="0" smtClean="0"/>
              <a:t>Accessing the "Current Item" (2)</a:t>
            </a:r>
            <a:endParaRPr lang="bg-BG" dirty="0" smtClean="0"/>
          </a:p>
        </p:txBody>
      </p:sp>
      <p:sp>
        <p:nvSpPr>
          <p:cNvPr id="474115" name="Rectangle 3"/>
          <p:cNvSpPr>
            <a:spLocks noGrp="1" noChangeArrowheads="1"/>
          </p:cNvSpPr>
          <p:nvPr>
            <p:ph idx="1"/>
          </p:nvPr>
        </p:nvSpPr>
        <p:spPr>
          <a:xfrm>
            <a:off x="228600" y="1160582"/>
            <a:ext cx="8686800" cy="729764"/>
          </a:xfrm>
        </p:spPr>
        <p:txBody>
          <a:bodyPr/>
          <a:lstStyle/>
          <a:p>
            <a:pPr>
              <a:lnSpc>
                <a:spcPct val="100000"/>
              </a:lnSpc>
              <a:defRPr/>
            </a:pPr>
            <a:r>
              <a:rPr lang="en-US" dirty="0" smtClean="0"/>
              <a:t>Getting the current item of bound collection: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74116" name="Rectangle 4"/>
          <p:cNvSpPr>
            <a:spLocks noChangeArrowheads="1"/>
          </p:cNvSpPr>
          <p:nvPr/>
        </p:nvSpPr>
        <p:spPr bwMode="auto">
          <a:xfrm>
            <a:off x="468313" y="1988841"/>
            <a:ext cx="80645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partial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Window : Window {</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irthdayButton_Click(object sender,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RoutedEventArgs 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People people = (People)this.FindResource("Family");</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ICollectionView view =</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CollectionViewSource.GetDefaultView(people);</a:t>
            </a:r>
            <a:endParaRPr lang="bg-BG"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person = (Person)</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view.CurrentItem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++person.Age;</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MessageBox.Show</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person.Age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.ToString());</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00969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dirty="0" smtClean="0"/>
              <a:t>Navigating Between Items</a:t>
            </a:r>
            <a:endParaRPr lang="bg-BG" smtClean="0"/>
          </a:p>
        </p:txBody>
      </p:sp>
      <p:sp>
        <p:nvSpPr>
          <p:cNvPr id="478211" name="Rectangle 3"/>
          <p:cNvSpPr>
            <a:spLocks noGrp="1" noChangeArrowheads="1"/>
          </p:cNvSpPr>
          <p:nvPr>
            <p:ph idx="1"/>
          </p:nvPr>
        </p:nvSpPr>
        <p:spPr>
          <a:xfrm>
            <a:off x="228600" y="908720"/>
            <a:ext cx="8686800" cy="5638800"/>
          </a:xfrm>
        </p:spPr>
        <p:txBody>
          <a:bodyPr/>
          <a:lstStyle/>
          <a:p>
            <a:pPr>
              <a:lnSpc>
                <a:spcPct val="100000"/>
              </a:lnSpc>
              <a:spcBef>
                <a:spcPts val="300"/>
              </a:spcBef>
              <a:defRPr/>
            </a:pPr>
            <a:r>
              <a:rPr lang="en-US" dirty="0" smtClean="0"/>
              <a:t>We can change which item is current </a:t>
            </a:r>
          </a:p>
          <a:p>
            <a:pPr lvl="1">
              <a:lnSpc>
                <a:spcPct val="100000"/>
              </a:lnSpc>
              <a:spcBef>
                <a:spcPts val="300"/>
              </a:spcBef>
              <a:defRPr/>
            </a:pPr>
            <a:r>
              <a:rPr lang="en-US" dirty="0" smtClean="0"/>
              <a:t>Using the </a:t>
            </a:r>
            <a:r>
              <a:rPr lang="en-US" noProof="1" smtClean="0">
                <a:solidFill>
                  <a:schemeClr val="accent5">
                    <a:lumMod val="20000"/>
                    <a:lumOff val="80000"/>
                  </a:schemeClr>
                </a:solidFill>
                <a:latin typeface="Consolas" pitchFamily="49" charset="0"/>
              </a:rPr>
              <a:t>MoveCurrentTo(…)</a:t>
            </a:r>
            <a:r>
              <a:rPr lang="en-US" dirty="0" smtClean="0"/>
              <a:t> methods of the </a:t>
            </a:r>
            <a:r>
              <a:rPr lang="en-US" noProof="1" smtClean="0">
                <a:solidFill>
                  <a:schemeClr val="accent5">
                    <a:lumMod val="20000"/>
                    <a:lumOff val="80000"/>
                  </a:schemeClr>
                </a:solidFill>
                <a:latin typeface="Consolas" pitchFamily="49" charset="0"/>
              </a:rPr>
              <a:t>ICollectionView</a:t>
            </a:r>
            <a:r>
              <a:rPr lang="en-US" dirty="0" smtClean="0"/>
              <a:t> interface</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78212" name="Rectangle 4"/>
          <p:cNvSpPr>
            <a:spLocks noChangeArrowheads="1"/>
          </p:cNvSpPr>
          <p:nvPr/>
        </p:nvSpPr>
        <p:spPr bwMode="auto">
          <a:xfrm>
            <a:off x="683568" y="2636912"/>
            <a:ext cx="7776864" cy="38933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ICollectionView GetFamilyView()</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People people =(People)this.FindResource("Family");</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return CollectionViewSource.GetDefaultView(people);</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buttonBack_Click(object sender,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RoutedEventArgs 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ICollectionView view = GetFamilyView();</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view.MoveCurrentToPrevious();</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 (view.IsCurrentBeforeFirst)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view.MoveCurrentToFirst();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4859332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ctrTitle"/>
          </p:nvPr>
        </p:nvSpPr>
        <p:spPr>
          <a:xfrm>
            <a:off x="609600" y="4941168"/>
            <a:ext cx="7924800" cy="685800"/>
          </a:xfrm>
        </p:spPr>
        <p:txBody>
          <a:bodyPr/>
          <a:lstStyle/>
          <a:p>
            <a:pPr>
              <a:lnSpc>
                <a:spcPct val="110000"/>
              </a:lnSpc>
              <a:defRPr/>
            </a:pPr>
            <a:r>
              <a:rPr lang="en-US" dirty="0" smtClean="0"/>
              <a:t>Navigating Between Items</a:t>
            </a:r>
            <a:endParaRPr lang="bg-BG" dirty="0" smtClean="0"/>
          </a:p>
        </p:txBody>
      </p:sp>
      <p:sp>
        <p:nvSpPr>
          <p:cNvPr id="4" name="Subtitle 3"/>
          <p:cNvSpPr>
            <a:spLocks noGrp="1"/>
          </p:cNvSpPr>
          <p:nvPr>
            <p:ph type="subTitle" idx="1"/>
          </p:nvPr>
        </p:nvSpPr>
        <p:spPr>
          <a:xfrm>
            <a:off x="609600" y="5701728"/>
            <a:ext cx="7924800" cy="569120"/>
          </a:xfrm>
        </p:spPr>
        <p:txBody>
          <a:bodyPr/>
          <a:lstStyle/>
          <a:p>
            <a:r>
              <a:rPr dirty="0" smtClean="0"/>
              <a:t>Live Demo</a:t>
            </a:r>
            <a:endParaRPr lang="bg-BG" dirty="0"/>
          </a:p>
        </p:txBody>
      </p:sp>
      <p:pic>
        <p:nvPicPr>
          <p:cNvPr id="83970" name="Picture 2" descr="http://reviews.cnet.com/i/bto/20090303/P0052469_crop2.jpg"/>
          <p:cNvPicPr>
            <a:picLocks noChangeAspect="1" noChangeArrowheads="1"/>
          </p:cNvPicPr>
          <p:nvPr/>
        </p:nvPicPr>
        <p:blipFill>
          <a:blip r:embed="rId3" cstate="print"/>
          <a:srcRect/>
          <a:stretch>
            <a:fillRect/>
          </a:stretch>
        </p:blipFill>
        <p:spPr bwMode="auto">
          <a:xfrm>
            <a:off x="2052910" y="1196752"/>
            <a:ext cx="5039370" cy="3378856"/>
          </a:xfrm>
          <a:prstGeom prst="roundRect">
            <a:avLst>
              <a:gd name="adj" fmla="val 5391"/>
            </a:avLst>
          </a:prstGeom>
          <a:noFill/>
          <a:ln>
            <a:solidFill>
              <a:schemeClr val="bg1">
                <a:lumMod val="50000"/>
                <a:lumOff val="50000"/>
              </a:schemeClr>
            </a:solidFill>
          </a:ln>
        </p:spPr>
      </p:pic>
    </p:spTree>
    <p:extLst>
      <p:ext uri="{BB962C8B-B14F-4D97-AF65-F5344CB8AC3E}">
        <p14:creationId xmlns:p14="http://schemas.microsoft.com/office/powerpoint/2010/main" val="26560803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611560" y="4797152"/>
            <a:ext cx="7924800" cy="685800"/>
          </a:xfrm>
        </p:spPr>
        <p:txBody>
          <a:bodyPr/>
          <a:lstStyle/>
          <a:p>
            <a:pPr>
              <a:lnSpc>
                <a:spcPct val="110000"/>
              </a:lnSpc>
              <a:defRPr/>
            </a:pPr>
            <a:r>
              <a:rPr lang="en-US" dirty="0" smtClean="0"/>
              <a:t>Binding List Controls</a:t>
            </a:r>
            <a:endParaRPr lang="bg-BG" dirty="0" smtClean="0"/>
          </a:p>
        </p:txBody>
      </p:sp>
      <p:sp>
        <p:nvSpPr>
          <p:cNvPr id="4" name="Subtitle 3"/>
          <p:cNvSpPr>
            <a:spLocks noGrp="1"/>
          </p:cNvSpPr>
          <p:nvPr>
            <p:ph type="subTitle" idx="1"/>
          </p:nvPr>
        </p:nvSpPr>
        <p:spPr>
          <a:xfrm>
            <a:off x="611560" y="5629720"/>
            <a:ext cx="7924800" cy="569120"/>
          </a:xfrm>
        </p:spPr>
        <p:txBody>
          <a:bodyPr/>
          <a:lstStyle/>
          <a:p>
            <a:r>
              <a:rPr lang="en-US" noProof="1" smtClean="0">
                <a:latin typeface="Consolas" pitchFamily="49" charset="0"/>
              </a:rPr>
              <a:t>DisplayMemberPath</a:t>
            </a:r>
            <a:r>
              <a:rPr lang="en-US" noProof="1" smtClean="0"/>
              <a:t> and </a:t>
            </a:r>
            <a:r>
              <a:rPr lang="en-US" noProof="1" smtClean="0">
                <a:latin typeface="Consolas" pitchFamily="49" charset="0"/>
              </a:rPr>
              <a:t>SelectedValuePath</a:t>
            </a:r>
            <a:endParaRPr lang="en-US" noProof="1"/>
          </a:p>
        </p:txBody>
      </p:sp>
      <p:pic>
        <p:nvPicPr>
          <p:cNvPr id="81922" name="Picture 2" descr="http://www.telerik.com/libraries/listings_asp_net_ajax/listbox_scr.sflb"/>
          <p:cNvPicPr>
            <a:picLocks noChangeAspect="1" noChangeArrowheads="1"/>
          </p:cNvPicPr>
          <p:nvPr/>
        </p:nvPicPr>
        <p:blipFill>
          <a:blip r:embed="rId3" cstate="print"/>
          <a:srcRect/>
          <a:stretch>
            <a:fillRect/>
          </a:stretch>
        </p:blipFill>
        <p:spPr bwMode="auto">
          <a:xfrm>
            <a:off x="2151212" y="1101924"/>
            <a:ext cx="4830960" cy="3623220"/>
          </a:xfrm>
          <a:prstGeom prst="roundRect">
            <a:avLst>
              <a:gd name="adj" fmla="val 2295"/>
            </a:avLst>
          </a:prstGeom>
          <a:noFill/>
        </p:spPr>
      </p:pic>
    </p:spTree>
    <p:extLst>
      <p:ext uri="{BB962C8B-B14F-4D97-AF65-F5344CB8AC3E}">
        <p14:creationId xmlns:p14="http://schemas.microsoft.com/office/powerpoint/2010/main" val="31395602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List Controls</a:t>
            </a:r>
            <a:endParaRPr lang="en-US" dirty="0"/>
          </a:p>
        </p:txBody>
      </p:sp>
      <p:sp>
        <p:nvSpPr>
          <p:cNvPr id="3" name="Content Placeholder 2"/>
          <p:cNvSpPr>
            <a:spLocks noGrp="1"/>
          </p:cNvSpPr>
          <p:nvPr>
            <p:ph idx="1"/>
          </p:nvPr>
        </p:nvSpPr>
        <p:spPr/>
        <p:txBody>
          <a:bodyPr/>
          <a:lstStyle/>
          <a:p>
            <a:r>
              <a:rPr lang="en-US" dirty="0" smtClean="0"/>
              <a:t>List controls like </a:t>
            </a:r>
            <a:r>
              <a:rPr lang="en-US" noProof="1" smtClean="0">
                <a:solidFill>
                  <a:schemeClr val="accent5">
                    <a:lumMod val="20000"/>
                    <a:lumOff val="80000"/>
                  </a:schemeClr>
                </a:solidFill>
                <a:latin typeface="Consolas" pitchFamily="49" charset="0"/>
                <a:cs typeface="Consolas" pitchFamily="49" charset="0"/>
              </a:rPr>
              <a:t>ListBox</a:t>
            </a:r>
            <a:r>
              <a:rPr lang="en-US" dirty="0" smtClean="0"/>
              <a:t> and </a:t>
            </a:r>
            <a:r>
              <a:rPr lang="en-US" noProof="1" smtClean="0">
                <a:solidFill>
                  <a:schemeClr val="accent5">
                    <a:lumMod val="20000"/>
                    <a:lumOff val="80000"/>
                  </a:schemeClr>
                </a:solidFill>
                <a:latin typeface="Consolas" pitchFamily="49" charset="0"/>
                <a:cs typeface="Consolas" pitchFamily="49" charset="0"/>
              </a:rPr>
              <a:t>ComboBox</a:t>
            </a:r>
            <a:r>
              <a:rPr lang="en-US" dirty="0" smtClean="0"/>
              <a:t> display multiple items at a time</a:t>
            </a:r>
          </a:p>
          <a:p>
            <a:pPr lvl="1"/>
            <a:r>
              <a:rPr lang="en-US" dirty="0" smtClean="0"/>
              <a:t>Can be bound to a collection in the </a:t>
            </a:r>
            <a:r>
              <a:rPr lang="en-US" noProof="1" smtClean="0">
                <a:solidFill>
                  <a:schemeClr val="accent5">
                    <a:lumMod val="20000"/>
                    <a:lumOff val="80000"/>
                  </a:schemeClr>
                </a:solidFill>
                <a:latin typeface="Consolas" pitchFamily="49" charset="0"/>
                <a:cs typeface="Consolas" pitchFamily="49" charset="0"/>
              </a:rPr>
              <a:t>DataContext</a:t>
            </a:r>
          </a:p>
          <a:p>
            <a:pPr lvl="1"/>
            <a:r>
              <a:rPr lang="en-US" dirty="0" smtClean="0"/>
              <a:t>Can keep track of the current item</a:t>
            </a:r>
          </a:p>
          <a:p>
            <a:pPr lvl="1"/>
            <a:r>
              <a:rPr lang="en-US" dirty="0" smtClean="0"/>
              <a:t>When binding the </a:t>
            </a:r>
            <a:r>
              <a:rPr lang="en-US" noProof="1" smtClean="0">
                <a:solidFill>
                  <a:schemeClr val="accent5">
                    <a:lumMod val="20000"/>
                    <a:lumOff val="80000"/>
                  </a:schemeClr>
                </a:solidFill>
                <a:latin typeface="Consolas" pitchFamily="49" charset="0"/>
                <a:cs typeface="Consolas" pitchFamily="49" charset="0"/>
              </a:rPr>
              <a:t>DisplayMemberPath</a:t>
            </a:r>
            <a:r>
              <a:rPr lang="en-US" dirty="0" smtClean="0"/>
              <a:t> specifies the property to be displayed</a:t>
            </a:r>
          </a:p>
          <a:p>
            <a:pPr lvl="2"/>
            <a:r>
              <a:rPr lang="en-US" dirty="0" smtClean="0"/>
              <a:t>The </a:t>
            </a:r>
            <a:r>
              <a:rPr lang="en-US" noProof="1" smtClean="0">
                <a:solidFill>
                  <a:schemeClr val="accent5">
                    <a:lumMod val="20000"/>
                    <a:lumOff val="80000"/>
                  </a:schemeClr>
                </a:solidFill>
                <a:latin typeface="Consolas" pitchFamily="49" charset="0"/>
                <a:cs typeface="Consolas" pitchFamily="49" charset="0"/>
              </a:rPr>
              <a:t>SelectedValuePath</a:t>
            </a:r>
            <a:r>
              <a:rPr lang="en-US" dirty="0" smtClean="0"/>
              <a:t> specifies the property to be used as selected value (some ID)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379031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bg-BG" dirty="0" smtClean="0">
                <a:latin typeface="Consolas" pitchFamily="49" charset="0"/>
              </a:rPr>
              <a:t>DisplayMemberPath</a:t>
            </a:r>
          </a:p>
        </p:txBody>
      </p:sp>
      <p:sp>
        <p:nvSpPr>
          <p:cNvPr id="483331" name="Rectangle 3"/>
          <p:cNvSpPr>
            <a:spLocks noGrp="1" noChangeArrowheads="1"/>
          </p:cNvSpPr>
          <p:nvPr>
            <p:ph idx="1"/>
          </p:nvPr>
        </p:nvSpPr>
        <p:spPr/>
        <p:txBody>
          <a:bodyPr/>
          <a:lstStyle/>
          <a:p>
            <a:pPr>
              <a:lnSpc>
                <a:spcPct val="100000"/>
              </a:lnSpc>
              <a:defRPr/>
            </a:pPr>
            <a:r>
              <a:rPr lang="en-US" dirty="0" smtClean="0"/>
              <a:t>If we want to show every object of the </a:t>
            </a:r>
            <a:r>
              <a:rPr lang="en-US" dirty="0" smtClean="0">
                <a:solidFill>
                  <a:schemeClr val="accent5">
                    <a:lumMod val="20000"/>
                    <a:lumOff val="80000"/>
                  </a:schemeClr>
                </a:solidFill>
                <a:latin typeface="Consolas" pitchFamily="49" charset="0"/>
              </a:rPr>
              <a:t>Person</a:t>
            </a:r>
            <a:r>
              <a:rPr lang="en-US" dirty="0" smtClean="0"/>
              <a:t> class and display one of its properties</a:t>
            </a:r>
          </a:p>
          <a:p>
            <a:pPr lvl="1">
              <a:lnSpc>
                <a:spcPct val="100000"/>
              </a:lnSpc>
              <a:defRPr/>
            </a:pPr>
            <a:r>
              <a:rPr lang="en-US" dirty="0" smtClean="0"/>
              <a:t>T</a:t>
            </a:r>
            <a:r>
              <a:rPr lang="bg-BG" dirty="0" smtClean="0"/>
              <a:t>he </a:t>
            </a:r>
            <a:r>
              <a:rPr lang="bg-BG" dirty="0" smtClean="0">
                <a:solidFill>
                  <a:schemeClr val="accent5">
                    <a:lumMod val="20000"/>
                    <a:lumOff val="80000"/>
                  </a:schemeClr>
                </a:solidFill>
                <a:latin typeface="Consolas" pitchFamily="49" charset="0"/>
              </a:rPr>
              <a:t>ListBox</a:t>
            </a:r>
            <a:r>
              <a:rPr lang="bg-BG" dirty="0" smtClean="0"/>
              <a:t> class</a:t>
            </a:r>
            <a:r>
              <a:rPr lang="en-US" dirty="0" smtClean="0"/>
              <a:t> </a:t>
            </a:r>
            <a:r>
              <a:rPr lang="bg-BG" dirty="0" smtClean="0"/>
              <a:t>provides the </a:t>
            </a:r>
            <a:r>
              <a:rPr lang="bg-BG" dirty="0" smtClean="0">
                <a:solidFill>
                  <a:schemeClr val="accent5">
                    <a:lumMod val="20000"/>
                    <a:lumOff val="80000"/>
                  </a:schemeClr>
                </a:solidFill>
                <a:latin typeface="Consolas" pitchFamily="49" charset="0"/>
              </a:rPr>
              <a:t>DisplayMemberPath</a:t>
            </a:r>
            <a:r>
              <a:rPr lang="bg-BG" dirty="0" smtClean="0"/>
              <a:t> property</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83332" name="Rectangle 4"/>
          <p:cNvSpPr>
            <a:spLocks noChangeArrowheads="1"/>
          </p:cNvSpPr>
          <p:nvPr/>
        </p:nvSpPr>
        <p:spPr bwMode="auto">
          <a:xfrm>
            <a:off x="684338" y="3429000"/>
            <a:ext cx="7776094"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ItemsSource="{Binding}"</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DisplayMemberPath="Name"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IsSynchronizedWithCurrentItem="True"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&lt;!--The result is--&gt;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8849" name="Picture 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38198" y="5157192"/>
            <a:ext cx="5210302" cy="1271004"/>
          </a:xfrm>
          <a:prstGeom prst="rect">
            <a:avLst/>
          </a:prstGeom>
          <a:noFill/>
          <a:ln w="9525">
            <a:noFill/>
            <a:miter lim="800000"/>
            <a:headEnd/>
            <a:tailEnd/>
          </a:ln>
        </p:spPr>
      </p:pic>
    </p:spTree>
    <p:extLst>
      <p:ext uri="{BB962C8B-B14F-4D97-AF65-F5344CB8AC3E}">
        <p14:creationId xmlns:p14="http://schemas.microsoft.com/office/powerpoint/2010/main" val="26373126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noProof="1" smtClean="0">
                <a:latin typeface="Consolas" pitchFamily="49" charset="0"/>
              </a:rPr>
              <a:t>SelectedValuePath</a:t>
            </a:r>
          </a:p>
        </p:txBody>
      </p:sp>
      <p:sp>
        <p:nvSpPr>
          <p:cNvPr id="484355" name="Rectangle 3"/>
          <p:cNvSpPr>
            <a:spLocks noGrp="1" noChangeArrowheads="1"/>
          </p:cNvSpPr>
          <p:nvPr>
            <p:ph idx="1"/>
          </p:nvPr>
        </p:nvSpPr>
        <p:spPr>
          <a:xfrm>
            <a:off x="228600" y="886544"/>
            <a:ext cx="8686800" cy="56388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ItemsControl</a:t>
            </a:r>
            <a:r>
              <a:rPr lang="en-US" dirty="0" smtClean="0"/>
              <a:t> class provides a path to describe the selected value of a piece of data</a:t>
            </a:r>
          </a:p>
          <a:p>
            <a:pPr>
              <a:lnSpc>
                <a:spcPct val="100000"/>
              </a:lnSpc>
              <a:defRPr/>
            </a:pPr>
            <a:endParaRPr lang="en-US" sz="3000" dirty="0" smtClean="0"/>
          </a:p>
          <a:p>
            <a:pPr>
              <a:lnSpc>
                <a:spcPct val="100000"/>
              </a:lnSpc>
              <a:spcBef>
                <a:spcPts val="2400"/>
              </a:spcBef>
              <a:defRPr/>
            </a:pPr>
            <a:r>
              <a:rPr lang="en-US" dirty="0" smtClean="0"/>
              <a:t>Data which is often used when the selection changes or an item is double-clicked</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84356" name="Rectangle 4"/>
          <p:cNvSpPr>
            <a:spLocks noChangeArrowheads="1"/>
          </p:cNvSpPr>
          <p:nvPr/>
        </p:nvSpPr>
        <p:spPr bwMode="auto">
          <a:xfrm>
            <a:off x="539552" y="2060848"/>
            <a:ext cx="8064896" cy="7386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Name="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ListBoxPeople</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DisplayMemberPath="Name"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SelectedValuePath</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/&gt;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539552" y="4018054"/>
            <a:ext cx="8064896" cy="24352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ListBoxPeople_SelectionChanged(</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object sender, SelectionChangedEventArgs e)</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.SelectedIndex;</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&lt; 0) { return; }</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item = (Person)</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.SelectedItem;</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value = (int)</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10156542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ctrTitle"/>
          </p:nvPr>
        </p:nvSpPr>
        <p:spPr>
          <a:xfrm>
            <a:off x="609600" y="4013614"/>
            <a:ext cx="7924800" cy="1618458"/>
          </a:xfrm>
        </p:spPr>
        <p:txBody>
          <a:bodyPr/>
          <a:lstStyle/>
          <a:p>
            <a:pPr>
              <a:lnSpc>
                <a:spcPct val="110000"/>
              </a:lnSpc>
              <a:defRPr/>
            </a:pPr>
            <a:r>
              <a:rPr lang="en-US" noProof="1" smtClean="0">
                <a:latin typeface="Consolas" pitchFamily="49" charset="0"/>
              </a:rPr>
              <a:t>DisplayMemberPath</a:t>
            </a:r>
            <a:r>
              <a:rPr lang="en-US" dirty="0" smtClean="0"/>
              <a:t> and </a:t>
            </a:r>
            <a:r>
              <a:rPr lang="en-US" noProof="1" smtClean="0">
                <a:latin typeface="Consolas" pitchFamily="49" charset="0"/>
              </a:rPr>
              <a:t>SelectedValuePath</a:t>
            </a:r>
          </a:p>
        </p:txBody>
      </p:sp>
      <p:sp>
        <p:nvSpPr>
          <p:cNvPr id="4" name="Subtitle 3"/>
          <p:cNvSpPr>
            <a:spLocks noGrp="1"/>
          </p:cNvSpPr>
          <p:nvPr>
            <p:ph type="subTitle" idx="1"/>
          </p:nvPr>
        </p:nvSpPr>
        <p:spPr>
          <a:xfrm>
            <a:off x="609600" y="5740200"/>
            <a:ext cx="7924800" cy="569120"/>
          </a:xfrm>
        </p:spPr>
        <p:txBody>
          <a:bodyPr/>
          <a:lstStyle/>
          <a:p>
            <a:r>
              <a:rPr dirty="0" smtClean="0"/>
              <a:t>Live Demo</a:t>
            </a:r>
            <a:endParaRPr lang="bg-BG" dirty="0"/>
          </a:p>
        </p:txBody>
      </p:sp>
      <p:pic>
        <p:nvPicPr>
          <p:cNvPr id="76801" name="Picture 1"/>
          <p:cNvPicPr>
            <a:picLocks noChangeAspect="1" noChangeArrowheads="1"/>
          </p:cNvPicPr>
          <p:nvPr/>
        </p:nvPicPr>
        <p:blipFill>
          <a:blip r:embed="rId3" cstate="print"/>
          <a:srcRect/>
          <a:stretch>
            <a:fillRect/>
          </a:stretch>
        </p:blipFill>
        <p:spPr bwMode="auto">
          <a:xfrm>
            <a:off x="2699992" y="836712"/>
            <a:ext cx="3744216" cy="2886166"/>
          </a:xfrm>
          <a:prstGeom prst="roundRect">
            <a:avLst>
              <a:gd name="adj" fmla="val 2253"/>
            </a:avLst>
          </a:prstGeom>
          <a:no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1973770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609600" y="1484784"/>
            <a:ext cx="7924800" cy="685800"/>
          </a:xfrm>
        </p:spPr>
        <p:txBody>
          <a:bodyPr/>
          <a:lstStyle/>
          <a:p>
            <a:pPr>
              <a:lnSpc>
                <a:spcPct val="110000"/>
              </a:lnSpc>
              <a:defRPr/>
            </a:pPr>
            <a:r>
              <a:rPr lang="en-US" dirty="0" smtClean="0"/>
              <a:t>Using Look-up Bindings</a:t>
            </a:r>
            <a:endParaRPr lang="bg-BG" dirty="0" smtClean="0"/>
          </a:p>
        </p:txBody>
      </p:sp>
      <p:pic>
        <p:nvPicPr>
          <p:cNvPr id="8194"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868035" y="2636912"/>
            <a:ext cx="5373154" cy="3556274"/>
          </a:xfrm>
          <a:prstGeom prst="roundRect">
            <a:avLst>
              <a:gd name="adj" fmla="val 23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9463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defRPr/>
            </a:pPr>
            <a:r>
              <a:rPr lang="en-US" dirty="0" smtClean="0"/>
              <a:t>Table of Contents</a:t>
            </a:r>
            <a:endParaRPr lang="bg-BG" dirty="0" smtClean="0"/>
          </a:p>
        </p:txBody>
      </p:sp>
      <p:sp>
        <p:nvSpPr>
          <p:cNvPr id="444419" name="Rectangle 3"/>
          <p:cNvSpPr>
            <a:spLocks noGrp="1" noChangeArrowheads="1"/>
          </p:cNvSpPr>
          <p:nvPr>
            <p:ph idx="1"/>
          </p:nvPr>
        </p:nvSpPr>
        <p:spPr/>
        <p:txBody>
          <a:bodyPr/>
          <a:lstStyle/>
          <a:p>
            <a:pPr marL="444500" indent="-444500">
              <a:lnSpc>
                <a:spcPct val="100000"/>
              </a:lnSpc>
              <a:buFontTx/>
              <a:buAutoNum type="arabicPeriod"/>
              <a:tabLst/>
              <a:defRPr/>
            </a:pPr>
            <a:r>
              <a:rPr lang="en-US" dirty="0" smtClean="0"/>
              <a:t>Complex Binding in WPF</a:t>
            </a:r>
          </a:p>
          <a:p>
            <a:pPr marL="804863" lvl="1" indent="-457200">
              <a:lnSpc>
                <a:spcPct val="100000"/>
              </a:lnSpc>
              <a:defRPr/>
            </a:pPr>
            <a:r>
              <a:rPr lang="en-US" dirty="0" smtClean="0"/>
              <a:t>Accessing the "</a:t>
            </a:r>
            <a:r>
              <a:rPr lang="en-US" dirty="0" smtClean="0">
                <a:solidFill>
                  <a:schemeClr val="accent5">
                    <a:lumMod val="20000"/>
                    <a:lumOff val="80000"/>
                  </a:schemeClr>
                </a:solidFill>
                <a:latin typeface="Consolas" pitchFamily="49" charset="0"/>
                <a:cs typeface="Consolas" pitchFamily="49" charset="0"/>
              </a:rPr>
              <a:t>SelectedItem</a:t>
            </a:r>
            <a:r>
              <a:rPr lang="en-US" dirty="0" smtClean="0"/>
              <a:t>"</a:t>
            </a:r>
          </a:p>
          <a:p>
            <a:pPr marL="804863" lvl="1" indent="-457200">
              <a:lnSpc>
                <a:spcPct val="100000"/>
              </a:lnSpc>
              <a:defRPr/>
            </a:pPr>
            <a:r>
              <a:rPr lang="en-US" dirty="0" smtClean="0"/>
              <a:t>Using </a:t>
            </a:r>
            <a:r>
              <a:rPr lang="en-US" noProof="1" smtClean="0">
                <a:solidFill>
                  <a:schemeClr val="accent5">
                    <a:lumMod val="20000"/>
                    <a:lumOff val="80000"/>
                  </a:schemeClr>
                </a:solidFill>
                <a:latin typeface="Consolas" pitchFamily="49" charset="0"/>
              </a:rPr>
              <a:t>DisplayMemberPath</a:t>
            </a:r>
            <a:r>
              <a:rPr lang="en-US" dirty="0" smtClean="0"/>
              <a:t> and </a:t>
            </a:r>
            <a:r>
              <a:rPr lang="en-US" noProof="1" smtClean="0">
                <a:solidFill>
                  <a:schemeClr val="accent5">
                    <a:lumMod val="20000"/>
                    <a:lumOff val="80000"/>
                  </a:schemeClr>
                </a:solidFill>
                <a:latin typeface="Consolas" pitchFamily="49" charset="0"/>
              </a:rPr>
              <a:t>ValueMemberPath</a:t>
            </a:r>
            <a:endParaRPr lang="en-US" dirty="0" smtClean="0">
              <a:solidFill>
                <a:schemeClr val="accent5">
                  <a:lumMod val="20000"/>
                  <a:lumOff val="80000"/>
                </a:schemeClr>
              </a:solidFill>
              <a:latin typeface="Consolas" pitchFamily="49" charset="0"/>
            </a:endParaRPr>
          </a:p>
          <a:p>
            <a:pPr marL="444500" indent="-444500">
              <a:lnSpc>
                <a:spcPct val="100000"/>
              </a:lnSpc>
              <a:buFontTx/>
              <a:buAutoNum type="arabicPeriod"/>
              <a:tabLst/>
              <a:defRPr/>
            </a:pPr>
            <a:r>
              <a:rPr lang="en-US" dirty="0" smtClean="0"/>
              <a:t>Using </a:t>
            </a:r>
            <a:r>
              <a:rPr lang="en-US" dirty="0" smtClean="0">
                <a:solidFill>
                  <a:schemeClr val="accent5">
                    <a:lumMod val="20000"/>
                    <a:lumOff val="80000"/>
                  </a:schemeClr>
                </a:solidFill>
              </a:rPr>
              <a:t>Look-up</a:t>
            </a:r>
            <a:r>
              <a:rPr lang="en-US" dirty="0" smtClean="0"/>
              <a:t> Bindings</a:t>
            </a:r>
          </a:p>
          <a:p>
            <a:pPr marL="444500" indent="-444500">
              <a:lnSpc>
                <a:spcPct val="100000"/>
              </a:lnSpc>
              <a:buFontTx/>
              <a:buAutoNum type="arabicPeriod"/>
              <a:tabLst/>
              <a:defRPr/>
            </a:pPr>
            <a:r>
              <a:rPr lang="en-US" dirty="0" smtClean="0"/>
              <a:t>Using Data Templates</a:t>
            </a:r>
          </a:p>
          <a:p>
            <a:pPr marL="444500" indent="-444500">
              <a:lnSpc>
                <a:spcPct val="100000"/>
              </a:lnSpc>
              <a:buFontTx/>
              <a:buAutoNum type="arabicPeriod"/>
              <a:tabLst/>
              <a:defRPr/>
            </a:pPr>
            <a:r>
              <a:rPr lang="en-US" dirty="0" smtClean="0"/>
              <a:t>Sorting, Filtering and Grouping Items from a Collection View </a:t>
            </a:r>
            <a:endParaRPr lang="en-US" noProof="1"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307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689970">
            <a:off x="6313650" y="2769912"/>
            <a:ext cx="2238431" cy="180518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78974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defRPr/>
            </a:pPr>
            <a:r>
              <a:rPr lang="en-US" dirty="0" smtClean="0"/>
              <a:t>Using Look-up Bindings</a:t>
            </a:r>
            <a:endParaRPr lang="bg-BG" dirty="0" smtClean="0"/>
          </a:p>
        </p:txBody>
      </p:sp>
      <p:sp>
        <p:nvSpPr>
          <p:cNvPr id="489475" name="Rectangle 3"/>
          <p:cNvSpPr>
            <a:spLocks noGrp="1" noChangeArrowheads="1"/>
          </p:cNvSpPr>
          <p:nvPr>
            <p:ph idx="1"/>
          </p:nvPr>
        </p:nvSpPr>
        <p:spPr>
          <a:xfrm>
            <a:off x="228600" y="958552"/>
            <a:ext cx="8686800" cy="5638800"/>
          </a:xfrm>
        </p:spPr>
        <p:txBody>
          <a:bodyPr/>
          <a:lstStyle/>
          <a:p>
            <a:pPr>
              <a:lnSpc>
                <a:spcPct val="100000"/>
              </a:lnSpc>
              <a:defRPr/>
            </a:pPr>
            <a:r>
              <a:rPr lang="en-US" dirty="0" smtClean="0"/>
              <a:t>We want to provide a UI that maps numbers to their textual representation in English</a:t>
            </a:r>
          </a:p>
          <a:p>
            <a:pPr lvl="1">
              <a:lnSpc>
                <a:spcPct val="100000"/>
              </a:lnSpc>
              <a:defRPr/>
            </a:pPr>
            <a:r>
              <a:rPr lang="en-US" dirty="0" smtClean="0"/>
              <a:t>We must construct a </a:t>
            </a:r>
            <a:r>
              <a:rPr lang="en-US" noProof="1" smtClean="0">
                <a:solidFill>
                  <a:schemeClr val="accent5">
                    <a:lumMod val="20000"/>
                    <a:lumOff val="80000"/>
                  </a:schemeClr>
                </a:solidFill>
                <a:latin typeface="Consolas" pitchFamily="49" charset="0"/>
              </a:rPr>
              <a:t>NamedAge</a:t>
            </a:r>
            <a:r>
              <a:rPr lang="en-US" dirty="0" smtClean="0"/>
              <a:t> type for use in </a:t>
            </a:r>
            <a:r>
              <a:rPr lang="en-US" noProof="1" smtClean="0"/>
              <a:t>populat</a:t>
            </a:r>
            <a:r>
              <a:rPr lang="bg-BG" dirty="0" smtClean="0"/>
              <a:t>ing a look-up table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489476" name="Rectangle 4"/>
          <p:cNvSpPr>
            <a:spLocks noChangeArrowheads="1"/>
          </p:cNvSpPr>
          <p:nvPr/>
        </p:nvSpPr>
        <p:spPr bwMode="auto">
          <a:xfrm>
            <a:off x="611560" y="3284984"/>
            <a:ext cx="792088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NamedAg</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string NameForAge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 AgeId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set; }</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NamedAges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&lt;NamedAge&gt;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903221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en-US" dirty="0" smtClean="0"/>
              <a:t>Using Look-up Bindings (2)</a:t>
            </a:r>
            <a:endParaRPr lang="bg-BG" smtClean="0"/>
          </a:p>
        </p:txBody>
      </p:sp>
      <p:sp>
        <p:nvSpPr>
          <p:cNvPr id="490499" name="Rectangle 3"/>
          <p:cNvSpPr>
            <a:spLocks noGrp="1" noChangeArrowheads="1"/>
          </p:cNvSpPr>
          <p:nvPr>
            <p:ph idx="1"/>
          </p:nvPr>
        </p:nvSpPr>
        <p:spPr>
          <a:xfrm>
            <a:off x="323528" y="908720"/>
            <a:ext cx="8496622" cy="5688632"/>
          </a:xfrm>
        </p:spPr>
        <p:txBody>
          <a:bodyPr/>
          <a:lstStyle/>
          <a:p>
            <a:pPr>
              <a:lnSpc>
                <a:spcPct val="100000"/>
              </a:lnSpc>
              <a:defRPr/>
            </a:pPr>
            <a:r>
              <a:rPr lang="en-US" dirty="0" smtClean="0"/>
              <a:t>Populate the table for looking up</a:t>
            </a:r>
          </a:p>
          <a:p>
            <a:pPr>
              <a:lnSpc>
                <a:spcPct val="100000"/>
              </a:lnSpc>
              <a:defRPr/>
            </a:pPr>
            <a:endParaRPr lang="en-US" dirty="0" smtClean="0"/>
          </a:p>
          <a:p>
            <a:pPr marL="0" indent="0">
              <a:lnSpc>
                <a:spcPct val="100000"/>
              </a:lnSpc>
              <a:buNone/>
              <a:defRPr/>
            </a:pPr>
            <a:endParaRPr lang="en-US" dirty="0" smtClean="0"/>
          </a:p>
          <a:p>
            <a:pPr>
              <a:lnSpc>
                <a:spcPct val="100000"/>
              </a:lnSpc>
              <a:spcBef>
                <a:spcPts val="2400"/>
              </a:spcBef>
              <a:defRPr/>
            </a:pPr>
            <a:r>
              <a:rPr lang="en-US" dirty="0" smtClean="0"/>
              <a:t>The final step is the bit of binding that tells the </a:t>
            </a:r>
            <a:r>
              <a:rPr lang="en-US" dirty="0" smtClean="0">
                <a:solidFill>
                  <a:schemeClr val="accent5">
                    <a:lumMod val="20000"/>
                    <a:lumOff val="80000"/>
                  </a:schemeClr>
                </a:solidFill>
                <a:latin typeface="Consolas" pitchFamily="49" charset="0"/>
              </a:rPr>
              <a:t>ComboBox</a:t>
            </a:r>
            <a:r>
              <a:rPr lang="en-US" dirty="0" smtClean="0"/>
              <a:t> control where to get the currently selected value</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490502" name="Rectangle 6"/>
          <p:cNvSpPr>
            <a:spLocks noChangeArrowheads="1"/>
          </p:cNvSpPr>
          <p:nvPr/>
        </p:nvSpPr>
        <p:spPr bwMode="auto">
          <a:xfrm>
            <a:off x="755576" y="1628800"/>
            <a:ext cx="763284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&lt;local:NamedAges x:Key="NamedAgeLookup"&gt;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&lt;local:NamedAge NameForAge="zero" AgeId="0"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&lt;local:NamedAge NameForAge="one" AgeId="1"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&lt;/local:NamedAges&gt;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755576" y="4769857"/>
            <a:ext cx="763284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&lt;ComboBox Name="ComboBoxNumbers" ItemsSource=</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"{Binding Source={StaticResource NamedAgeLookup}}"</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DisplayMemberPath="NameForAge"</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SelectedValuePath="AgeId"</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SelectedValue="{Binding Path=Age}" /&gt;</a:t>
            </a:r>
          </a:p>
        </p:txBody>
      </p:sp>
    </p:spTree>
    <p:extLst>
      <p:ext uri="{BB962C8B-B14F-4D97-AF65-F5344CB8AC3E}">
        <p14:creationId xmlns:p14="http://schemas.microsoft.com/office/powerpoint/2010/main" val="13509585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ctrTitle"/>
          </p:nvPr>
        </p:nvSpPr>
        <p:spPr>
          <a:xfrm>
            <a:off x="609600" y="4941168"/>
            <a:ext cx="7924800" cy="685800"/>
          </a:xfrm>
        </p:spPr>
        <p:txBody>
          <a:bodyPr/>
          <a:lstStyle/>
          <a:p>
            <a:pPr>
              <a:lnSpc>
                <a:spcPct val="110000"/>
              </a:lnSpc>
              <a:defRPr/>
            </a:pPr>
            <a:r>
              <a:rPr lang="en-US" dirty="0" smtClean="0"/>
              <a:t>Using Look-up Bindings</a:t>
            </a:r>
            <a:endParaRPr lang="bg-BG" dirty="0" smtClean="0"/>
          </a:p>
        </p:txBody>
      </p:sp>
      <p:sp>
        <p:nvSpPr>
          <p:cNvPr id="4" name="Subtitle 3"/>
          <p:cNvSpPr>
            <a:spLocks noGrp="1"/>
          </p:cNvSpPr>
          <p:nvPr>
            <p:ph type="subTitle" idx="1"/>
          </p:nvPr>
        </p:nvSpPr>
        <p:spPr>
          <a:xfrm>
            <a:off x="609600" y="5740200"/>
            <a:ext cx="7924800" cy="569120"/>
          </a:xfrm>
        </p:spPr>
        <p:txBody>
          <a:bodyPr/>
          <a:lstStyle/>
          <a:p>
            <a:r>
              <a:rPr dirty="0" smtClean="0"/>
              <a:t>Live Demo</a:t>
            </a:r>
            <a:endParaRPr lang="bg-BG" dirty="0"/>
          </a:p>
        </p:txBody>
      </p:sp>
      <p:pic>
        <p:nvPicPr>
          <p:cNvPr id="70658" name="Picture 2" descr="http://www.sevensheaven.nl/images/producten/illustration-illustratie_google-search_02.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19032" y="1052736"/>
            <a:ext cx="4657224" cy="3507302"/>
          </a:xfrm>
          <a:prstGeom prst="roundRect">
            <a:avLst>
              <a:gd name="adj" fmla="val 2247"/>
            </a:avLst>
          </a:prstGeom>
          <a:noFill/>
          <a:ln>
            <a:solidFill>
              <a:schemeClr val="accent5">
                <a:lumMod val="40000"/>
                <a:lumOff val="60000"/>
              </a:schemeClr>
            </a:solidFill>
          </a:ln>
        </p:spPr>
      </p:pic>
    </p:spTree>
    <p:extLst>
      <p:ext uri="{BB962C8B-B14F-4D97-AF65-F5344CB8AC3E}">
        <p14:creationId xmlns:p14="http://schemas.microsoft.com/office/powerpoint/2010/main" val="17107688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ctrTitle"/>
          </p:nvPr>
        </p:nvSpPr>
        <p:spPr>
          <a:xfrm>
            <a:off x="611560" y="1556792"/>
            <a:ext cx="7924800" cy="685800"/>
          </a:xfrm>
        </p:spPr>
        <p:txBody>
          <a:bodyPr/>
          <a:lstStyle/>
          <a:p>
            <a:pPr>
              <a:lnSpc>
                <a:spcPct val="110000"/>
              </a:lnSpc>
              <a:defRPr/>
            </a:pPr>
            <a:r>
              <a:rPr lang="en-US" dirty="0" smtClean="0"/>
              <a:t>Using Data Templates</a:t>
            </a:r>
            <a:endParaRPr lang="bg-BG" dirty="0" smtClean="0"/>
          </a:p>
        </p:txBody>
      </p:sp>
      <p:pic>
        <p:nvPicPr>
          <p:cNvPr id="9218"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845866" y="2854148"/>
            <a:ext cx="3455120" cy="3311156"/>
          </a:xfrm>
          <a:prstGeom prst="roundRect">
            <a:avLst>
              <a:gd name="adj" fmla="val 322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68555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a:defRPr/>
            </a:pPr>
            <a:r>
              <a:rPr lang="en-US" dirty="0" smtClean="0"/>
              <a:t>Using Data Templates</a:t>
            </a:r>
            <a:endParaRPr lang="bg-BG" dirty="0" smtClean="0"/>
          </a:p>
        </p:txBody>
      </p:sp>
      <p:sp>
        <p:nvSpPr>
          <p:cNvPr id="495619" name="Rectangle 3"/>
          <p:cNvSpPr>
            <a:spLocks noGrp="1" noChangeArrowheads="1"/>
          </p:cNvSpPr>
          <p:nvPr>
            <p:ph idx="1"/>
          </p:nvPr>
        </p:nvSpPr>
        <p:spPr>
          <a:xfrm>
            <a:off x="228600" y="1052736"/>
            <a:ext cx="8686800" cy="5544616"/>
          </a:xfrm>
        </p:spPr>
        <p:txBody>
          <a:bodyPr/>
          <a:lstStyle/>
          <a:p>
            <a:pPr>
              <a:lnSpc>
                <a:spcPct val="100000"/>
              </a:lnSpc>
              <a:defRPr/>
            </a:pPr>
            <a:r>
              <a:rPr lang="en-US" dirty="0" smtClean="0">
                <a:solidFill>
                  <a:schemeClr val="accent5">
                    <a:lumMod val="20000"/>
                    <a:lumOff val="80000"/>
                  </a:schemeClr>
                </a:solidFill>
              </a:rPr>
              <a:t>Data templates </a:t>
            </a:r>
            <a:r>
              <a:rPr lang="en-US" dirty="0" smtClean="0"/>
              <a:t>allow displaying more than one property from a custom class</a:t>
            </a:r>
          </a:p>
          <a:p>
            <a:pPr>
              <a:lnSpc>
                <a:spcPct val="100000"/>
              </a:lnSpc>
              <a:defRPr/>
            </a:pPr>
            <a:r>
              <a:rPr lang="en-US" dirty="0" smtClean="0"/>
              <a:t>A data template is a tree of elements to expand in a particular context</a:t>
            </a:r>
          </a:p>
          <a:p>
            <a:pPr>
              <a:lnSpc>
                <a:spcPct val="100000"/>
              </a:lnSpc>
              <a:defRPr/>
            </a:pPr>
            <a:r>
              <a:rPr lang="en-US" dirty="0" smtClean="0"/>
              <a:t>For example, for each </a:t>
            </a:r>
            <a:r>
              <a:rPr lang="en-US" dirty="0" smtClean="0">
                <a:solidFill>
                  <a:schemeClr val="accent5">
                    <a:lumMod val="20000"/>
                    <a:lumOff val="80000"/>
                  </a:schemeClr>
                </a:solidFill>
                <a:latin typeface="Consolas" pitchFamily="49" charset="0"/>
              </a:rPr>
              <a:t>Person</a:t>
            </a:r>
            <a:r>
              <a:rPr lang="en-US" dirty="0" smtClean="0"/>
              <a:t> object, you might like to be able to concatenate the </a:t>
            </a:r>
            <a:r>
              <a:rPr lang="en-US" dirty="0" smtClean="0">
                <a:solidFill>
                  <a:schemeClr val="accent5">
                    <a:lumMod val="20000"/>
                    <a:lumOff val="80000"/>
                  </a:schemeClr>
                </a:solidFill>
                <a:latin typeface="Consolas" pitchFamily="49" charset="0"/>
              </a:rPr>
              <a:t>name</a:t>
            </a:r>
            <a:r>
              <a:rPr lang="en-US" dirty="0" smtClean="0"/>
              <a:t> and </a:t>
            </a:r>
            <a:r>
              <a:rPr lang="en-US" dirty="0" smtClean="0">
                <a:solidFill>
                  <a:schemeClr val="accent5">
                    <a:lumMod val="20000"/>
                    <a:lumOff val="80000"/>
                  </a:schemeClr>
                </a:solidFill>
                <a:latin typeface="Consolas" pitchFamily="49" charset="0"/>
              </a:rPr>
              <a:t>age</a:t>
            </a:r>
            <a:r>
              <a:rPr lang="en-US" dirty="0" smtClean="0"/>
              <a:t> together</a:t>
            </a:r>
          </a:p>
          <a:p>
            <a:pPr>
              <a:lnSpc>
                <a:spcPct val="100000"/>
              </a:lnSpc>
              <a:defRPr/>
            </a:pPr>
            <a:r>
              <a:rPr lang="en-US" dirty="0" smtClean="0"/>
              <a:t>This is a logical template that looks like this</a:t>
            </a:r>
          </a:p>
          <a:p>
            <a:pPr lvl="1">
              <a:lnSpc>
                <a:spcPct val="100000"/>
              </a:lnSpc>
              <a:defRPr/>
            </a:pPr>
            <a:r>
              <a:rPr lang="bg-BG" dirty="0" smtClean="0">
                <a:solidFill>
                  <a:schemeClr val="accent5">
                    <a:lumMod val="20000"/>
                    <a:lumOff val="80000"/>
                  </a:schemeClr>
                </a:solidFill>
                <a:latin typeface="Consolas" pitchFamily="49" charset="0"/>
              </a:rPr>
              <a:t>Name</a:t>
            </a:r>
            <a:r>
              <a:rPr lang="bg-BG" dirty="0" smtClean="0">
                <a:solidFill>
                  <a:schemeClr val="accent5">
                    <a:lumMod val="20000"/>
                    <a:lumOff val="80000"/>
                  </a:schemeClr>
                </a:solidFill>
              </a:rPr>
              <a:t> </a:t>
            </a:r>
            <a:r>
              <a:rPr lang="bg-BG" dirty="0" smtClean="0">
                <a:solidFill>
                  <a:schemeClr val="accent5">
                    <a:lumMod val="20000"/>
                    <a:lumOff val="80000"/>
                  </a:schemeClr>
                </a:solidFill>
                <a:latin typeface="Consolas" pitchFamily="49" charset="0"/>
              </a:rPr>
              <a:t>(age:Age)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4893891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6643" name="Rectangle 3"/>
          <p:cNvSpPr>
            <a:spLocks noGrp="1" noChangeArrowheads="1"/>
          </p:cNvSpPr>
          <p:nvPr>
            <p:ph idx="1"/>
          </p:nvPr>
        </p:nvSpPr>
        <p:spPr>
          <a:xfrm>
            <a:off x="228600" y="980728"/>
            <a:ext cx="8686800" cy="5724872"/>
          </a:xfrm>
        </p:spPr>
        <p:txBody>
          <a:bodyPr/>
          <a:lstStyle/>
          <a:p>
            <a:pPr>
              <a:lnSpc>
                <a:spcPct val="100000"/>
              </a:lnSpc>
              <a:defRPr/>
            </a:pPr>
            <a:r>
              <a:rPr lang="en-US" dirty="0" smtClean="0"/>
              <a:t>To define this template for items in the </a:t>
            </a:r>
            <a:r>
              <a:rPr lang="en-US" noProof="1" smtClean="0">
                <a:solidFill>
                  <a:schemeClr val="accent5">
                    <a:lumMod val="20000"/>
                    <a:lumOff val="80000"/>
                  </a:schemeClr>
                </a:solidFill>
                <a:latin typeface="Consolas" pitchFamily="49" charset="0"/>
              </a:rPr>
              <a:t>ListBox</a:t>
            </a:r>
            <a:r>
              <a:rPr lang="en-US" dirty="0" smtClean="0"/>
              <a:t>, we create a </a:t>
            </a:r>
            <a:r>
              <a:rPr lang="en-US" noProof="1" smtClean="0">
                <a:solidFill>
                  <a:schemeClr val="accent5">
                    <a:lumMod val="20000"/>
                    <a:lumOff val="80000"/>
                  </a:schemeClr>
                </a:solidFill>
                <a:latin typeface="Consolas" pitchFamily="49" charset="0"/>
              </a:rPr>
              <a:t>DataTemplate</a:t>
            </a:r>
            <a:r>
              <a:rPr lang="en-US" dirty="0" smtClean="0"/>
              <a:t> element</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496644" name="Rectangle 4"/>
          <p:cNvSpPr>
            <a:spLocks noChangeArrowheads="1"/>
          </p:cNvSpPr>
          <p:nvPr/>
        </p:nvSpPr>
        <p:spPr bwMode="auto">
          <a:xfrm>
            <a:off x="611560" y="2228842"/>
            <a:ext cx="792088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ItemsSource="{Binding}"&gt;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Path=Name}"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ext="{Binding Path=Age}"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Foreground="{Binding Path=Age,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Converter={StaticResource ageConverter}}"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5816670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8691" name="Rectangle 3"/>
          <p:cNvSpPr>
            <a:spLocks noGrp="1" noChangeArrowheads="1"/>
          </p:cNvSpPr>
          <p:nvPr>
            <p:ph idx="1"/>
          </p:nvPr>
        </p:nvSpPr>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control has an </a:t>
            </a:r>
            <a:r>
              <a:rPr lang="en-US" noProof="1" smtClean="0">
                <a:solidFill>
                  <a:schemeClr val="accent5">
                    <a:lumMod val="20000"/>
                    <a:lumOff val="80000"/>
                  </a:schemeClr>
                </a:solidFill>
                <a:latin typeface="Consolas" pitchFamily="49" charset="0"/>
              </a:rPr>
              <a:t>ItemTemplate</a:t>
            </a:r>
            <a:r>
              <a:rPr lang="en-US" dirty="0" smtClean="0"/>
              <a:t> property</a:t>
            </a:r>
          </a:p>
          <a:p>
            <a:pPr lvl="1">
              <a:lnSpc>
                <a:spcPct val="100000"/>
              </a:lnSpc>
              <a:defRPr/>
            </a:pPr>
            <a:r>
              <a:rPr lang="en-US" dirty="0" smtClean="0"/>
              <a:t>Accepts an instance of the </a:t>
            </a:r>
            <a:r>
              <a:rPr lang="en-US" noProof="1" smtClean="0">
                <a:solidFill>
                  <a:schemeClr val="accent5">
                    <a:lumMod val="20000"/>
                    <a:lumOff val="80000"/>
                  </a:schemeClr>
                </a:solidFill>
                <a:latin typeface="Consolas" pitchFamily="49" charset="0"/>
              </a:rPr>
              <a:t>DataTemplate</a:t>
            </a:r>
            <a:r>
              <a:rPr lang="en-US" dirty="0" smtClean="0"/>
              <a:t> class</a:t>
            </a:r>
          </a:p>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shows all the items in the collection</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28676" name="Picture 6" descr="UsingDataTemplates2"/>
          <p:cNvPicPr>
            <a:picLocks noChangeAspect="1" noChangeArrowheads="1"/>
          </p:cNvPicPr>
          <p:nvPr/>
        </p:nvPicPr>
        <p:blipFill>
          <a:blip r:embed="rId2" cstate="print"/>
          <a:srcRect/>
          <a:stretch>
            <a:fillRect/>
          </a:stretch>
        </p:blipFill>
        <p:spPr bwMode="auto">
          <a:xfrm>
            <a:off x="3049597" y="3714752"/>
            <a:ext cx="2808287" cy="2736850"/>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11259135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ctrTitle"/>
          </p:nvPr>
        </p:nvSpPr>
        <p:spPr>
          <a:xfrm>
            <a:off x="609600" y="1628800"/>
            <a:ext cx="7924800" cy="685800"/>
          </a:xfrm>
        </p:spPr>
        <p:txBody>
          <a:bodyPr/>
          <a:lstStyle/>
          <a:p>
            <a:pPr>
              <a:lnSpc>
                <a:spcPct val="110000"/>
              </a:lnSpc>
              <a:defRPr/>
            </a:pPr>
            <a:r>
              <a:rPr lang="en-US" dirty="0" smtClean="0"/>
              <a:t>Sorting Items</a:t>
            </a:r>
            <a:endParaRPr lang="bg-BG" dirty="0" smtClean="0"/>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04241">
            <a:off x="896757" y="3014431"/>
            <a:ext cx="3429000" cy="2714625"/>
          </a:xfrm>
          <a:prstGeom prst="roundRect">
            <a:avLst>
              <a:gd name="adj" fmla="val 38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0" name="Picture 2" descr="http://www.thebottomlineisthebottomline.com/images/sorting.gif"/>
          <p:cNvPicPr>
            <a:picLocks noChangeAspect="1" noChangeArrowheads="1"/>
          </p:cNvPicPr>
          <p:nvPr/>
        </p:nvPicPr>
        <p:blipFill>
          <a:blip r:embed="rId4" cstate="print"/>
          <a:srcRect/>
          <a:stretch>
            <a:fillRect/>
          </a:stretch>
        </p:blipFill>
        <p:spPr bwMode="auto">
          <a:xfrm rot="20855924">
            <a:off x="5183572" y="3206147"/>
            <a:ext cx="3107494" cy="2680121"/>
          </a:xfrm>
          <a:prstGeom prst="roundRect">
            <a:avLst>
              <a:gd name="adj" fmla="val 3896"/>
            </a:avLst>
          </a:prstGeom>
          <a:noFill/>
          <a:ln>
            <a:noFill/>
          </a:ln>
          <a:effectLst/>
        </p:spPr>
      </p:pic>
    </p:spTree>
    <p:extLst>
      <p:ext uri="{BB962C8B-B14F-4D97-AF65-F5344CB8AC3E}">
        <p14:creationId xmlns:p14="http://schemas.microsoft.com/office/powerpoint/2010/main" val="36388922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a:defRPr/>
            </a:pPr>
            <a:r>
              <a:rPr lang="en-US" dirty="0" smtClean="0"/>
              <a:t>Sorting Items</a:t>
            </a:r>
            <a:endParaRPr lang="bg-BG" smtClean="0"/>
          </a:p>
        </p:txBody>
      </p:sp>
      <p:sp>
        <p:nvSpPr>
          <p:cNvPr id="497667" name="Rectangle 3"/>
          <p:cNvSpPr>
            <a:spLocks noGrp="1" noChangeArrowheads="1"/>
          </p:cNvSpPr>
          <p:nvPr>
            <p:ph idx="1"/>
          </p:nvPr>
        </p:nvSpPr>
        <p:spPr/>
        <p:txBody>
          <a:bodyPr/>
          <a:lstStyle/>
          <a:p>
            <a:pPr>
              <a:lnSpc>
                <a:spcPct val="100000"/>
              </a:lnSpc>
              <a:defRPr/>
            </a:pPr>
            <a:r>
              <a:rPr lang="en-US" dirty="0" smtClean="0"/>
              <a:t>The view allows us to do a number of things to the data before it’s displayed</a:t>
            </a:r>
          </a:p>
          <a:p>
            <a:pPr lvl="1">
              <a:lnSpc>
                <a:spcPct val="100000"/>
              </a:lnSpc>
              <a:defRPr/>
            </a:pPr>
            <a:r>
              <a:rPr lang="en-US" dirty="0" smtClean="0"/>
              <a:t>Including changing the order in which </a:t>
            </a:r>
            <a:r>
              <a:rPr lang="bg-BG" dirty="0" smtClean="0"/>
              <a:t>the data is shown</a:t>
            </a:r>
            <a:endParaRPr lang="en-US" dirty="0" smtClean="0"/>
          </a:p>
          <a:p>
            <a:pPr>
              <a:lnSpc>
                <a:spcPct val="100000"/>
              </a:lnSpc>
              <a:defRPr/>
            </a:pPr>
            <a:r>
              <a:rPr lang="en-US" dirty="0" smtClean="0"/>
              <a:t>The simplest way to sort is by manipulating the </a:t>
            </a:r>
            <a:r>
              <a:rPr lang="en-US" noProof="1" smtClean="0">
                <a:solidFill>
                  <a:schemeClr val="accent5">
                    <a:lumMod val="20000"/>
                    <a:lumOff val="80000"/>
                  </a:schemeClr>
                </a:solidFill>
                <a:latin typeface="Consolas" pitchFamily="49" charset="0"/>
              </a:rPr>
              <a:t>SortDescriptions</a:t>
            </a:r>
            <a:r>
              <a:rPr lang="en-US" dirty="0" smtClean="0"/>
              <a:t> property of the view</a:t>
            </a:r>
          </a:p>
          <a:p>
            <a:pPr lvl="1">
              <a:lnSpc>
                <a:spcPct val="100000"/>
              </a:lnSpc>
              <a:defRPr/>
            </a:pPr>
            <a:r>
              <a:rPr lang="en-US" dirty="0" smtClean="0"/>
              <a:t>Also</a:t>
            </a:r>
            <a:r>
              <a:rPr lang="en-US" dirty="0" smtClean="0">
                <a:solidFill>
                  <a:srgbClr val="000000"/>
                </a:solidFill>
              </a:rPr>
              <a:t> </a:t>
            </a:r>
            <a:r>
              <a:rPr lang="en-US" dirty="0" smtClean="0"/>
              <a:t>we</a:t>
            </a:r>
            <a:r>
              <a:rPr lang="en-US" dirty="0" smtClean="0">
                <a:solidFill>
                  <a:srgbClr val="000000"/>
                </a:solidFill>
              </a:rPr>
              <a:t> </a:t>
            </a:r>
            <a:r>
              <a:rPr lang="en-US" dirty="0" smtClean="0"/>
              <a:t>can</a:t>
            </a:r>
            <a:r>
              <a:rPr lang="en-US" dirty="0" smtClean="0">
                <a:solidFill>
                  <a:srgbClr val="000000"/>
                </a:solidFill>
              </a:rPr>
              <a:t> </a:t>
            </a:r>
            <a:r>
              <a:rPr lang="en-US" dirty="0" smtClean="0"/>
              <a:t>provide</a:t>
            </a:r>
            <a:r>
              <a:rPr lang="en-US" dirty="0" smtClean="0">
                <a:solidFill>
                  <a:srgbClr val="000000"/>
                </a:solidFill>
              </a:rPr>
              <a:t> </a:t>
            </a:r>
            <a:r>
              <a:rPr lang="en-US" dirty="0" smtClean="0"/>
              <a:t>the view with a custom sorting by implementing </a:t>
            </a:r>
            <a:r>
              <a:rPr lang="en-US" noProof="1" smtClean="0">
                <a:solidFill>
                  <a:schemeClr val="accent5">
                    <a:lumMod val="20000"/>
                    <a:lumOff val="80000"/>
                  </a:schemeClr>
                </a:solidFill>
                <a:latin typeface="Consolas" pitchFamily="49" charset="0"/>
              </a:rPr>
              <a:t>IComparer</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21892074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pPr>
              <a:defRPr/>
            </a:pPr>
            <a:r>
              <a:rPr lang="en-US" dirty="0" smtClean="0"/>
              <a:t>Sorting Items (2)</a:t>
            </a:r>
            <a:endParaRPr lang="bg-BG" smtClean="0"/>
          </a:p>
        </p:txBody>
      </p:sp>
      <p:sp>
        <p:nvSpPr>
          <p:cNvPr id="501763" name="Rectangle 3"/>
          <p:cNvSpPr>
            <a:spLocks noGrp="1" noChangeArrowheads="1"/>
          </p:cNvSpPr>
          <p:nvPr>
            <p:ph idx="1"/>
          </p:nvPr>
        </p:nvSpPr>
        <p:spPr>
          <a:xfrm>
            <a:off x="228600" y="908720"/>
            <a:ext cx="8686800" cy="5638800"/>
          </a:xfrm>
        </p:spPr>
        <p:txBody>
          <a:bodyPr/>
          <a:lstStyle/>
          <a:p>
            <a:pPr>
              <a:lnSpc>
                <a:spcPct val="100000"/>
              </a:lnSpc>
              <a:defRPr/>
            </a:pPr>
            <a:r>
              <a:rPr lang="en-US" dirty="0" smtClean="0"/>
              <a:t>Sorting items view in WPF:</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01764" name="Rectangle 4"/>
          <p:cNvSpPr>
            <a:spLocks noChangeArrowheads="1"/>
          </p:cNvSpPr>
          <p:nvPr/>
        </p:nvSpPr>
        <p:spPr bwMode="auto">
          <a:xfrm>
            <a:off x="683568" y="1624743"/>
            <a:ext cx="7776864" cy="47705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buttonSort_Click</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 RoutedEventArgs 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ICollectionView view = GetFamilyView();</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 (view.SortDescriptions.Count == 0)</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view.SortDescriptions.Add(</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SortDescription("Name",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ListSortDirection.Ascending));</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view.SortDescriptions.Add(</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SortDescription("Age",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ListSortDirection.Descending));</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else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view.SortDescriptions.Clear();</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908727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 (2)</a:t>
            </a:r>
            <a:endParaRPr lang="bg-BG" dirty="0" smtClean="0"/>
          </a:p>
        </p:txBody>
      </p:sp>
      <p:sp>
        <p:nvSpPr>
          <p:cNvPr id="460803" name="Rectangle 3"/>
          <p:cNvSpPr>
            <a:spLocks noGrp="1" noChangeArrowheads="1"/>
          </p:cNvSpPr>
          <p:nvPr>
            <p:ph idx="1"/>
          </p:nvPr>
        </p:nvSpPr>
        <p:spPr/>
        <p:txBody>
          <a:bodyPr/>
          <a:lstStyle/>
          <a:p>
            <a:pPr marL="444500" indent="-444500">
              <a:lnSpc>
                <a:spcPct val="100000"/>
              </a:lnSpc>
              <a:buFontTx/>
              <a:buAutoNum type="arabicPeriod" startAt="7"/>
              <a:tabLst/>
              <a:defRPr/>
            </a:pPr>
            <a:r>
              <a:rPr lang="en-US" dirty="0" smtClean="0"/>
              <a:t>Master-detail </a:t>
            </a:r>
            <a:r>
              <a:rPr lang="en-US" dirty="0" smtClean="0"/>
              <a:t>Binding</a:t>
            </a:r>
          </a:p>
          <a:p>
            <a:pPr marL="444500" indent="-444500">
              <a:lnSpc>
                <a:spcPct val="100000"/>
              </a:lnSpc>
              <a:buFontTx/>
              <a:buAutoNum type="arabicPeriod" startAt="7"/>
              <a:tabLst/>
              <a:defRPr/>
            </a:pPr>
            <a:r>
              <a:rPr lang="en-US" dirty="0" smtClean="0"/>
              <a:t>Hierarchical Binding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0" name="Picture 2"/>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100000" l="0" r="100000">
                        <a14:foregroundMark x1="10756" y1="58949" x2="10756" y2="58949"/>
                      </a14:backgroundRemoval>
                    </a14:imgEffect>
                  </a14:imgLayer>
                </a14:imgProps>
              </a:ext>
              <a:ext uri="{28A0092B-C50C-407E-A947-70E740481C1C}">
                <a14:useLocalDpi xmlns:a14="http://schemas.microsoft.com/office/drawing/2010/main"/>
              </a:ext>
            </a:extLst>
          </a:blip>
          <a:srcRect/>
          <a:stretch>
            <a:fillRect/>
          </a:stretch>
        </p:blipFill>
        <p:spPr bwMode="auto">
          <a:xfrm rot="577240">
            <a:off x="6303270" y="2163778"/>
            <a:ext cx="2257623" cy="1950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4345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ctrTitle"/>
          </p:nvPr>
        </p:nvSpPr>
        <p:spPr>
          <a:xfrm>
            <a:off x="609600" y="4903440"/>
            <a:ext cx="7924800" cy="685800"/>
          </a:xfrm>
        </p:spPr>
        <p:txBody>
          <a:bodyPr/>
          <a:lstStyle/>
          <a:p>
            <a:pPr>
              <a:lnSpc>
                <a:spcPct val="110000"/>
              </a:lnSpc>
              <a:defRPr/>
            </a:pPr>
            <a:r>
              <a:rPr lang="en-US" dirty="0" smtClean="0"/>
              <a:t>Sorting Items</a:t>
            </a:r>
            <a:endParaRPr lang="bg-BG" dirty="0" smtClean="0"/>
          </a:p>
        </p:txBody>
      </p:sp>
      <p:sp>
        <p:nvSpPr>
          <p:cNvPr id="4" name="Subtitle 3"/>
          <p:cNvSpPr>
            <a:spLocks noGrp="1"/>
          </p:cNvSpPr>
          <p:nvPr>
            <p:ph type="subTitle" idx="1"/>
          </p:nvPr>
        </p:nvSpPr>
        <p:spPr>
          <a:xfrm>
            <a:off x="609600" y="5668192"/>
            <a:ext cx="7924800" cy="569120"/>
          </a:xfrm>
        </p:spPr>
        <p:txBody>
          <a:bodyPr/>
          <a:lstStyle/>
          <a:p>
            <a:r>
              <a:rPr dirty="0" smtClean="0"/>
              <a:t>Live Demo</a:t>
            </a:r>
            <a:endParaRPr lang="bg-BG" dirty="0"/>
          </a:p>
        </p:txBody>
      </p:sp>
      <p:pic>
        <p:nvPicPr>
          <p:cNvPr id="59394" name="Picture 2" descr="http://www.designersreviewofbooks.com/wp-content/uploads/2009/06/cardsorting-sorting-8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72978" y="928440"/>
            <a:ext cx="4616350" cy="3652688"/>
          </a:xfrm>
          <a:prstGeom prst="roundRect">
            <a:avLst>
              <a:gd name="adj" fmla="val 2064"/>
            </a:avLst>
          </a:prstGeom>
          <a:noFill/>
          <a:ln>
            <a:solidFill>
              <a:schemeClr val="bg2">
                <a:lumMod val="40000"/>
                <a:lumOff val="60000"/>
              </a:schemeClr>
            </a:solidFill>
          </a:ln>
        </p:spPr>
      </p:pic>
    </p:spTree>
    <p:extLst>
      <p:ext uri="{BB962C8B-B14F-4D97-AF65-F5344CB8AC3E}">
        <p14:creationId xmlns:p14="http://schemas.microsoft.com/office/powerpoint/2010/main" val="13522383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1600" y="2696451"/>
            <a:ext cx="7272808" cy="3426516"/>
          </a:xfrm>
          <a:prstGeom prst="roundRect">
            <a:avLst>
              <a:gd name="adj" fmla="val 2753"/>
            </a:avLst>
          </a:prstGeom>
          <a:noFill/>
          <a:ln w="9525">
            <a:noFill/>
            <a:miter lim="800000"/>
            <a:headEnd/>
            <a:tailEnd/>
          </a:ln>
        </p:spPr>
      </p:pic>
      <p:sp>
        <p:nvSpPr>
          <p:cNvPr id="504834" name="Rectangle 2"/>
          <p:cNvSpPr>
            <a:spLocks noGrp="1" noChangeArrowheads="1"/>
          </p:cNvSpPr>
          <p:nvPr>
            <p:ph type="ctrTitle"/>
          </p:nvPr>
        </p:nvSpPr>
        <p:spPr>
          <a:xfrm>
            <a:off x="609600" y="1231032"/>
            <a:ext cx="7924800" cy="685800"/>
          </a:xfrm>
        </p:spPr>
        <p:txBody>
          <a:bodyPr/>
          <a:lstStyle/>
          <a:p>
            <a:pPr>
              <a:lnSpc>
                <a:spcPct val="110000"/>
              </a:lnSpc>
              <a:defRPr/>
            </a:pPr>
            <a:r>
              <a:rPr lang="en-US" dirty="0" smtClean="0"/>
              <a:t>Filtering</a:t>
            </a:r>
            <a:endParaRPr lang="bg-BG" dirty="0" smtClean="0"/>
          </a:p>
        </p:txBody>
      </p:sp>
      <p:pic>
        <p:nvPicPr>
          <p:cNvPr id="57346" name="Picture 2" descr="http://www.e-nor.com/blog/images/filter_s.jpg"/>
          <p:cNvPicPr>
            <a:picLocks noChangeAspect="1" noChangeArrowheads="1"/>
          </p:cNvPicPr>
          <p:nvPr/>
        </p:nvPicPr>
        <p:blipFill>
          <a:blip r:embed="rId4" cstate="print"/>
          <a:srcRect/>
          <a:stretch>
            <a:fillRect/>
          </a:stretch>
        </p:blipFill>
        <p:spPr bwMode="auto">
          <a:xfrm rot="895756">
            <a:off x="4927937" y="1815689"/>
            <a:ext cx="3196614" cy="2467323"/>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57349" name="Picture 5" descr="http://officeimg.vo.msecnd.net/en-gb/files/317/968/ZA010102475.gif"/>
          <p:cNvPicPr>
            <a:picLocks noChangeAspect="1" noChangeArrowheads="1"/>
          </p:cNvPicPr>
          <p:nvPr/>
        </p:nvPicPr>
        <p:blipFill>
          <a:blip r:embed="rId5" cstate="print"/>
          <a:srcRect/>
          <a:stretch>
            <a:fillRect/>
          </a:stretch>
        </p:blipFill>
        <p:spPr bwMode="auto">
          <a:xfrm>
            <a:off x="1682084" y="1988840"/>
            <a:ext cx="2853850" cy="2329111"/>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8924759" lon="20869733" rev="22789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85732658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dirty="0" smtClean="0"/>
              <a:t>Filtering</a:t>
            </a:r>
            <a:endParaRPr lang="bg-BG" smtClean="0"/>
          </a:p>
        </p:txBody>
      </p:sp>
      <p:sp>
        <p:nvSpPr>
          <p:cNvPr id="506883" name="Rectangle 3"/>
          <p:cNvSpPr>
            <a:spLocks noGrp="1" noChangeArrowheads="1"/>
          </p:cNvSpPr>
          <p:nvPr>
            <p:ph idx="1"/>
          </p:nvPr>
        </p:nvSpPr>
        <p:spPr/>
        <p:txBody>
          <a:bodyPr/>
          <a:lstStyle/>
          <a:p>
            <a:pPr>
              <a:lnSpc>
                <a:spcPct val="100000"/>
              </a:lnSpc>
              <a:defRPr/>
            </a:pPr>
            <a:r>
              <a:rPr lang="en-US" dirty="0" smtClean="0"/>
              <a:t>If we want to filter the objects from the view by some criteria</a:t>
            </a:r>
          </a:p>
          <a:p>
            <a:pPr>
              <a:lnSpc>
                <a:spcPct val="100000"/>
              </a:lnSpc>
              <a:defRPr/>
            </a:pPr>
            <a:r>
              <a:rPr lang="en-US" dirty="0" smtClean="0"/>
              <a:t>We need to feed the view an implementation of the </a:t>
            </a:r>
            <a:r>
              <a:rPr lang="en-US" dirty="0" smtClean="0">
                <a:solidFill>
                  <a:schemeClr val="accent5">
                    <a:lumMod val="20000"/>
                    <a:lumOff val="80000"/>
                  </a:schemeClr>
                </a:solidFill>
                <a:latin typeface="Consolas" pitchFamily="49" charset="0"/>
              </a:rPr>
              <a:t>Predicate&lt;object&gt;</a:t>
            </a:r>
            <a:r>
              <a:rPr lang="en-US" dirty="0" smtClean="0"/>
              <a:t> delegate</a:t>
            </a:r>
          </a:p>
          <a:p>
            <a:pPr lvl="1">
              <a:lnSpc>
                <a:spcPct val="100000"/>
              </a:lnSpc>
              <a:defRPr/>
            </a:pPr>
            <a:r>
              <a:rPr lang="en-US" dirty="0" smtClean="0"/>
              <a:t>Takes a single object parameter and returns a </a:t>
            </a:r>
            <a:r>
              <a:rPr lang="en-US" dirty="0" smtClean="0">
                <a:solidFill>
                  <a:schemeClr val="accent5">
                    <a:lumMod val="20000"/>
                    <a:lumOff val="80000"/>
                  </a:schemeClr>
                </a:solidFill>
                <a:latin typeface="Consolas" pitchFamily="49" charset="0"/>
              </a:rPr>
              <a:t>Boolean</a:t>
            </a:r>
            <a:endParaRPr lang="bg-BG" dirty="0" smtClean="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06884" name="Rectangle 4"/>
          <p:cNvSpPr>
            <a:spLocks noChangeArrowheads="1"/>
          </p:cNvSpPr>
          <p:nvPr/>
        </p:nvSpPr>
        <p:spPr bwMode="auto">
          <a:xfrm>
            <a:off x="683568" y="4462080"/>
            <a:ext cx="7776864"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buttonFilter_Click(object sender,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RoutedEventArgs e)</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ICollectionView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iew = GetFamilyView();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spcBef>
                <a:spcPts val="1200"/>
              </a:spcBef>
              <a:buClr>
                <a:schemeClr val="accent5">
                  <a:lumMod val="40000"/>
                  <a:lumOff val="60000"/>
                </a:schemeClr>
              </a:buClr>
              <a:buSzPct val="70000"/>
              <a:defRPr/>
            </a:pPr>
            <a:r>
              <a:rPr lang="bg-BG"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4210702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a:defRPr/>
            </a:pPr>
            <a:r>
              <a:rPr lang="en-US" dirty="0" smtClean="0"/>
              <a:t>Filtering (2)</a:t>
            </a:r>
            <a:endParaRPr lang="bg-BG"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08932" name="Rectangle 4"/>
          <p:cNvSpPr>
            <a:spLocks noChangeArrowheads="1"/>
          </p:cNvSpPr>
          <p:nvPr/>
        </p:nvSpPr>
        <p:spPr bwMode="auto">
          <a:xfrm>
            <a:off x="683768" y="1127834"/>
            <a:ext cx="7776664" cy="49654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 (view.Filter == null)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view.Filter = delegate(object item)</a:t>
            </a:r>
          </a:p>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return ((Person)item).Age &gt;= 25;</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else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view.Filter = null;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6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result is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defRPr/>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5844" name="Picture 5" descr="Before"/>
          <p:cNvPicPr>
            <a:picLocks noChangeAspect="1" noChangeArrowheads="1"/>
          </p:cNvPicPr>
          <p:nvPr/>
        </p:nvPicPr>
        <p:blipFill>
          <a:blip r:embed="rId2" cstate="print"/>
          <a:srcRect/>
          <a:stretch>
            <a:fillRect/>
          </a:stretch>
        </p:blipFill>
        <p:spPr bwMode="auto">
          <a:xfrm>
            <a:off x="1835833" y="3905102"/>
            <a:ext cx="2600506" cy="2548234"/>
          </a:xfrm>
          <a:prstGeom prst="rect">
            <a:avLst/>
          </a:prstGeom>
          <a:noFill/>
          <a:ln w="9525">
            <a:solidFill>
              <a:srgbClr val="000000"/>
            </a:solidFill>
            <a:miter lim="800000"/>
            <a:headEnd/>
            <a:tailEnd/>
          </a:ln>
        </p:spPr>
      </p:pic>
      <p:pic>
        <p:nvPicPr>
          <p:cNvPr id="35845" name="Picture 6" descr="After"/>
          <p:cNvPicPr>
            <a:picLocks noChangeAspect="1" noChangeArrowheads="1"/>
          </p:cNvPicPr>
          <p:nvPr/>
        </p:nvPicPr>
        <p:blipFill>
          <a:blip r:embed="rId3" cstate="print"/>
          <a:srcRect/>
          <a:stretch>
            <a:fillRect/>
          </a:stretch>
        </p:blipFill>
        <p:spPr bwMode="auto">
          <a:xfrm>
            <a:off x="4908933" y="3905102"/>
            <a:ext cx="2628094" cy="2548234"/>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77799674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ctrTitle"/>
          </p:nvPr>
        </p:nvSpPr>
        <p:spPr>
          <a:xfrm>
            <a:off x="609600" y="1196752"/>
            <a:ext cx="7924800" cy="685800"/>
          </a:xfrm>
        </p:spPr>
        <p:txBody>
          <a:bodyPr/>
          <a:lstStyle/>
          <a:p>
            <a:pPr>
              <a:lnSpc>
                <a:spcPct val="110000"/>
              </a:lnSpc>
              <a:defRPr/>
            </a:pPr>
            <a:r>
              <a:rPr lang="en-US" dirty="0" smtClean="0"/>
              <a:t>Grouping</a:t>
            </a:r>
            <a:endParaRPr lang="bg-BG" dirty="0" smtClean="0"/>
          </a:p>
        </p:txBody>
      </p:sp>
      <p:pic>
        <p:nvPicPr>
          <p:cNvPr id="1229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l="1408" t="5263" b="7017"/>
          <a:stretch>
            <a:fillRect/>
          </a:stretch>
        </p:blipFill>
        <p:spPr bwMode="auto">
          <a:xfrm>
            <a:off x="1831504" y="2304313"/>
            <a:ext cx="5472608" cy="3909006"/>
          </a:xfrm>
          <a:prstGeom prst="roundRect">
            <a:avLst>
              <a:gd name="adj" fmla="val 273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49826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pPr>
              <a:defRPr/>
            </a:pPr>
            <a:r>
              <a:rPr lang="en-US" dirty="0" smtClean="0"/>
              <a:t>Grouping</a:t>
            </a:r>
            <a:endParaRPr lang="bg-BG" smtClean="0"/>
          </a:p>
        </p:txBody>
      </p:sp>
      <p:sp>
        <p:nvSpPr>
          <p:cNvPr id="512003" name="Rectangle 3"/>
          <p:cNvSpPr>
            <a:spLocks noGrp="1" noChangeArrowheads="1"/>
          </p:cNvSpPr>
          <p:nvPr>
            <p:ph idx="1"/>
          </p:nvPr>
        </p:nvSpPr>
        <p:spPr>
          <a:xfrm>
            <a:off x="228600" y="1052736"/>
            <a:ext cx="8686800" cy="5638800"/>
          </a:xfrm>
        </p:spPr>
        <p:txBody>
          <a:bodyPr/>
          <a:lstStyle/>
          <a:p>
            <a:pPr>
              <a:lnSpc>
                <a:spcPct val="100000"/>
              </a:lnSpc>
              <a:defRPr/>
            </a:pPr>
            <a:r>
              <a:rPr lang="en-US" dirty="0" smtClean="0"/>
              <a:t>To set up grouping</a:t>
            </a:r>
          </a:p>
          <a:p>
            <a:pPr marL="533400" lvl="1" indent="-250825">
              <a:lnSpc>
                <a:spcPct val="100000"/>
              </a:lnSpc>
              <a:defRPr/>
            </a:pPr>
            <a:r>
              <a:rPr lang="en-US" dirty="0" smtClean="0"/>
              <a:t>Establish the groups you would </a:t>
            </a:r>
            <a:r>
              <a:rPr lang="bg-BG" dirty="0" smtClean="0"/>
              <a:t>like to use</a:t>
            </a:r>
            <a:endParaRPr lang="en-US" dirty="0" smtClean="0"/>
          </a:p>
          <a:p>
            <a:pPr marL="723900" lvl="2" indent="-260350">
              <a:lnSpc>
                <a:spcPct val="100000"/>
              </a:lnSpc>
              <a:defRPr/>
            </a:pPr>
            <a:r>
              <a:rPr lang="en-US" dirty="0" smtClean="0"/>
              <a:t>Manipulating the </a:t>
            </a:r>
            <a:r>
              <a:rPr lang="en-US" noProof="1" smtClean="0">
                <a:solidFill>
                  <a:schemeClr val="accent5">
                    <a:lumMod val="20000"/>
                    <a:lumOff val="80000"/>
                  </a:schemeClr>
                </a:solidFill>
                <a:latin typeface="Consolas" pitchFamily="49" charset="0"/>
              </a:rPr>
              <a:t>GroupDescriptions</a:t>
            </a:r>
            <a:r>
              <a:rPr lang="en-US" dirty="0" smtClean="0"/>
              <a:t> collection on your view</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12004" name="Rectangle 4"/>
          <p:cNvSpPr>
            <a:spLocks noChangeArrowheads="1"/>
          </p:cNvSpPr>
          <p:nvPr/>
        </p:nvSpPr>
        <p:spPr bwMode="auto">
          <a:xfrm>
            <a:off x="755972" y="3460734"/>
            <a:ext cx="763245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(view.GroupDescriptions.Count == 0)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view.GroupDescriptions.Add(</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PropertyGroupDescription("Age"));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else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view.GroupDescriptions.Clear();</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616385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dirty="0" smtClean="0"/>
              <a:t>Grouping (2)</a:t>
            </a:r>
            <a:endParaRPr lang="bg-BG" dirty="0" smtClean="0"/>
          </a:p>
        </p:txBody>
      </p:sp>
      <p:sp>
        <p:nvSpPr>
          <p:cNvPr id="513027" name="Rectangle 3"/>
          <p:cNvSpPr>
            <a:spLocks noGrp="1" noChangeArrowheads="1"/>
          </p:cNvSpPr>
          <p:nvPr>
            <p:ph idx="1"/>
          </p:nvPr>
        </p:nvSpPr>
        <p:spPr>
          <a:xfrm>
            <a:off x="228600" y="980728"/>
            <a:ext cx="8686800" cy="56388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PropertyGroupDescription</a:t>
            </a:r>
            <a:r>
              <a:rPr lang="en-US" dirty="0" smtClean="0"/>
              <a:t> object</a:t>
            </a:r>
          </a:p>
          <a:p>
            <a:pPr lvl="1">
              <a:lnSpc>
                <a:spcPct val="100000"/>
              </a:lnSpc>
              <a:defRPr/>
            </a:pPr>
            <a:r>
              <a:rPr lang="en-US" dirty="0" smtClean="0"/>
              <a:t>Takes the name of the property you would like to use for grouping</a:t>
            </a:r>
          </a:p>
          <a:p>
            <a:pPr>
              <a:lnSpc>
                <a:spcPct val="100000"/>
              </a:lnSpc>
              <a:defRPr/>
            </a:pPr>
            <a:r>
              <a:rPr lang="en-US" noProof="1" smtClean="0">
                <a:solidFill>
                  <a:schemeClr val="accent5">
                    <a:lumMod val="20000"/>
                    <a:lumOff val="80000"/>
                  </a:schemeClr>
                </a:solidFill>
                <a:latin typeface="Consolas" pitchFamily="49" charset="0"/>
              </a:rPr>
              <a:t>GroupStyle</a:t>
            </a:r>
          </a:p>
          <a:p>
            <a:pPr lvl="1">
              <a:lnSpc>
                <a:spcPct val="100000"/>
              </a:lnSpc>
              <a:defRPr/>
            </a:pPr>
            <a:r>
              <a:rPr lang="en-US" dirty="0" smtClean="0"/>
              <a:t>Collection of group visualization related information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13028" name="Rectangle 4"/>
          <p:cNvSpPr>
            <a:spLocks noChangeArrowheads="1"/>
          </p:cNvSpPr>
          <p:nvPr/>
        </p:nvSpPr>
        <p:spPr bwMode="auto">
          <a:xfrm>
            <a:off x="683568" y="4524216"/>
            <a:ext cx="7776864"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&lt;ListBox.GroupStyle&gt;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&lt;x:Static Member="GroupStyle.Default"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&lt;/ListBox.GroupStyle&gt;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410408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ctrTitle"/>
          </p:nvPr>
        </p:nvSpPr>
        <p:spPr>
          <a:xfrm>
            <a:off x="609600" y="4797152"/>
            <a:ext cx="7924800" cy="685800"/>
          </a:xfrm>
        </p:spPr>
        <p:txBody>
          <a:bodyPr/>
          <a:lstStyle/>
          <a:p>
            <a:pPr>
              <a:lnSpc>
                <a:spcPct val="110000"/>
              </a:lnSpc>
              <a:defRPr/>
            </a:pPr>
            <a:r>
              <a:rPr lang="en-US" dirty="0" smtClean="0"/>
              <a:t>Filtering and Grouping</a:t>
            </a:r>
            <a:endParaRPr lang="bg-BG" dirty="0" smtClean="0"/>
          </a:p>
        </p:txBody>
      </p:sp>
      <p:sp>
        <p:nvSpPr>
          <p:cNvPr id="4" name="Subtitle 3"/>
          <p:cNvSpPr>
            <a:spLocks noGrp="1"/>
          </p:cNvSpPr>
          <p:nvPr>
            <p:ph type="subTitle" idx="1"/>
          </p:nvPr>
        </p:nvSpPr>
        <p:spPr>
          <a:xfrm>
            <a:off x="609600" y="5629720"/>
            <a:ext cx="7924800" cy="569120"/>
          </a:xfrm>
        </p:spPr>
        <p:txBody>
          <a:bodyPr/>
          <a:lstStyle/>
          <a:p>
            <a:r>
              <a:rPr dirty="0" smtClean="0"/>
              <a:t>Live Demo</a:t>
            </a:r>
            <a:endParaRPr lang="bg-BG" dirty="0"/>
          </a:p>
        </p:txBody>
      </p:sp>
      <p:pic>
        <p:nvPicPr>
          <p:cNvPr id="49153" name="Picture 1"/>
          <p:cNvPicPr>
            <a:picLocks noChangeAspect="1" noChangeArrowheads="1"/>
          </p:cNvPicPr>
          <p:nvPr/>
        </p:nvPicPr>
        <p:blipFill>
          <a:blip r:embed="rId3" cstate="print"/>
          <a:srcRect/>
          <a:stretch>
            <a:fillRect/>
          </a:stretch>
        </p:blipFill>
        <p:spPr bwMode="auto">
          <a:xfrm>
            <a:off x="2483768" y="1190912"/>
            <a:ext cx="5424536" cy="3030176"/>
          </a:xfrm>
          <a:prstGeom prst="roundRect">
            <a:avLst>
              <a:gd name="adj" fmla="val 2836"/>
            </a:avLst>
          </a:prstGeom>
          <a:noFill/>
          <a:ln w="9525">
            <a:noFill/>
            <a:miter lim="800000"/>
            <a:headEnd/>
            <a:tailEnd/>
          </a:ln>
          <a:scene3d>
            <a:camera prst="perspectiveHeroicExtremeRightFacing">
              <a:rot lat="449630" lon="20136790" rev="21556839"/>
            </a:camera>
            <a:lightRig rig="threePt" dir="t"/>
          </a:scene3d>
          <a:sp3d>
            <a:bevelT/>
          </a:sp3d>
        </p:spPr>
      </p:pic>
    </p:spTree>
    <p:extLst>
      <p:ext uri="{BB962C8B-B14F-4D97-AF65-F5344CB8AC3E}">
        <p14:creationId xmlns:p14="http://schemas.microsoft.com/office/powerpoint/2010/main" val="172613632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ctrTitle"/>
          </p:nvPr>
        </p:nvSpPr>
        <p:spPr>
          <a:xfrm>
            <a:off x="1187450" y="5301208"/>
            <a:ext cx="6480175" cy="736600"/>
          </a:xfrm>
        </p:spPr>
        <p:txBody>
          <a:bodyPr/>
          <a:lstStyle/>
          <a:p>
            <a:pPr>
              <a:lnSpc>
                <a:spcPct val="110000"/>
              </a:lnSpc>
              <a:defRPr/>
            </a:pPr>
            <a:r>
              <a:rPr lang="en-US" dirty="0" smtClean="0"/>
              <a:t>Master-Detail Binding</a:t>
            </a:r>
            <a:endParaRPr lang="bg-BG" dirty="0" smtClean="0"/>
          </a:p>
        </p:txBody>
      </p:sp>
      <p:pic>
        <p:nvPicPr>
          <p:cNvPr id="23554" name="Picture 2" descr="http://xlinesoft.com/asprunnerpro/docs/master_detail_relationship.gif"/>
          <p:cNvPicPr>
            <a:picLocks noChangeAspect="1" noChangeArrowheads="1"/>
          </p:cNvPicPr>
          <p:nvPr/>
        </p:nvPicPr>
        <p:blipFill>
          <a:blip r:embed="rId3" cstate="print"/>
          <a:srcRect/>
          <a:stretch>
            <a:fillRect/>
          </a:stretch>
        </p:blipFill>
        <p:spPr bwMode="auto">
          <a:xfrm>
            <a:off x="1740744" y="1073939"/>
            <a:ext cx="5423544" cy="3817502"/>
          </a:xfrm>
          <a:prstGeom prst="rect">
            <a:avLst/>
          </a:prstGeom>
          <a:noFill/>
          <a:ln>
            <a:solidFill>
              <a:schemeClr val="accent5">
                <a:lumMod val="20000"/>
                <a:lumOff val="80000"/>
              </a:schemeClr>
            </a:solidFill>
          </a:ln>
        </p:spPr>
      </p:pic>
    </p:spTree>
    <p:extLst>
      <p:ext uri="{BB962C8B-B14F-4D97-AF65-F5344CB8AC3E}">
        <p14:creationId xmlns:p14="http://schemas.microsoft.com/office/powerpoint/2010/main" val="338934568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a:defRPr/>
            </a:pPr>
            <a:r>
              <a:rPr lang="en-US" dirty="0" smtClean="0"/>
              <a:t>Master-Details Binding</a:t>
            </a:r>
            <a:endParaRPr lang="bg-BG" dirty="0" smtClean="0"/>
          </a:p>
        </p:txBody>
      </p:sp>
      <p:sp>
        <p:nvSpPr>
          <p:cNvPr id="537603"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rPr>
              <a:t>Master-details binding </a:t>
            </a:r>
            <a:r>
              <a:rPr lang="en-US" dirty="0" smtClean="0"/>
              <a:t>means to bind two related lists</a:t>
            </a:r>
          </a:p>
          <a:p>
            <a:pPr lvl="1">
              <a:lnSpc>
                <a:spcPct val="100000"/>
              </a:lnSpc>
              <a:defRPr/>
            </a:pPr>
            <a:r>
              <a:rPr lang="en-US" dirty="0" smtClean="0"/>
              <a:t>Selecting a row in the first list shows its detail rows in the second list</a:t>
            </a:r>
          </a:p>
          <a:p>
            <a:pPr>
              <a:lnSpc>
                <a:spcPct val="100000"/>
              </a:lnSpc>
              <a:defRPr/>
            </a:pPr>
            <a:r>
              <a:rPr lang="en-US" dirty="0" smtClean="0"/>
              <a:t>You need to have a </a:t>
            </a:r>
            <a:r>
              <a:rPr lang="en-US" dirty="0" smtClean="0">
                <a:solidFill>
                  <a:schemeClr val="accent5">
                    <a:lumMod val="20000"/>
                    <a:lumOff val="80000"/>
                  </a:schemeClr>
                </a:solidFill>
                <a:effectLst>
                  <a:outerShdw blurRad="38100" dist="38100" dir="2700000" algn="tl">
                    <a:srgbClr val="000000"/>
                  </a:outerShdw>
                </a:effectLst>
              </a:rPr>
              <a:t>parent</a:t>
            </a:r>
            <a:r>
              <a:rPr lang="en-US" dirty="0" smtClean="0"/>
              <a:t> data object that provides a collection of related </a:t>
            </a:r>
            <a:r>
              <a:rPr lang="en-US" dirty="0" smtClean="0">
                <a:solidFill>
                  <a:schemeClr val="accent5">
                    <a:lumMod val="20000"/>
                    <a:lumOff val="80000"/>
                  </a:schemeClr>
                </a:solidFill>
                <a:effectLst>
                  <a:outerShdw blurRad="38100" dist="38100" dir="2700000" algn="tl">
                    <a:srgbClr val="000000"/>
                  </a:outerShdw>
                </a:effectLst>
              </a:rPr>
              <a:t>child</a:t>
            </a:r>
            <a:r>
              <a:rPr lang="en-US" dirty="0" smtClean="0"/>
              <a:t> objects</a:t>
            </a:r>
          </a:p>
          <a:p>
            <a:pPr>
              <a:lnSpc>
                <a:spcPct val="100000"/>
              </a:lnSpc>
              <a:defRPr/>
            </a:pPr>
            <a:r>
              <a:rPr lang="en-US" dirty="0" smtClean="0">
                <a:solidFill>
                  <a:schemeClr val="accent5">
                    <a:lumMod val="20000"/>
                    <a:lumOff val="80000"/>
                  </a:schemeClr>
                </a:solidFill>
                <a:effectLst>
                  <a:outerShdw blurRad="38100" dist="38100" dir="2700000" algn="tl">
                    <a:srgbClr val="000000"/>
                  </a:outerShdw>
                </a:effectLst>
              </a:rPr>
              <a:t>Master-details binding</a:t>
            </a:r>
            <a:r>
              <a:rPr lang="en-US" dirty="0" smtClean="0"/>
              <a:t> is a form of filtering</a:t>
            </a:r>
          </a:p>
          <a:p>
            <a:pPr lvl="1">
              <a:lnSpc>
                <a:spcPct val="100000"/>
              </a:lnSpc>
              <a:defRPr/>
            </a:pPr>
            <a:r>
              <a:rPr lang="en-US" dirty="0" smtClean="0"/>
              <a:t>Where the selection in the master list acts as filtering parameter for the associated detail list</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6650036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ctrTitle"/>
          </p:nvPr>
        </p:nvSpPr>
        <p:spPr>
          <a:xfrm>
            <a:off x="609600" y="1916832"/>
            <a:ext cx="7924800" cy="685800"/>
          </a:xfrm>
        </p:spPr>
        <p:txBody>
          <a:bodyPr/>
          <a:lstStyle/>
          <a:p>
            <a:pPr>
              <a:lnSpc>
                <a:spcPct val="110000"/>
              </a:lnSpc>
              <a:defRPr/>
            </a:pPr>
            <a:r>
              <a:rPr lang="en-US" dirty="0" smtClean="0"/>
              <a:t>Complex Data Binding</a:t>
            </a:r>
          </a:p>
        </p:txBody>
      </p:sp>
      <p:sp>
        <p:nvSpPr>
          <p:cNvPr id="4" name="Subtitle 3"/>
          <p:cNvSpPr>
            <a:spLocks noGrp="1"/>
          </p:cNvSpPr>
          <p:nvPr>
            <p:ph type="subTitle" idx="1"/>
          </p:nvPr>
        </p:nvSpPr>
        <p:spPr>
          <a:xfrm>
            <a:off x="609600" y="2708920"/>
            <a:ext cx="7924800" cy="569120"/>
          </a:xfrm>
        </p:spPr>
        <p:txBody>
          <a:bodyPr/>
          <a:lstStyle/>
          <a:p>
            <a:r>
              <a:rPr dirty="0" smtClean="0"/>
              <a:t>Binding to a Collection of Items</a:t>
            </a:r>
            <a:endParaRPr lang="bg-BG" dirty="0"/>
          </a:p>
        </p:txBody>
      </p:sp>
      <p:pic>
        <p:nvPicPr>
          <p:cNvPr id="4098" name="Picture 2"/>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100000" l="0" r="100000">
                        <a14:foregroundMark x1="37600" y1="8600" x2="37600" y2="8600"/>
                        <a14:foregroundMark x1="36000" y1="9400" x2="36000" y2="9400"/>
                        <a14:foregroundMark x1="34600" y1="7600" x2="6000" y2="48800"/>
                        <a14:foregroundMark x1="6400" y1="42000" x2="29600" y2="8200"/>
                        <a14:foregroundMark x1="24800" y1="13200" x2="7400" y2="37800"/>
                        <a14:foregroundMark x1="5000" y1="44200" x2="5000" y2="44200"/>
                        <a14:foregroundMark x1="4000" y1="43600" x2="4000" y2="43600"/>
                        <a14:foregroundMark x1="3800" y1="46000" x2="3800" y2="46000"/>
                        <a14:foregroundMark x1="4000" y1="48600" x2="4000" y2="48600"/>
                        <a14:foregroundMark x1="3400" y1="55200" x2="31200" y2="93600"/>
                        <a14:foregroundMark x1="22600" y1="87800" x2="11000" y2="68400"/>
                        <a14:foregroundMark x1="35000" y1="92800" x2="35000" y2="92800"/>
                        <a14:foregroundMark x1="26400" y1="91400" x2="38800" y2="92400"/>
                        <a14:foregroundMark x1="34000" y1="94400" x2="34000" y2="94400"/>
                        <a14:foregroundMark x1="65800" y1="93400" x2="90400" y2="56800"/>
                        <a14:foregroundMark x1="48400" y1="92800" x2="48400" y2="92800"/>
                        <a14:foregroundMark x1="62800" y1="93000" x2="63800" y2="93000"/>
                        <a14:foregroundMark x1="68000" y1="94000" x2="68000" y2="94000"/>
                        <a14:foregroundMark x1="60400" y1="92800" x2="60400" y2="92800"/>
                        <a14:foregroundMark x1="64800" y1="95000" x2="64800" y2="95000"/>
                        <a14:foregroundMark x1="75200" y1="90800" x2="75200" y2="90800"/>
                        <a14:foregroundMark x1="77800" y1="87000" x2="77800" y2="87000"/>
                        <a14:foregroundMark x1="83000" y1="79600" x2="83000" y2="79600"/>
                        <a14:foregroundMark x1="84800" y1="73400" x2="84800" y2="73400"/>
                        <a14:foregroundMark x1="88000" y1="68600" x2="88000" y2="68600"/>
                        <a14:foregroundMark x1="90400" y1="66400" x2="90400" y2="66400"/>
                        <a14:foregroundMark x1="92200" y1="65400" x2="84200" y2="27000"/>
                        <a14:foregroundMark x1="48400" y1="8000" x2="53200" y2="8600"/>
                        <a14:foregroundMark x1="37200" y1="7200" x2="40800" y2="8800"/>
                        <a14:foregroundMark x1="34400" y1="6200" x2="34400" y2="6200"/>
                        <a14:foregroundMark x1="33200" y1="6600" x2="33200" y2="6600"/>
                        <a14:foregroundMark x1="26400" y1="9400" x2="26400" y2="9400"/>
                        <a14:foregroundMark x1="62400" y1="9800" x2="69800" y2="9000"/>
                        <a14:foregroundMark x1="57400" y1="9400" x2="57400" y2="9400"/>
                        <a14:foregroundMark x1="56400" y1="8800" x2="56400" y2="8800"/>
                        <a14:foregroundMark x1="54400" y1="7800" x2="54400" y2="7800"/>
                        <a14:foregroundMark x1="64600" y1="8200" x2="69800" y2="7600"/>
                        <a14:foregroundMark x1="55800" y1="8200" x2="55800" y2="8200"/>
                        <a14:foregroundMark x1="55600" y1="7800" x2="55600" y2="7800"/>
                        <a14:foregroundMark x1="55000" y1="7600" x2="55000" y2="7600"/>
                        <a14:foregroundMark x1="68200" y1="6600" x2="68200" y2="6600"/>
                        <a14:foregroundMark x1="66600" y1="6600" x2="66600" y2="6600"/>
                        <a14:foregroundMark x1="74000" y1="10000" x2="91200" y2="35400"/>
                        <a14:foregroundMark x1="91200" y1="38200" x2="96400" y2="45200"/>
                        <a14:foregroundMark x1="96200" y1="53600" x2="94200" y2="61400"/>
                        <a14:foregroundMark x1="96600" y1="52200" x2="96600" y2="52200"/>
                        <a14:foregroundMark x1="97000" y1="56200" x2="97000" y2="56200"/>
                        <a14:foregroundMark x1="96600" y1="58600" x2="96600" y2="58600"/>
                        <a14:foregroundMark x1="97600" y1="54200" x2="97600" y2="54200"/>
                      </a14:backgroundRemoval>
                    </a14:imgEffect>
                  </a14:imgLayer>
                </a14:imgProps>
              </a:ext>
              <a:ext uri="{28A0092B-C50C-407E-A947-70E740481C1C}">
                <a14:useLocalDpi xmlns:a14="http://schemas.microsoft.com/office/drawing/2010/main"/>
              </a:ext>
            </a:extLst>
          </a:blip>
          <a:srcRect/>
          <a:stretch>
            <a:fillRect/>
          </a:stretch>
        </p:blipFill>
        <p:spPr bwMode="auto">
          <a:xfrm>
            <a:off x="1115616" y="3361978"/>
            <a:ext cx="2952328" cy="2952328"/>
          </a:xfrm>
          <a:prstGeom prst="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b="28596"/>
          <a:stretch/>
        </p:blipFill>
        <p:spPr bwMode="auto">
          <a:xfrm rot="20906660">
            <a:off x="4916855" y="4087500"/>
            <a:ext cx="3142152" cy="160418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82815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a:defRPr/>
            </a:pPr>
            <a:r>
              <a:rPr lang="en-US" dirty="0" smtClean="0"/>
              <a:t>Master-Details Binding (2)</a:t>
            </a:r>
            <a:endParaRPr lang="bg-BG" dirty="0" smtClean="0"/>
          </a:p>
        </p:txBody>
      </p:sp>
      <p:sp>
        <p:nvSpPr>
          <p:cNvPr id="538627" name="Rectangle 3"/>
          <p:cNvSpPr>
            <a:spLocks noGrp="1" noChangeArrowheads="1"/>
          </p:cNvSpPr>
          <p:nvPr>
            <p:ph idx="1"/>
          </p:nvPr>
        </p:nvSpPr>
        <p:spPr/>
        <p:txBody>
          <a:bodyPr/>
          <a:lstStyle/>
          <a:p>
            <a:pPr>
              <a:lnSpc>
                <a:spcPct val="100000"/>
              </a:lnSpc>
              <a:defRPr/>
            </a:pPr>
            <a:r>
              <a:rPr lang="en-US" sz="3000" dirty="0" smtClean="0"/>
              <a:t>In previous example we have families and people</a:t>
            </a:r>
          </a:p>
          <a:p>
            <a:pPr>
              <a:lnSpc>
                <a:spcPct val="100000"/>
              </a:lnSpc>
              <a:defRPr/>
            </a:pPr>
            <a:r>
              <a:rPr lang="en-US" sz="3000" dirty="0" smtClean="0"/>
              <a:t>Instances of Families, Family, People, and Person looked like this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61444" name="Picture 4" descr="masterDetails"/>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300192" y="2574950"/>
            <a:ext cx="2387600" cy="3662362"/>
          </a:xfrm>
          <a:prstGeom prst="rect">
            <a:avLst/>
          </a:prstGeom>
          <a:noFill/>
          <a:ln w="9525">
            <a:solidFill>
              <a:srgbClr val="000000"/>
            </a:solidFill>
            <a:miter lim="800000"/>
            <a:headEnd/>
            <a:tailEnd/>
          </a:ln>
        </p:spPr>
      </p:pic>
      <p:sp>
        <p:nvSpPr>
          <p:cNvPr id="6" name="Rectangle 3"/>
          <p:cNvSpPr txBox="1">
            <a:spLocks noChangeArrowheads="1"/>
          </p:cNvSpPr>
          <p:nvPr/>
        </p:nvSpPr>
        <p:spPr>
          <a:xfrm>
            <a:off x="442846" y="2852936"/>
            <a:ext cx="5785338" cy="3570208"/>
          </a:xfrm>
          <a:prstGeom prst="rect">
            <a:avLst/>
          </a:prstGeom>
        </p:spPr>
        <p:txBody>
          <a:bodyPr wrap="square">
            <a:spAutoFit/>
          </a:bodyPr>
          <a:lstStyle/>
          <a:p>
            <a:pPr marL="282575" marR="0" lvl="0" indent="-282575" algn="l" defTabSz="914400" rtl="0" eaLnBrk="1" fontAlgn="base" latinLnBrk="0" hangingPunct="1">
              <a:spcBef>
                <a:spcPts val="600"/>
              </a:spcBef>
              <a:spcAft>
                <a:spcPts val="600"/>
              </a:spcAft>
              <a:buClr>
                <a:srgbClr val="8FD600"/>
              </a:buClr>
              <a:buSzPct val="70000"/>
              <a:buFont typeface="Wingdings 2" pitchFamily="18" charset="2"/>
              <a:buChar char=""/>
              <a:tabLst>
                <a:tab pos="282575" algn="l"/>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2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Families</a:t>
            </a: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collection is the master data</a:t>
            </a:r>
          </a:p>
          <a:p>
            <a:pPr marL="739775" lvl="1" indent="-282575">
              <a:spcBef>
                <a:spcPts val="600"/>
              </a:spcBef>
              <a:spcAft>
                <a:spcPts val="600"/>
              </a:spcAft>
              <a:buClr>
                <a:srgbClr val="8FD600"/>
              </a:buClr>
              <a:buSzPct val="70000"/>
              <a:buFont typeface="Wingdings 2" pitchFamily="18" charset="2"/>
              <a:buChar char=""/>
              <a:tabLst>
                <a:tab pos="282575" algn="l"/>
              </a:tabLst>
              <a:defRPr/>
            </a:pPr>
            <a:r>
              <a:rPr lang="en-US" sz="2800" b="1" dirty="0" smtClean="0">
                <a:solidFill>
                  <a:srgbClr val="EBFFD2"/>
                </a:solidFill>
                <a:effectLst>
                  <a:outerShdw blurRad="38100" dist="38100" dir="2700000" algn="tl">
                    <a:srgbClr val="000000">
                      <a:alpha val="43137"/>
                    </a:srgbClr>
                  </a:outerShdw>
                </a:effectLst>
                <a:latin typeface="+mn-lt"/>
              </a:rPr>
              <a:t>It is holding instances of the </a:t>
            </a:r>
            <a:r>
              <a:rPr lang="en-US" sz="28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Family</a:t>
            </a:r>
            <a:r>
              <a:rPr lang="en-US" sz="2800" b="1" dirty="0" smtClean="0">
                <a:solidFill>
                  <a:srgbClr val="EBFFD2"/>
                </a:solidFill>
                <a:effectLst>
                  <a:outerShdw blurRad="38100" dist="38100" dir="2700000" algn="tl">
                    <a:srgbClr val="000000">
                      <a:alpha val="43137"/>
                    </a:srgbClr>
                  </a:outerShdw>
                </a:effectLst>
                <a:latin typeface="+mn-lt"/>
              </a:rPr>
              <a:t> class</a:t>
            </a:r>
          </a:p>
          <a:p>
            <a:pPr marL="739775" lvl="1" indent="-282575">
              <a:spcBef>
                <a:spcPts val="600"/>
              </a:spcBef>
              <a:spcAft>
                <a:spcPts val="600"/>
              </a:spcAft>
              <a:buClr>
                <a:srgbClr val="8FD600"/>
              </a:buClr>
              <a:buSzPct val="70000"/>
              <a:buFont typeface="Wingdings 2" pitchFamily="18" charset="2"/>
              <a:buChar char=""/>
              <a:tabLst>
                <a:tab pos="282575" algn="l"/>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Each of which holds </a:t>
            </a:r>
            <a:r>
              <a:rPr lang="en-US" sz="2800" b="1" noProof="0"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r>
              <a:rPr kumimoji="0" lang="en-US" sz="2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embers</a:t>
            </a:r>
            <a:r>
              <a:rPr kumimoji="0" lang="en-US" sz="2800" b="1" i="0" u="none" strike="noStrike" kern="1200" cap="none" spc="0" normalizeH="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 </a:t>
            </a: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property </a:t>
            </a:r>
            <a:r>
              <a:rPr lang="en-US" sz="2800" b="1" dirty="0" smtClean="0">
                <a:solidFill>
                  <a:srgbClr val="EBFFD2"/>
                </a:solidFill>
                <a:effectLst>
                  <a:outerShdw blurRad="38100" dist="38100" dir="2700000" algn="tl">
                    <a:srgbClr val="000000">
                      <a:alpha val="43137"/>
                    </a:srgbClr>
                  </a:outerShdw>
                </a:effectLst>
                <a:latin typeface="+mn-lt"/>
              </a:rPr>
              <a:t>o</a:t>
            </a: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f type </a:t>
            </a:r>
            <a:r>
              <a:rPr kumimoji="0" lang="en-US" sz="2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People</a:t>
            </a:r>
          </a:p>
          <a:p>
            <a:pPr marL="739775" lvl="1" indent="-282575">
              <a:spcBef>
                <a:spcPts val="600"/>
              </a:spcBef>
              <a:spcAft>
                <a:spcPts val="600"/>
              </a:spcAft>
              <a:buClr>
                <a:srgbClr val="8FD600"/>
              </a:buClr>
              <a:buSzPct val="70000"/>
              <a:buFont typeface="Wingdings 2" pitchFamily="18" charset="2"/>
              <a:buChar char=""/>
              <a:tabLst>
                <a:tab pos="282575" algn="l"/>
              </a:tabLst>
              <a:defRPr/>
            </a:pPr>
            <a:r>
              <a:rPr lang="en-US" sz="2800" b="1" dirty="0" smtClean="0">
                <a:solidFill>
                  <a:srgbClr val="EBFFD2"/>
                </a:solidFill>
                <a:effectLst>
                  <a:outerShdw blurRad="38100" dist="38100" dir="2700000" algn="tl">
                    <a:srgbClr val="000000">
                      <a:alpha val="43137"/>
                    </a:srgbClr>
                  </a:outerShdw>
                </a:effectLst>
                <a:latin typeface="+mn-lt"/>
              </a:rPr>
              <a:t>Which holds the detail </a:t>
            </a:r>
            <a:r>
              <a:rPr lang="en-US" sz="28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Person</a:t>
            </a:r>
            <a:endParaRPr kumimoji="0" lang="en-US" sz="2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Tree>
    <p:extLst>
      <p:ext uri="{BB962C8B-B14F-4D97-AF65-F5344CB8AC3E}">
        <p14:creationId xmlns:p14="http://schemas.microsoft.com/office/powerpoint/2010/main" val="10218924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12776" y="138336"/>
            <a:ext cx="7223720" cy="914400"/>
          </a:xfrm>
        </p:spPr>
        <p:txBody>
          <a:bodyPr/>
          <a:lstStyle/>
          <a:p>
            <a:pPr>
              <a:defRPr/>
            </a:pPr>
            <a:r>
              <a:rPr lang="en-US" dirty="0" smtClean="0"/>
              <a:t>Master-Details Binding – Example</a:t>
            </a:r>
            <a:endParaRPr lang="bg-BG" dirty="0" smtClean="0"/>
          </a:p>
        </p:txBody>
      </p:sp>
      <p:sp>
        <p:nvSpPr>
          <p:cNvPr id="539651" name="Rectangle 3"/>
          <p:cNvSpPr>
            <a:spLocks noGrp="1" noChangeArrowheads="1"/>
          </p:cNvSpPr>
          <p:nvPr>
            <p:ph idx="1"/>
          </p:nvPr>
        </p:nvSpPr>
        <p:spPr>
          <a:xfrm>
            <a:off x="228600" y="908720"/>
            <a:ext cx="8686800" cy="5638800"/>
          </a:xfrm>
        </p:spPr>
        <p:txBody>
          <a:bodyPr/>
          <a:lstStyle/>
          <a:p>
            <a:pPr>
              <a:lnSpc>
                <a:spcPct val="100000"/>
              </a:lnSpc>
              <a:defRPr/>
            </a:pPr>
            <a:r>
              <a:rPr lang="en-US" dirty="0" smtClean="0"/>
              <a:t>Declaring master-detail data:</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9652" name="Rectangle 4"/>
          <p:cNvSpPr>
            <a:spLocks noChangeArrowheads="1"/>
          </p:cNvSpPr>
          <p:nvPr/>
        </p:nvSpPr>
        <p:spPr bwMode="auto">
          <a:xfrm>
            <a:off x="539750" y="1556792"/>
            <a:ext cx="8064500" cy="49090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&lt;local:Families x:Key="Families"&gt;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&lt;local:Family FamilyName="Pi</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ndetata"&gt;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&lt;local:Family.Members&gt;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&lt;local:People&gt;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&lt;local:Person Name="Joro Vodkata" Age="21" /&gt;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&lt;/local:People&gt;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&lt;/local:Family.Members&gt;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&lt;/local:Family&gt;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&lt;local:Family FamilyName="Addams"&gt;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&lt;local:Family.Members&gt;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&lt;local:People&gt;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&lt;local:Person Name="Uncle Fester" Age="135" /&gt;</a:t>
            </a:r>
          </a:p>
          <a:p>
            <a:pPr eaLnBrk="0" hangingPunct="0">
              <a:lnSpc>
                <a:spcPct val="7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&lt;/local:Families&gt;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633462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1763688" y="138336"/>
            <a:ext cx="7207696" cy="914400"/>
          </a:xfrm>
        </p:spPr>
        <p:txBody>
          <a:bodyPr/>
          <a:lstStyle/>
          <a:p>
            <a:pPr>
              <a:defRPr/>
            </a:pPr>
            <a:r>
              <a:rPr lang="en-US" dirty="0" smtClean="0"/>
              <a:t>Master-Details Binding – </a:t>
            </a:r>
            <a:br>
              <a:rPr lang="en-US" dirty="0" smtClean="0"/>
            </a:br>
            <a:r>
              <a:rPr lang="en-US" dirty="0" smtClean="0"/>
              <a:t>Example (2)</a:t>
            </a:r>
            <a:endParaRPr lang="bg-BG" dirty="0" smtClean="0"/>
          </a:p>
        </p:txBody>
      </p:sp>
      <p:sp>
        <p:nvSpPr>
          <p:cNvPr id="540675" name="Rectangle 3"/>
          <p:cNvSpPr>
            <a:spLocks noGrp="1" noChangeArrowheads="1"/>
          </p:cNvSpPr>
          <p:nvPr>
            <p:ph idx="1"/>
          </p:nvPr>
        </p:nvSpPr>
        <p:spPr>
          <a:xfrm>
            <a:off x="228600" y="980728"/>
            <a:ext cx="8686800" cy="5638800"/>
          </a:xfrm>
        </p:spPr>
        <p:txBody>
          <a:bodyPr/>
          <a:lstStyle/>
          <a:p>
            <a:pPr>
              <a:lnSpc>
                <a:spcPct val="100000"/>
              </a:lnSpc>
              <a:defRPr/>
            </a:pPr>
            <a:r>
              <a:rPr lang="en-US" dirty="0" smtClean="0"/>
              <a:t>Binding to master </a:t>
            </a:r>
            <a:r>
              <a:rPr lang="en-US" dirty="0" smtClean="0">
                <a:solidFill>
                  <a:schemeClr val="accent5">
                    <a:lumMod val="20000"/>
                    <a:lumOff val="80000"/>
                  </a:schemeClr>
                </a:solidFill>
                <a:latin typeface="Consolas" pitchFamily="49" charset="0"/>
                <a:cs typeface="Consolas" pitchFamily="49" charset="0"/>
              </a:rPr>
              <a:t>Family</a:t>
            </a:r>
            <a:r>
              <a:rPr lang="en-US" dirty="0" smtClean="0"/>
              <a:t> data:</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468313" y="1628800"/>
            <a:ext cx="8208962" cy="49859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&lt;local:Families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x:Key="Families"&gt;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&lt;/local:Families&gt;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&lt;Grid DataContext="{StaticResource Families}"&gt;</a:t>
            </a:r>
          </a:p>
          <a:p>
            <a:pPr eaLnBrk="0" hangingPunct="0">
              <a:lnSpc>
                <a:spcPct val="70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 Families Column --&gt;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Grid.Row="0"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Grid.Column="0"&gt;Families:&lt;/TextBl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ock&gt;</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Grid.Row="1" Grid.Column="0"</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IsSynchronizedWithCurrentItem="True"</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Path=FamilyName}" /&gt;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lnSpc>
                <a:spcPct val="95000"/>
              </a:lnSpc>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lnSpc>
                <a:spcPct val="95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573427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877888" y="138336"/>
            <a:ext cx="7086600" cy="914400"/>
          </a:xfrm>
        </p:spPr>
        <p:txBody>
          <a:bodyPr/>
          <a:lstStyle/>
          <a:p>
            <a:pPr>
              <a:defRPr/>
            </a:pPr>
            <a:r>
              <a:rPr lang="en-US" dirty="0" smtClean="0"/>
              <a:t>Master-Details </a:t>
            </a:r>
            <a:r>
              <a:rPr lang="en-US" dirty="0"/>
              <a:t>Binding – </a:t>
            </a:r>
            <a:br>
              <a:rPr lang="en-US" dirty="0"/>
            </a:br>
            <a:r>
              <a:rPr lang="en-US" dirty="0"/>
              <a:t>Example </a:t>
            </a:r>
            <a:r>
              <a:rPr lang="en-US" dirty="0" smtClean="0"/>
              <a:t>(3)</a:t>
            </a:r>
            <a:endParaRPr lang="bg-BG" dirty="0" smtClean="0"/>
          </a:p>
        </p:txBody>
      </p:sp>
      <p:sp>
        <p:nvSpPr>
          <p:cNvPr id="541699" name="Rectangle 3"/>
          <p:cNvSpPr>
            <a:spLocks noGrp="1" noChangeArrowheads="1"/>
          </p:cNvSpPr>
          <p:nvPr>
            <p:ph idx="1"/>
          </p:nvPr>
        </p:nvSpPr>
        <p:spPr>
          <a:xfrm>
            <a:off x="228600" y="836712"/>
            <a:ext cx="8686800" cy="5638800"/>
          </a:xfrm>
        </p:spPr>
        <p:txBody>
          <a:bodyPr/>
          <a:lstStyle/>
          <a:p>
            <a:pPr>
              <a:lnSpc>
                <a:spcPct val="100000"/>
              </a:lnSpc>
              <a:defRPr/>
            </a:pPr>
            <a:r>
              <a:rPr lang="en-US" dirty="0" smtClean="0"/>
              <a:t>Binding to detail </a:t>
            </a:r>
            <a:r>
              <a:rPr lang="en-US" dirty="0" smtClean="0">
                <a:solidFill>
                  <a:schemeClr val="accent5">
                    <a:lumMod val="20000"/>
                    <a:lumOff val="80000"/>
                  </a:schemeClr>
                </a:solidFill>
                <a:latin typeface="Consolas" pitchFamily="49" charset="0"/>
                <a:cs typeface="Consolas" pitchFamily="49" charset="0"/>
              </a:rPr>
              <a:t>Person</a:t>
            </a:r>
            <a:r>
              <a:rPr lang="en-US" dirty="0" smtClean="0"/>
              <a:t> data:</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41700" name="Rectangle 4"/>
          <p:cNvSpPr>
            <a:spLocks noChangeArrowheads="1"/>
          </p:cNvSpPr>
          <p:nvPr/>
        </p:nvSpPr>
        <p:spPr bwMode="auto">
          <a:xfrm>
            <a:off x="468313" y="1484785"/>
            <a:ext cx="8208962" cy="50629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Grid DataContext="{StaticResource Families}"&gt; ...</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&lt;!--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Members Column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StackPanel Grid.Row="0" Grid.Column="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Orientation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="Horizontal"&gt;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TextBlock Text="{Binding Path=FamilyName}"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TextBlock Text=" Family Members:"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StackPanel&gt;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ListBox Grid.Row="1" Grid.Column="1"</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IsSynchronizedWithCurrentItem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="True"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ItemsSource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="{Binding Path=Members}"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ListBox.ItemTemplate&gt;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DataTemplate&gt;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&lt;StackPanel Orientation="Horizontal"&gt;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TextBlock Text="{Binding Path=Name}"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 (age: "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Text="{Binding Path=Age}" /&gt;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 )" /&gt;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9340631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ctrTitle"/>
          </p:nvPr>
        </p:nvSpPr>
        <p:spPr>
          <a:xfrm>
            <a:off x="609600" y="4615409"/>
            <a:ext cx="7924800" cy="685800"/>
          </a:xfrm>
        </p:spPr>
        <p:txBody>
          <a:bodyPr/>
          <a:lstStyle/>
          <a:p>
            <a:pPr>
              <a:lnSpc>
                <a:spcPct val="110000"/>
              </a:lnSpc>
              <a:defRPr/>
            </a:pPr>
            <a:r>
              <a:rPr lang="en-US" dirty="0" smtClean="0"/>
              <a:t>Master-Details Binding</a:t>
            </a:r>
            <a:endParaRPr lang="bg-BG" dirty="0" smtClean="0"/>
          </a:p>
        </p:txBody>
      </p:sp>
      <p:sp>
        <p:nvSpPr>
          <p:cNvPr id="4" name="Subtitle 3"/>
          <p:cNvSpPr>
            <a:spLocks noGrp="1"/>
          </p:cNvSpPr>
          <p:nvPr>
            <p:ph type="subTitle" idx="1"/>
          </p:nvPr>
        </p:nvSpPr>
        <p:spPr>
          <a:xfrm>
            <a:off x="609600" y="5452168"/>
            <a:ext cx="7924800" cy="569120"/>
          </a:xfrm>
        </p:spPr>
        <p:txBody>
          <a:bodyPr/>
          <a:lstStyle/>
          <a:p>
            <a:r>
              <a:rPr dirty="0" smtClean="0"/>
              <a:t>Live Demo</a:t>
            </a:r>
            <a:endParaRPr lang="bg-BG" dirty="0"/>
          </a:p>
        </p:txBody>
      </p:sp>
      <p:pic>
        <p:nvPicPr>
          <p:cNvPr id="5" name="Picture 1"/>
          <p:cNvPicPr>
            <a:picLocks noChangeAspect="1" noChangeArrowheads="1"/>
          </p:cNvPicPr>
          <p:nvPr/>
        </p:nvPicPr>
        <p:blipFill>
          <a:blip r:embed="rId3" cstate="print"/>
          <a:srcRect/>
          <a:stretch>
            <a:fillRect/>
          </a:stretch>
        </p:blipFill>
        <p:spPr bwMode="auto">
          <a:xfrm>
            <a:off x="658168" y="1340768"/>
            <a:ext cx="7816324" cy="3024336"/>
          </a:xfrm>
          <a:prstGeom prst="roundRect">
            <a:avLst>
              <a:gd name="adj" fmla="val 2809"/>
            </a:avLst>
          </a:prstGeom>
          <a:noFill/>
          <a:ln w="9525">
            <a:noFill/>
            <a:miter lim="800000"/>
            <a:headEnd/>
            <a:tailEnd/>
          </a:ln>
        </p:spPr>
      </p:pic>
    </p:spTree>
    <p:extLst>
      <p:ext uri="{BB962C8B-B14F-4D97-AF65-F5344CB8AC3E}">
        <p14:creationId xmlns:p14="http://schemas.microsoft.com/office/powerpoint/2010/main" val="23735331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609600" y="5335488"/>
            <a:ext cx="7924800" cy="685800"/>
          </a:xfrm>
        </p:spPr>
        <p:txBody>
          <a:bodyPr/>
          <a:lstStyle/>
          <a:p>
            <a:pPr>
              <a:lnSpc>
                <a:spcPct val="110000"/>
              </a:lnSpc>
              <a:defRPr/>
            </a:pPr>
            <a:r>
              <a:rPr lang="en-US" dirty="0" smtClean="0"/>
              <a:t>Hierarchical Binding</a:t>
            </a:r>
            <a:endParaRPr lang="bg-BG" smtClean="0"/>
          </a:p>
        </p:txBody>
      </p:sp>
      <p:pic>
        <p:nvPicPr>
          <p:cNvPr id="13314" name="Picture 2" descr="http://blog.vortx.com/wp-content/uploads/2009/02/hierarchical-navigation.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69528" y="1268760"/>
            <a:ext cx="7374880" cy="3731444"/>
          </a:xfrm>
          <a:prstGeom prst="roundRect">
            <a:avLst>
              <a:gd name="adj" fmla="val 2454"/>
            </a:avLst>
          </a:prstGeom>
          <a:noFill/>
        </p:spPr>
      </p:pic>
    </p:spTree>
    <p:extLst>
      <p:ext uri="{BB962C8B-B14F-4D97-AF65-F5344CB8AC3E}">
        <p14:creationId xmlns:p14="http://schemas.microsoft.com/office/powerpoint/2010/main" val="100516437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smtClean="0"/>
              <a:t>Hierarchical Binding</a:t>
            </a:r>
            <a:endParaRPr lang="bg-BG" dirty="0" smtClean="0"/>
          </a:p>
        </p:txBody>
      </p:sp>
      <p:sp>
        <p:nvSpPr>
          <p:cNvPr id="462851" name="Rectangle 3"/>
          <p:cNvSpPr>
            <a:spLocks noGrp="1" noChangeArrowheads="1"/>
          </p:cNvSpPr>
          <p:nvPr>
            <p:ph idx="1"/>
          </p:nvPr>
        </p:nvSpPr>
        <p:spPr/>
        <p:txBody>
          <a:bodyPr/>
          <a:lstStyle/>
          <a:p>
            <a:pPr>
              <a:lnSpc>
                <a:spcPct val="100000"/>
              </a:lnSpc>
              <a:defRPr/>
            </a:pPr>
            <a:r>
              <a:rPr lang="en-US" dirty="0" smtClean="0">
                <a:solidFill>
                  <a:schemeClr val="accent5">
                    <a:lumMod val="20000"/>
                    <a:lumOff val="80000"/>
                  </a:schemeClr>
                </a:solidFill>
              </a:rPr>
              <a:t>Hierarchical binding </a:t>
            </a:r>
            <a:r>
              <a:rPr lang="en-US" dirty="0" smtClean="0"/>
              <a:t>generally involves some number of levels, unknown until runtime</a:t>
            </a:r>
          </a:p>
          <a:p>
            <a:pPr lvl="1">
              <a:lnSpc>
                <a:spcPct val="100000"/>
              </a:lnSpc>
              <a:defRPr/>
            </a:pPr>
            <a:r>
              <a:rPr lang="en-US" dirty="0" smtClean="0"/>
              <a:t>E.g. a tree of items, each with few child items</a:t>
            </a:r>
          </a:p>
          <a:p>
            <a:pPr>
              <a:lnSpc>
                <a:spcPct val="100000"/>
              </a:lnSpc>
              <a:defRPr/>
            </a:pPr>
            <a:r>
              <a:rPr lang="en-US" dirty="0" smtClean="0"/>
              <a:t>Control that can expand itself as appropriate, like a menu or a tree needs hierarchical binding</a:t>
            </a:r>
          </a:p>
          <a:p>
            <a:pPr>
              <a:lnSpc>
                <a:spcPct val="100000"/>
              </a:lnSpc>
              <a:defRPr/>
            </a:pPr>
            <a:r>
              <a:rPr lang="en-US" dirty="0" smtClean="0"/>
              <a:t>WPF has built-in support for hierarchical binding using a special kind of data template</a:t>
            </a:r>
          </a:p>
          <a:p>
            <a:pPr lvl="1">
              <a:lnSpc>
                <a:spcPct val="100000"/>
              </a:lnSpc>
              <a:defRPr/>
            </a:pPr>
            <a:r>
              <a:rPr lang="en-US" dirty="0" smtClean="0"/>
              <a:t>Knows both how to display the current level of data and where to go for the next level</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51591793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en-US" dirty="0" smtClean="0"/>
              <a:t>Hierarchical Binding (2)</a:t>
            </a:r>
            <a:endParaRPr lang="bg-BG" smtClean="0"/>
          </a:p>
        </p:txBody>
      </p:sp>
      <p:sp>
        <p:nvSpPr>
          <p:cNvPr id="428035" name="Rectangle 3"/>
          <p:cNvSpPr>
            <a:spLocks noGrp="1" noChangeArrowheads="1"/>
          </p:cNvSpPr>
          <p:nvPr>
            <p:ph idx="1"/>
          </p:nvPr>
        </p:nvSpPr>
        <p:spPr>
          <a:xfrm>
            <a:off x="228600" y="980728"/>
            <a:ext cx="8686800" cy="5638800"/>
          </a:xfrm>
        </p:spPr>
        <p:txBody>
          <a:bodyPr/>
          <a:lstStyle/>
          <a:p>
            <a:pPr>
              <a:lnSpc>
                <a:spcPct val="100000"/>
              </a:lnSpc>
              <a:defRPr/>
            </a:pPr>
            <a:r>
              <a:rPr lang="en-US" dirty="0" smtClean="0"/>
              <a:t>Binding a </a:t>
            </a:r>
            <a:r>
              <a:rPr lang="en-US" noProof="1" smtClean="0">
                <a:solidFill>
                  <a:schemeClr val="accent5">
                    <a:lumMod val="20000"/>
                    <a:lumOff val="80000"/>
                  </a:schemeClr>
                </a:solidFill>
                <a:latin typeface="Consolas" pitchFamily="49" charset="0"/>
              </a:rPr>
              <a:t>TreeView</a:t>
            </a:r>
            <a:r>
              <a:rPr lang="en-US" dirty="0" smtClean="0"/>
              <a:t> control’s root item</a:t>
            </a:r>
          </a:p>
          <a:p>
            <a:pPr>
              <a:lnSpc>
                <a:spcPct val="100000"/>
              </a:lnSpc>
              <a:defRPr/>
            </a:pPr>
            <a:r>
              <a:rPr lang="en-US" dirty="0" smtClean="0"/>
              <a:t>P</a:t>
            </a:r>
            <a:r>
              <a:rPr lang="bg-BG" dirty="0" smtClean="0"/>
              <a:t>rovide a data template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428036" name="Rectangle 4"/>
          <p:cNvSpPr>
            <a:spLocks noChangeArrowheads="1"/>
          </p:cNvSpPr>
          <p:nvPr/>
        </p:nvSpPr>
        <p:spPr bwMode="auto">
          <a:xfrm>
            <a:off x="611560" y="2428868"/>
            <a:ext cx="792088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 DataType="{x:Type local:Family}"&gt;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Path=FamilyName}" /&gt;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&lt;/Window.Resources&gt;</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&lt;TreeView DataContext="{StaticResource Families}"&gt;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&lt;TreeViewItem ItemsSource="{Binding}" </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Header="Families" /&gt;</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&lt;/TreeView&gt;</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9637" name="Picture 5" descr="hierarchia"/>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788024" y="4941168"/>
            <a:ext cx="3625291" cy="1404367"/>
          </a:xfrm>
          <a:prstGeom prst="rect">
            <a:avLst/>
          </a:prstGeom>
          <a:noFill/>
          <a:ln w="9525">
            <a:noFill/>
            <a:miter lim="800000"/>
            <a:headEnd/>
            <a:tailEnd/>
          </a:ln>
          <a:effectLst>
            <a:softEdge rad="31750"/>
          </a:effectLst>
        </p:spPr>
      </p:pic>
    </p:spTree>
    <p:extLst>
      <p:ext uri="{BB962C8B-B14F-4D97-AF65-F5344CB8AC3E}">
        <p14:creationId xmlns:p14="http://schemas.microsoft.com/office/powerpoint/2010/main" val="248004248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en-US" dirty="0" smtClean="0"/>
              <a:t>Hierarchical Binding (3)</a:t>
            </a:r>
            <a:endParaRPr lang="bg-BG" smtClean="0"/>
          </a:p>
        </p:txBody>
      </p:sp>
      <p:sp>
        <p:nvSpPr>
          <p:cNvPr id="429059" name="Rectangle 3"/>
          <p:cNvSpPr>
            <a:spLocks noGrp="1" noChangeArrowheads="1"/>
          </p:cNvSpPr>
          <p:nvPr>
            <p:ph idx="1"/>
          </p:nvPr>
        </p:nvSpPr>
        <p:spPr>
          <a:xfrm>
            <a:off x="228600" y="908720"/>
            <a:ext cx="8686800" cy="5638800"/>
          </a:xfrm>
        </p:spPr>
        <p:txBody>
          <a:bodyPr/>
          <a:lstStyle/>
          <a:p>
            <a:pPr>
              <a:lnSpc>
                <a:spcPct val="100000"/>
              </a:lnSpc>
              <a:spcBef>
                <a:spcPts val="0"/>
              </a:spcBef>
              <a:defRPr/>
            </a:pPr>
            <a:r>
              <a:rPr lang="en-US" noProof="1" smtClean="0">
                <a:solidFill>
                  <a:schemeClr val="accent5">
                    <a:lumMod val="20000"/>
                    <a:lumOff val="80000"/>
                  </a:schemeClr>
                </a:solidFill>
                <a:latin typeface="Consolas" pitchFamily="49" charset="0"/>
              </a:rPr>
              <a:t>HierarchicalDataTemplate</a:t>
            </a:r>
            <a:r>
              <a:rPr lang="en-US" dirty="0" smtClean="0"/>
              <a:t> element</a:t>
            </a:r>
          </a:p>
          <a:p>
            <a:pPr lvl="1">
              <a:lnSpc>
                <a:spcPct val="100000"/>
              </a:lnSpc>
              <a:spcBef>
                <a:spcPts val="0"/>
              </a:spcBef>
              <a:defRPr/>
            </a:pPr>
            <a:r>
              <a:rPr lang="en-US" dirty="0" smtClean="0"/>
              <a:t>Provides the </a:t>
            </a:r>
            <a:r>
              <a:rPr lang="en-US" noProof="1" smtClean="0">
                <a:solidFill>
                  <a:schemeClr val="accent5">
                    <a:lumMod val="20000"/>
                    <a:lumOff val="80000"/>
                  </a:schemeClr>
                </a:solidFill>
                <a:latin typeface="Consolas" pitchFamily="49" charset="0"/>
              </a:rPr>
              <a:t>ItemsSource</a:t>
            </a:r>
            <a:r>
              <a:rPr lang="en-US" dirty="0" smtClean="0"/>
              <a:t> property so that the tree can keep digging into the data</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429060" name="Rectangle 4"/>
          <p:cNvSpPr>
            <a:spLocks noChangeArrowheads="1"/>
          </p:cNvSpPr>
          <p:nvPr/>
        </p:nvSpPr>
        <p:spPr bwMode="auto">
          <a:xfrm>
            <a:off x="468313" y="2636912"/>
            <a:ext cx="8351837"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 DataType="{x:Type local:Family}"</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Path=Members}"&gt;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Path=FamilyName}"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&lt;/HierarchicalDataTemplate&gt;</a:t>
            </a: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 DataType="{x:Type local:Person}"</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 Path=Traits}"&gt;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Path=Name}"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&lt;TextBlock Text="{Binding Path=Age}" /&gt;)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&lt;/HierarchicalDataTemplate&gt;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4179491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905000" y="76200"/>
            <a:ext cx="7086600" cy="914400"/>
          </a:xfrm>
        </p:spPr>
        <p:txBody>
          <a:bodyPr/>
          <a:lstStyle/>
          <a:p>
            <a:r>
              <a:rPr lang="en-US" dirty="0"/>
              <a:t>Binding Lists</a:t>
            </a:r>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7" name="TextBox 16"/>
          <p:cNvSpPr txBox="1"/>
          <p:nvPr/>
        </p:nvSpPr>
        <p:spPr>
          <a:xfrm rot="18277140" flipH="1">
            <a:off x="438513" y="3116670"/>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6" name="TextBox 15"/>
          <p:cNvSpPr txBox="1"/>
          <p:nvPr/>
        </p:nvSpPr>
        <p:spPr>
          <a:xfrm>
            <a:off x="5105400" y="6172200"/>
            <a:ext cx="3809223" cy="461665"/>
          </a:xfrm>
          <a:prstGeom prst="rect">
            <a:avLst/>
          </a:prstGeom>
          <a:noFill/>
        </p:spPr>
        <p:txBody>
          <a:bodyPr wrap="square" rtlCol="0">
            <a:spAutoFit/>
          </a:bodyPr>
          <a:lstStyle/>
          <a:p>
            <a:r>
              <a:rPr lang="en-US" sz="2400" b="1" dirty="0" smtClean="0">
                <a:hlinkClick r:id="rId2"/>
              </a:rPr>
              <a:t>http://academy.telerik.com</a:t>
            </a:r>
            <a:endParaRPr lang="en-US" sz="2400" b="1" dirty="0"/>
          </a:p>
        </p:txBody>
      </p:sp>
    </p:spTree>
    <p:extLst>
      <p:ext uri="{BB962C8B-B14F-4D97-AF65-F5344CB8AC3E}">
        <p14:creationId xmlns:p14="http://schemas.microsoft.com/office/powerpoint/2010/main" val="2433053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bg-BG" dirty="0" smtClean="0"/>
              <a:t>Complex </a:t>
            </a:r>
            <a:r>
              <a:rPr lang="en-US" dirty="0" smtClean="0"/>
              <a:t>B</a:t>
            </a:r>
            <a:r>
              <a:rPr lang="bg-BG" dirty="0" smtClean="0"/>
              <a:t>inding</a:t>
            </a:r>
          </a:p>
        </p:txBody>
      </p:sp>
      <p:sp>
        <p:nvSpPr>
          <p:cNvPr id="465923" name="Rectangle 3"/>
          <p:cNvSpPr>
            <a:spLocks noGrp="1" noChangeArrowheads="1"/>
          </p:cNvSpPr>
          <p:nvPr>
            <p:ph idx="1"/>
          </p:nvPr>
        </p:nvSpPr>
        <p:spPr>
          <a:xfrm>
            <a:off x="228600" y="1052736"/>
            <a:ext cx="8686800" cy="5652864"/>
          </a:xfrm>
        </p:spPr>
        <p:txBody>
          <a:bodyPr/>
          <a:lstStyle/>
          <a:p>
            <a:pPr>
              <a:lnSpc>
                <a:spcPct val="100000"/>
              </a:lnSpc>
              <a:defRPr/>
            </a:pPr>
            <a:r>
              <a:rPr lang="en-US" dirty="0" smtClean="0"/>
              <a:t>Binding to a list data source is exactly the same way as if we were binding to a single object data source</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465924" name="Rectangle 4"/>
          <p:cNvSpPr>
            <a:spLocks noChangeArrowheads="1"/>
          </p:cNvSpPr>
          <p:nvPr/>
        </p:nvSpPr>
        <p:spPr bwMode="auto">
          <a:xfrm>
            <a:off x="683568" y="2780928"/>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Create an alias for a generic type so that we</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 create a list of Person objects in XAML</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People : List&lt;Person&gt; {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5925" name="Rectangle 5"/>
          <p:cNvSpPr>
            <a:spLocks noChangeArrowheads="1"/>
          </p:cNvSpPr>
          <p:nvPr/>
        </p:nvSpPr>
        <p:spPr bwMode="auto">
          <a:xfrm>
            <a:off x="683568" y="4185662"/>
            <a:ext cx="7776864"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Declaring a collection in XAML</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&lt;local:People x:Key="Family"&gt;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&lt;local:Person Name="Tom" Age="11"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&lt;local:Person Name="John" Age="12"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&lt;local:Person Name="Melissa" Age="38"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&lt;/local:People&gt;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7773453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dirty="0" smtClean="0"/>
              <a:t>Exercises</a:t>
            </a:r>
            <a:endParaRPr lang="bg-BG" smtClean="0"/>
          </a:p>
        </p:txBody>
      </p:sp>
      <p:sp>
        <p:nvSpPr>
          <p:cNvPr id="425987" name="Rectangle 3"/>
          <p:cNvSpPr>
            <a:spLocks noGrp="1" noChangeArrowheads="1"/>
          </p:cNvSpPr>
          <p:nvPr>
            <p:ph idx="1"/>
          </p:nvPr>
        </p:nvSpPr>
        <p:spPr/>
        <p:txBody>
          <a:bodyPr/>
          <a:lstStyle/>
          <a:p>
            <a:pPr marL="444500" indent="-444500">
              <a:buFontTx/>
              <a:buAutoNum type="arabicPeriod"/>
              <a:tabLst/>
              <a:defRPr/>
            </a:pPr>
            <a:r>
              <a:rPr lang="en-US" sz="2800" dirty="0" smtClean="0"/>
              <a:t>Write a program to manage a simple system with information about towns and countries. Each country is described by name, language, national flag and list of towns. Each town is described by name, population and country. You should create navigation over the towns and countries. Enable editing the information about them. Don't use </a:t>
            </a:r>
            <a:r>
              <a:rPr lang="en-US" sz="2800" dirty="0" smtClean="0">
                <a:solidFill>
                  <a:schemeClr val="accent5">
                    <a:lumMod val="20000"/>
                    <a:lumOff val="80000"/>
                  </a:schemeClr>
                </a:solidFill>
                <a:cs typeface="Consolas" pitchFamily="49" charset="0"/>
              </a:rPr>
              <a:t>list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cs typeface="Consolas" pitchFamily="49" charset="0"/>
              </a:rPr>
              <a:t>controls</a:t>
            </a:r>
            <a:r>
              <a:rPr lang="en-US" sz="2800" dirty="0" smtClean="0"/>
              <a:t> but only </a:t>
            </a:r>
            <a:r>
              <a:rPr lang="en-US" sz="2800" dirty="0" smtClean="0">
                <a:solidFill>
                  <a:schemeClr val="accent5">
                    <a:lumMod val="20000"/>
                    <a:lumOff val="80000"/>
                  </a:schemeClr>
                </a:solidFill>
                <a:cs typeface="Consolas" pitchFamily="49" charset="0"/>
              </a:rPr>
              <a:t>text boxes</a:t>
            </a:r>
            <a:r>
              <a:rPr lang="en-US" sz="2800" dirty="0" smtClean="0">
                <a:solidFill>
                  <a:schemeClr val="accent5">
                    <a:lumMod val="20000"/>
                    <a:lumOff val="80000"/>
                  </a:schemeClr>
                </a:solidFill>
              </a:rPr>
              <a:t> </a:t>
            </a:r>
            <a:r>
              <a:rPr lang="en-US" sz="2800" dirty="0" smtClean="0"/>
              <a:t>and simple binding</a:t>
            </a:r>
          </a:p>
          <a:p>
            <a:pPr marL="444500" indent="-444500">
              <a:buFontTx/>
              <a:buAutoNum type="arabicPeriod"/>
              <a:tabLst/>
              <a:defRPr/>
            </a:pPr>
            <a:r>
              <a:rPr lang="en-US" sz="2800" dirty="0" smtClean="0"/>
              <a:t>Rewrite the previous exercise using </a:t>
            </a:r>
            <a:r>
              <a:rPr lang="en-US" sz="2800" dirty="0">
                <a:solidFill>
                  <a:schemeClr val="accent5">
                    <a:lumMod val="20000"/>
                    <a:lumOff val="80000"/>
                  </a:schemeClr>
                </a:solidFill>
                <a:cs typeface="Consolas" pitchFamily="49" charset="0"/>
              </a:rPr>
              <a:t>list </a:t>
            </a:r>
            <a:r>
              <a:rPr lang="en-US" sz="2800" dirty="0" smtClean="0">
                <a:solidFill>
                  <a:schemeClr val="accent5">
                    <a:lumMod val="20000"/>
                    <a:lumOff val="80000"/>
                  </a:schemeClr>
                </a:solidFill>
                <a:cs typeface="Consolas" pitchFamily="49" charset="0"/>
              </a:rPr>
              <a:t>controls</a:t>
            </a:r>
            <a:r>
              <a:rPr lang="en-US" sz="2800" dirty="0" smtClean="0"/>
              <a:t>.</a:t>
            </a:r>
            <a:endParaRPr lang="en-US" sz="28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140629013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defRPr/>
            </a:pPr>
            <a:r>
              <a:rPr lang="en-US" dirty="0" smtClean="0"/>
              <a:t>Exercises (2)</a:t>
            </a:r>
            <a:endParaRPr lang="bg-BG" smtClean="0"/>
          </a:p>
        </p:txBody>
      </p:sp>
      <p:sp>
        <p:nvSpPr>
          <p:cNvPr id="545795" name="Rectangle 3"/>
          <p:cNvSpPr>
            <a:spLocks noGrp="1" noChangeArrowheads="1"/>
          </p:cNvSpPr>
          <p:nvPr>
            <p:ph idx="1"/>
          </p:nvPr>
        </p:nvSpPr>
        <p:spPr>
          <a:xfrm>
            <a:off x="228600" y="980728"/>
            <a:ext cx="8686800" cy="5724872"/>
          </a:xfrm>
        </p:spPr>
        <p:txBody>
          <a:bodyPr/>
          <a:lstStyle/>
          <a:p>
            <a:pPr marL="444500" indent="-444500">
              <a:buFont typeface="+mj-lt"/>
              <a:buAutoNum type="arabicPeriod" startAt="3"/>
              <a:tabLst/>
              <a:defRPr/>
            </a:pPr>
            <a:r>
              <a:rPr lang="en-US" sz="2800" dirty="0" smtClean="0"/>
              <a:t>Create a database with two tables – </a:t>
            </a:r>
            <a:r>
              <a:rPr lang="en-US" sz="2800" dirty="0" smtClean="0">
                <a:solidFill>
                  <a:schemeClr val="accent5">
                    <a:lumMod val="20000"/>
                    <a:lumOff val="80000"/>
                  </a:schemeClr>
                </a:solidFill>
                <a:latin typeface="Consolas" pitchFamily="49" charset="0"/>
                <a:cs typeface="Consolas" pitchFamily="49" charset="0"/>
              </a:rPr>
              <a:t>Categories</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Products</a:t>
            </a:r>
            <a:r>
              <a:rPr lang="en-US" sz="2800" dirty="0" smtClean="0"/>
              <a:t>. Each category has category name. Each product  has category, model number, model name unit cost, and description. Consider the simple window look like the screenshot below:</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73732" name="Picture 4" descr="sdf"/>
          <p:cNvPicPr>
            <a:picLocks noChangeAspect="1" noChangeArrowheads="1"/>
          </p:cNvPicPr>
          <p:nvPr/>
        </p:nvPicPr>
        <p:blipFill>
          <a:blip r:embed="rId3" cstate="print"/>
          <a:srcRect/>
          <a:stretch>
            <a:fillRect/>
          </a:stretch>
        </p:blipFill>
        <p:spPr bwMode="auto">
          <a:xfrm>
            <a:off x="5508104" y="3708716"/>
            <a:ext cx="2950096" cy="2609380"/>
          </a:xfrm>
          <a:prstGeom prst="roundRect">
            <a:avLst>
              <a:gd name="adj" fmla="val 2701"/>
            </a:avLst>
          </a:prstGeom>
          <a:noFill/>
          <a:ln w="9525">
            <a:noFill/>
            <a:miter lim="800000"/>
            <a:headEnd/>
            <a:tailEnd/>
          </a:ln>
        </p:spPr>
      </p:pic>
      <p:sp>
        <p:nvSpPr>
          <p:cNvPr id="7" name="Rectangle 3"/>
          <p:cNvSpPr txBox="1">
            <a:spLocks noChangeArrowheads="1"/>
          </p:cNvSpPr>
          <p:nvPr/>
        </p:nvSpPr>
        <p:spPr>
          <a:xfrm>
            <a:off x="500034" y="3717032"/>
            <a:ext cx="4286280" cy="2736304"/>
          </a:xfrm>
          <a:prstGeom prst="rect">
            <a:avLst/>
          </a:prstGeom>
        </p:spPr>
        <p:txBody>
          <a:bodyPr/>
          <a:lstStyle/>
          <a:p>
            <a:pPr marL="177800" marR="0" lvl="0" algn="l" defTabSz="914400" rtl="0" eaLnBrk="1" fontAlgn="base" latinLnBrk="0" hangingPunct="1">
              <a:lnSpc>
                <a:spcPts val="3800"/>
              </a:lnSpc>
              <a:spcBef>
                <a:spcPts val="600"/>
              </a:spcBef>
              <a:spcAft>
                <a:spcPts val="600"/>
              </a:spcAft>
              <a:buClr>
                <a:schemeClr val="accent5">
                  <a:lumMod val="40000"/>
                  <a:lumOff val="60000"/>
                </a:schemeClr>
              </a:buClr>
              <a:buSzPct val="70000"/>
              <a:tabLst>
                <a:tab pos="177800" algn="l"/>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Design a form to view products by ID and bind all controls to</a:t>
            </a:r>
            <a:r>
              <a:rPr kumimoji="0" lang="en-US" sz="2800" b="1" i="0" u="none" strike="noStrike" kern="1200" cap="none" spc="0" normalizeH="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their relevant columns from the database tables.</a:t>
            </a:r>
            <a:endPar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333493014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defRPr/>
            </a:pPr>
            <a:r>
              <a:rPr lang="en-US" dirty="0" smtClean="0"/>
              <a:t>Exercises (3)</a:t>
            </a:r>
            <a:endParaRPr lang="bg-BG" smtClean="0"/>
          </a:p>
        </p:txBody>
      </p:sp>
      <p:sp>
        <p:nvSpPr>
          <p:cNvPr id="547843" name="Rectangle 3"/>
          <p:cNvSpPr>
            <a:spLocks noGrp="1" noChangeArrowheads="1"/>
          </p:cNvSpPr>
          <p:nvPr>
            <p:ph idx="1"/>
          </p:nvPr>
        </p:nvSpPr>
        <p:spPr/>
        <p:txBody>
          <a:bodyPr/>
          <a:lstStyle/>
          <a:p>
            <a:pPr marL="444500" indent="-444500">
              <a:buFont typeface="+mj-lt"/>
              <a:buAutoNum type="arabicPeriod" startAt="4"/>
              <a:tabLst/>
              <a:defRPr/>
            </a:pPr>
            <a:r>
              <a:rPr lang="en-US" sz="2800" dirty="0" smtClean="0"/>
              <a:t>Using complex data binding create a system, resembling the system from the first exercise (towns and countries). Add to the system a set of continents – each country is in one of them. Display data and enable navigation. Load and save the data in a XML file. Add s</a:t>
            </a:r>
            <a:r>
              <a:rPr lang="bg-BG" sz="2800" dirty="0" smtClean="0"/>
              <a:t>orting</a:t>
            </a:r>
            <a:r>
              <a:rPr lang="en-US" sz="2800" dirty="0" smtClean="0"/>
              <a:t>,</a:t>
            </a:r>
            <a:r>
              <a:rPr lang="bg-BG" sz="2800" dirty="0" smtClean="0"/>
              <a:t> filtering and grouping </a:t>
            </a:r>
            <a:r>
              <a:rPr lang="en-US" sz="2800" dirty="0" smtClean="0"/>
              <a:t>functions. Use master-details bindings.</a:t>
            </a:r>
          </a:p>
          <a:p>
            <a:pPr marL="444500" indent="-444500">
              <a:buFont typeface="+mj-lt"/>
              <a:buAutoNum type="arabicPeriod" startAt="4"/>
              <a:tabLst/>
              <a:defRPr/>
            </a:pPr>
            <a:r>
              <a:rPr lang="en-US" sz="2800" dirty="0" smtClean="0"/>
              <a:t>Rewrite the previous exercise to use database and LINQ-to-SQL. Ensure all entities can be added / edited / deleted (continents, countries and towns).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24744997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a:defRPr/>
            </a:pPr>
            <a:r>
              <a:rPr lang="bg-BG" smtClean="0"/>
              <a:t>Complex </a:t>
            </a:r>
            <a:r>
              <a:rPr lang="en-US" dirty="0" smtClean="0"/>
              <a:t>B</a:t>
            </a:r>
            <a:r>
              <a:rPr lang="bg-BG" smtClean="0"/>
              <a:t>inding</a:t>
            </a:r>
            <a:r>
              <a:rPr lang="en-US" dirty="0" smtClean="0"/>
              <a:t> (2)</a:t>
            </a:r>
            <a:endParaRPr lang="bg-BG" smtClean="0"/>
          </a:p>
        </p:txBody>
      </p:sp>
      <p:sp>
        <p:nvSpPr>
          <p:cNvPr id="470019" name="Rectangle 3"/>
          <p:cNvSpPr>
            <a:spLocks noGrp="1" noChangeArrowheads="1"/>
          </p:cNvSpPr>
          <p:nvPr>
            <p:ph idx="1"/>
          </p:nvPr>
        </p:nvSpPr>
        <p:spPr>
          <a:xfrm>
            <a:off x="228600" y="4149080"/>
            <a:ext cx="8686800" cy="2448272"/>
          </a:xfrm>
        </p:spPr>
        <p:txBody>
          <a:bodyPr/>
          <a:lstStyle/>
          <a:p>
            <a:pPr>
              <a:lnSpc>
                <a:spcPct val="100000"/>
              </a:lnSpc>
              <a:defRPr/>
            </a:pPr>
            <a:r>
              <a:rPr lang="en-US" dirty="0" smtClean="0"/>
              <a:t>Each</a:t>
            </a:r>
            <a:r>
              <a:rPr lang="en-US" dirty="0" smtClean="0">
                <a:solidFill>
                  <a:srgbClr val="000000"/>
                </a:solidFill>
              </a:rPr>
              <a:t> </a:t>
            </a:r>
            <a:r>
              <a:rPr lang="en-US" noProof="1" smtClean="0">
                <a:solidFill>
                  <a:schemeClr val="accent5">
                    <a:lumMod val="20000"/>
                    <a:lumOff val="80000"/>
                  </a:schemeClr>
                </a:solidFill>
                <a:latin typeface="Consolas" pitchFamily="49" charset="0"/>
              </a:rPr>
              <a:t>TextBox</a:t>
            </a:r>
            <a:r>
              <a:rPr lang="en-US" dirty="0" smtClean="0">
                <a:solidFill>
                  <a:srgbClr val="000000"/>
                </a:solidFill>
              </a:rPr>
              <a:t> </a:t>
            </a:r>
            <a:r>
              <a:rPr lang="en-US" dirty="0" smtClean="0"/>
              <a:t>can be bound to a property from only a single </a:t>
            </a:r>
            <a:r>
              <a:rPr lang="en-US" dirty="0" smtClean="0">
                <a:solidFill>
                  <a:schemeClr val="accent5">
                    <a:lumMod val="20000"/>
                    <a:lumOff val="80000"/>
                  </a:schemeClr>
                </a:solidFill>
                <a:latin typeface="Consolas" pitchFamily="49" charset="0"/>
                <a:cs typeface="Consolas" pitchFamily="49" charset="0"/>
              </a:rPr>
              <a:t>Person</a:t>
            </a:r>
            <a:r>
              <a:rPr lang="en-US" dirty="0" smtClean="0">
                <a:solidFill>
                  <a:schemeClr val="accent5">
                    <a:lumMod val="20000"/>
                    <a:lumOff val="80000"/>
                  </a:schemeClr>
                </a:solidFill>
              </a:rPr>
              <a:t> </a:t>
            </a:r>
            <a:r>
              <a:rPr lang="en-US" dirty="0" smtClean="0"/>
              <a:t>object</a:t>
            </a:r>
          </a:p>
          <a:p>
            <a:pPr lvl="1">
              <a:lnSpc>
                <a:spcPct val="100000"/>
              </a:lnSpc>
              <a:defRPr/>
            </a:pPr>
            <a:r>
              <a:rPr lang="en-US" dirty="0" smtClean="0"/>
              <a:t>In this example the </a:t>
            </a:r>
            <a:r>
              <a:rPr lang="en-US" dirty="0" smtClean="0">
                <a:solidFill>
                  <a:schemeClr val="accent5">
                    <a:lumMod val="20000"/>
                    <a:lumOff val="80000"/>
                  </a:schemeClr>
                </a:solidFill>
                <a:latin typeface="Consolas" pitchFamily="49" charset="0"/>
                <a:cs typeface="Consolas" pitchFamily="49" charset="0"/>
              </a:rPr>
              <a:t>TextBox</a:t>
            </a:r>
            <a:r>
              <a:rPr lang="en-US" dirty="0" smtClean="0">
                <a:solidFill>
                  <a:schemeClr val="accent5">
                    <a:lumMod val="20000"/>
                    <a:lumOff val="80000"/>
                  </a:schemeClr>
                </a:solidFill>
              </a:rPr>
              <a:t> </a:t>
            </a:r>
            <a:r>
              <a:rPr lang="en-US" dirty="0" smtClean="0"/>
              <a:t>will be bound to the first item in the collection ( i.e. "Tom")</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0020" name="Rectangle 4"/>
          <p:cNvSpPr>
            <a:spLocks noChangeArrowheads="1"/>
          </p:cNvSpPr>
          <p:nvPr/>
        </p:nvSpPr>
        <p:spPr bwMode="auto">
          <a:xfrm>
            <a:off x="611560" y="1196752"/>
            <a:ext cx="792088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&lt;Grid DataContext="{StaticResource Family}"&gt;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&gt;Name:&lt;/TextBlock&gt;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&lt;TextBox Text="{Binding Path=Name}"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&lt;TextBox</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Text="{Binding Path=Age}"</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Foreground="{Binding Path=Age,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Converter=</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2782836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ctrTitle"/>
          </p:nvPr>
        </p:nvSpPr>
        <p:spPr>
          <a:xfrm>
            <a:off x="609600" y="1700808"/>
            <a:ext cx="7924800" cy="685800"/>
          </a:xfrm>
        </p:spPr>
        <p:txBody>
          <a:bodyPr/>
          <a:lstStyle/>
          <a:p>
            <a:pPr>
              <a:lnSpc>
                <a:spcPct val="110000"/>
              </a:lnSpc>
              <a:defRPr/>
            </a:pPr>
            <a:r>
              <a:rPr lang="en-US" dirty="0" smtClean="0"/>
              <a:t>Complex Data Binding</a:t>
            </a:r>
          </a:p>
        </p:txBody>
      </p:sp>
      <p:sp>
        <p:nvSpPr>
          <p:cNvPr id="4" name="Subtitle 3"/>
          <p:cNvSpPr>
            <a:spLocks noGrp="1"/>
          </p:cNvSpPr>
          <p:nvPr>
            <p:ph type="subTitle" idx="1"/>
          </p:nvPr>
        </p:nvSpPr>
        <p:spPr>
          <a:xfrm>
            <a:off x="609600" y="2571848"/>
            <a:ext cx="7924800" cy="569120"/>
          </a:xfrm>
        </p:spPr>
        <p:txBody>
          <a:bodyPr/>
          <a:lstStyle/>
          <a:p>
            <a:r>
              <a:rPr dirty="0" smtClean="0"/>
              <a:t>Live Demo</a:t>
            </a:r>
            <a:endParaRPr lang="bg-BG" dirty="0"/>
          </a:p>
        </p:txBody>
      </p:sp>
      <p:pic>
        <p:nvPicPr>
          <p:cNvPr id="5122"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6475" r="5580"/>
          <a:stretch/>
        </p:blipFill>
        <p:spPr bwMode="auto">
          <a:xfrm rot="5080893">
            <a:off x="1315168" y="3431516"/>
            <a:ext cx="2291620" cy="2803280"/>
          </a:xfrm>
          <a:prstGeom prst="roundRect">
            <a:avLst>
              <a:gd name="adj" fmla="val 623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descr="http://www.artistsvalley.com/vector/images/vector-database-icons-ai-preview-002.jpg"/>
          <p:cNvPicPr>
            <a:picLocks noChangeAspect="1" noChangeArrowheads="1"/>
          </p:cNvPicPr>
          <p:nvPr/>
        </p:nvPicPr>
        <p:blipFill>
          <a:blip r:embed="rId4" cstate="screen"/>
          <a:srcRect/>
          <a:stretch>
            <a:fillRect/>
          </a:stretch>
        </p:blipFill>
        <p:spPr bwMode="auto">
          <a:xfrm rot="197647">
            <a:off x="5322129" y="3641141"/>
            <a:ext cx="2858100" cy="2315958"/>
          </a:xfrm>
          <a:prstGeom prst="roundRect">
            <a:avLst>
              <a:gd name="adj" fmla="val 6232"/>
            </a:avLst>
          </a:prstGeom>
          <a:noFill/>
          <a:ln>
            <a:noFill/>
          </a:ln>
          <a:effectLst/>
        </p:spPr>
      </p:pic>
    </p:spTree>
    <p:extLst>
      <p:ext uri="{BB962C8B-B14F-4D97-AF65-F5344CB8AC3E}">
        <p14:creationId xmlns:p14="http://schemas.microsoft.com/office/powerpoint/2010/main" val="37715707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ctrTitle"/>
          </p:nvPr>
        </p:nvSpPr>
        <p:spPr>
          <a:xfrm>
            <a:off x="2051720" y="1129680"/>
            <a:ext cx="4968552" cy="1538883"/>
          </a:xfrm>
        </p:spPr>
        <p:txBody>
          <a:bodyPr wrap="square">
            <a:spAutoFit/>
          </a:bodyPr>
          <a:lstStyle/>
          <a:p>
            <a:pPr>
              <a:lnSpc>
                <a:spcPct val="100000"/>
              </a:lnSpc>
              <a:defRPr/>
            </a:pPr>
            <a:r>
              <a:rPr lang="en-US" dirty="0" smtClean="0"/>
              <a:t>Accessing the "Current Item"</a:t>
            </a:r>
            <a:endParaRPr lang="bg-BG"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110552" y="3042826"/>
            <a:ext cx="6845824" cy="3050470"/>
          </a:xfrm>
          <a:prstGeom prst="roundRect">
            <a:avLst>
              <a:gd name="adj" fmla="val 2385"/>
            </a:avLst>
          </a:prstGeom>
          <a:noFill/>
          <a:ln>
            <a:solidFill>
              <a:schemeClr val="accent6">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35151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defRPr/>
            </a:pPr>
            <a:r>
              <a:rPr lang="en-US" dirty="0" smtClean="0"/>
              <a:t>Accessing the "Current Item"</a:t>
            </a:r>
            <a:endParaRPr lang="bg-BG" dirty="0" smtClean="0"/>
          </a:p>
        </p:txBody>
      </p:sp>
      <p:sp>
        <p:nvSpPr>
          <p:cNvPr id="473091" name="Rectangle 3"/>
          <p:cNvSpPr>
            <a:spLocks noGrp="1" noChangeArrowheads="1"/>
          </p:cNvSpPr>
          <p:nvPr>
            <p:ph idx="1"/>
          </p:nvPr>
        </p:nvSpPr>
        <p:spPr/>
        <p:txBody>
          <a:bodyPr/>
          <a:lstStyle/>
          <a:p>
            <a:pPr>
              <a:lnSpc>
                <a:spcPct val="100000"/>
              </a:lnSpc>
              <a:defRPr/>
            </a:pPr>
            <a:r>
              <a:rPr lang="en-US" dirty="0" smtClean="0"/>
              <a:t>The text box properties can be bound to only a single object at a time</a:t>
            </a:r>
          </a:p>
          <a:p>
            <a:pPr>
              <a:lnSpc>
                <a:spcPct val="100000"/>
              </a:lnSpc>
              <a:defRPr/>
            </a:pPr>
            <a:r>
              <a:rPr lang="en-US" dirty="0" smtClean="0"/>
              <a:t>The binding engine is giving them the current item in the list of objects</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11268" name="Picture 4" descr="binding"/>
          <p:cNvPicPr>
            <a:picLocks noChangeAspect="1" noChangeArrowheads="1"/>
          </p:cNvPicPr>
          <p:nvPr/>
        </p:nvPicPr>
        <p:blipFill>
          <a:blip r:embed="rId2" cstate="print"/>
          <a:srcRect/>
          <a:stretch>
            <a:fillRect/>
          </a:stretch>
        </p:blipFill>
        <p:spPr bwMode="auto">
          <a:xfrm>
            <a:off x="1402310" y="3582278"/>
            <a:ext cx="6338042" cy="2727042"/>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24297227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8</TotalTime>
  <Words>3100</Words>
  <Application>Microsoft Office PowerPoint</Application>
  <PresentationFormat>On-screen Show (4:3)</PresentationFormat>
  <Paragraphs>508</Paragraphs>
  <Slides>52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Cambria</vt:lpstr>
      <vt:lpstr>Consolas</vt:lpstr>
      <vt:lpstr>Corbel</vt:lpstr>
      <vt:lpstr>Wingdings 2</vt:lpstr>
      <vt:lpstr>Telerik Academy</vt:lpstr>
      <vt:lpstr>Binding Lists in WPF</vt:lpstr>
      <vt:lpstr>Table of Contents</vt:lpstr>
      <vt:lpstr>Table of Contents (2)</vt:lpstr>
      <vt:lpstr>Complex Data Binding</vt:lpstr>
      <vt:lpstr>Complex Binding</vt:lpstr>
      <vt:lpstr>Complex Binding (2)</vt:lpstr>
      <vt:lpstr>Complex Data Binding</vt:lpstr>
      <vt:lpstr>Accessing the "Current Item"</vt:lpstr>
      <vt:lpstr>Accessing the "Current Item"</vt:lpstr>
      <vt:lpstr>Accessing the "Current Item" (3)</vt:lpstr>
      <vt:lpstr>Accessing the "Current Item" (2)</vt:lpstr>
      <vt:lpstr>Navigating Between Items</vt:lpstr>
      <vt:lpstr>Navigating Between Items</vt:lpstr>
      <vt:lpstr>Binding List Controls</vt:lpstr>
      <vt:lpstr>Binding List Controls</vt:lpstr>
      <vt:lpstr>DisplayMemberPath</vt:lpstr>
      <vt:lpstr>SelectedValuePath</vt:lpstr>
      <vt:lpstr>DisplayMemberPath and SelectedValuePath</vt:lpstr>
      <vt:lpstr>Using Look-up Bindings</vt:lpstr>
      <vt:lpstr>Using Look-up Bindings</vt:lpstr>
      <vt:lpstr>Using Look-up Bindings (2)</vt:lpstr>
      <vt:lpstr>Using Look-up Bindings</vt:lpstr>
      <vt:lpstr>Using Data Templates</vt:lpstr>
      <vt:lpstr>Using Data Templates</vt:lpstr>
      <vt:lpstr>Using Data Templates (2)</vt:lpstr>
      <vt:lpstr>Using Data Templates (2)</vt:lpstr>
      <vt:lpstr>Sorting Items</vt:lpstr>
      <vt:lpstr>Sorting Items</vt:lpstr>
      <vt:lpstr>Sorting Items (2)</vt:lpstr>
      <vt:lpstr>Sorting Items</vt:lpstr>
      <vt:lpstr>Filtering</vt:lpstr>
      <vt:lpstr>Filtering</vt:lpstr>
      <vt:lpstr>Filtering (2)</vt:lpstr>
      <vt:lpstr>Grouping</vt:lpstr>
      <vt:lpstr>Grouping</vt:lpstr>
      <vt:lpstr>Grouping (2)</vt:lpstr>
      <vt:lpstr>Filtering and Grouping</vt:lpstr>
      <vt:lpstr>Master-Detail Binding</vt:lpstr>
      <vt:lpstr>Master-Details Binding</vt:lpstr>
      <vt:lpstr>Master-Details Binding (2)</vt:lpstr>
      <vt:lpstr>Master-Details Binding – Example</vt:lpstr>
      <vt:lpstr>Master-Details Binding –  Example (2)</vt:lpstr>
      <vt:lpstr>Master-Details Binding –  Example (3)</vt:lpstr>
      <vt:lpstr>Master-Details Binding</vt:lpstr>
      <vt:lpstr>Hierarchical Binding</vt:lpstr>
      <vt:lpstr>Hierarchical Binding</vt:lpstr>
      <vt:lpstr>Hierarchical Binding (2)</vt:lpstr>
      <vt:lpstr>Hierarchical Binding (3)</vt:lpstr>
      <vt:lpstr>Binding Lists</vt:lpstr>
      <vt:lpstr>Exercises</vt:lpstr>
      <vt:lpstr>Exercises (2)</vt:lpstr>
      <vt:lpstr>Exercises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Binding Lists in WPF</dc:title>
  <dc:creator>Doncho Minkov</dc:creator>
  <cp:lastModifiedBy>Doncho Minkov</cp:lastModifiedBy>
  <cp:revision>3</cp:revision>
  <dcterms:created xsi:type="dcterms:W3CDTF">2013-03-28T10:46:14Z</dcterms:created>
  <dcterms:modified xsi:type="dcterms:W3CDTF">2013-03-28T10:54:28Z</dcterms:modified>
</cp:coreProperties>
</file>