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HoH1C7pAIqDVuKBf7XJsn4VYe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None/>
              <a:defRPr sz="2400"/>
            </a:lvl1pPr>
            <a:lvl2pPr lvl="1" algn="ctr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dt" idx="10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519878" y="6451887"/>
            <a:ext cx="478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2"/>
          <p:cNvSpPr txBox="1"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dt" idx="10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sldNum" idx="12"/>
          </p:nvPr>
        </p:nvSpPr>
        <p:spPr>
          <a:xfrm>
            <a:off x="519878" y="6451887"/>
            <a:ext cx="478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1"/>
          </p:nvPr>
        </p:nvSpPr>
        <p:spPr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dt" idx="10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sldNum" idx="12"/>
          </p:nvPr>
        </p:nvSpPr>
        <p:spPr>
          <a:xfrm>
            <a:off x="519878" y="6451887"/>
            <a:ext cx="478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4" descr="C:\Users\Mystogan\Downloads\Compressed\2917_internet_ppt\template_main.jpg"/>
          <p:cNvPicPr preferRelativeResize="0"/>
          <p:nvPr/>
        </p:nvPicPr>
        <p:blipFill rotWithShape="1">
          <a:blip r:embed="rId2">
            <a:alphaModFix/>
          </a:blip>
          <a:srcRect r="17784" b="11855"/>
          <a:stretch/>
        </p:blipFill>
        <p:spPr>
          <a:xfrm>
            <a:off x="57859" y="3251532"/>
            <a:ext cx="5131559" cy="309467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4"/>
          <p:cNvSpPr txBox="1">
            <a:spLocks noGrp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  <a:defRPr sz="20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2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Verdana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519878" y="6451887"/>
            <a:ext cx="478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4"/>
          <p:cNvSpPr/>
          <p:nvPr/>
        </p:nvSpPr>
        <p:spPr>
          <a:xfrm>
            <a:off x="0" y="0"/>
            <a:ext cx="12192000" cy="1269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" name="Google Shape;38;p34" descr="C:\Users\Mystogan\Pictures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941" y="216579"/>
            <a:ext cx="4353103" cy="64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Blank Slide">
  <p:cSld name="Title Only Blank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519878" y="6451887"/>
            <a:ext cx="478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dt" idx="10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1"/>
          </p:nvPr>
        </p:nvSpPr>
        <p:spPr>
          <a:xfrm>
            <a:off x="7224218" y="6451601"/>
            <a:ext cx="4421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18"/>
              <a:buFont typeface="Verdana"/>
              <a:buNone/>
              <a:defRPr sz="1050">
                <a:solidFill>
                  <a:schemeClr val="lt1"/>
                </a:solidFill>
              </a:defRPr>
            </a:lvl1pPr>
            <a:lvl2pPr marL="914400" lvl="1" indent="-295275" algn="l">
              <a:spcBef>
                <a:spcPts val="8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2pPr>
            <a:lvl3pPr marL="1371600" lvl="2" indent="-295275" algn="l">
              <a:spcBef>
                <a:spcPts val="7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3pPr>
            <a:lvl4pPr marL="1828800" lvl="3" indent="-295275" algn="l">
              <a:spcBef>
                <a:spcPts val="6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4pPr>
            <a:lvl5pPr marL="2286000" lvl="4" indent="-295275" algn="l">
              <a:spcBef>
                <a:spcPts val="6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 Slide">
  <p:cSld name="Content 2 Column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>
            <a:spLocks noGrp="1"/>
          </p:cNvSpPr>
          <p:nvPr>
            <p:ph type="body" idx="1"/>
          </p:nvPr>
        </p:nvSpPr>
        <p:spPr>
          <a:xfrm>
            <a:off x="499769" y="2009551"/>
            <a:ext cx="5380567" cy="400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2"/>
          </p:nvPr>
        </p:nvSpPr>
        <p:spPr>
          <a:xfrm>
            <a:off x="6318485" y="2009551"/>
            <a:ext cx="5380567" cy="400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sldNum" idx="12"/>
          </p:nvPr>
        </p:nvSpPr>
        <p:spPr>
          <a:xfrm>
            <a:off x="519878" y="6451887"/>
            <a:ext cx="478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37"/>
          <p:cNvSpPr txBox="1"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body" idx="3"/>
          </p:nvPr>
        </p:nvSpPr>
        <p:spPr>
          <a:xfrm>
            <a:off x="7224218" y="6451601"/>
            <a:ext cx="4421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18"/>
              <a:buFont typeface="Verdana"/>
              <a:buNone/>
              <a:defRPr sz="1050">
                <a:solidFill>
                  <a:schemeClr val="lt1"/>
                </a:solidFill>
              </a:defRPr>
            </a:lvl1pPr>
            <a:lvl2pPr marL="914400" lvl="1" indent="-295275" algn="l">
              <a:spcBef>
                <a:spcPts val="8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2pPr>
            <a:lvl3pPr marL="1371600" lvl="2" indent="-295275" algn="l">
              <a:spcBef>
                <a:spcPts val="7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3pPr>
            <a:lvl4pPr marL="1828800" lvl="3" indent="-295275" algn="l">
              <a:spcBef>
                <a:spcPts val="6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4pPr>
            <a:lvl5pPr marL="2286000" lvl="4" indent="-295275" algn="l">
              <a:spcBef>
                <a:spcPts val="6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Verdana"/>
              <a:buNone/>
              <a:defRPr sz="26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2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Verdana"/>
              <a:buNone/>
              <a:defRPr sz="26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3"/>
          </p:nvPr>
        </p:nvSpPr>
        <p:spPr>
          <a:xfrm>
            <a:off x="476249" y="2659063"/>
            <a:ext cx="5393267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4"/>
          </p:nvPr>
        </p:nvSpPr>
        <p:spPr>
          <a:xfrm>
            <a:off x="6271683" y="2659063"/>
            <a:ext cx="5393267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519878" y="6451887"/>
            <a:ext cx="478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dt" idx="10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5"/>
          </p:nvPr>
        </p:nvSpPr>
        <p:spPr>
          <a:xfrm>
            <a:off x="7224218" y="6451601"/>
            <a:ext cx="4421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18"/>
              <a:buFont typeface="Verdana"/>
              <a:buNone/>
              <a:defRPr sz="1050">
                <a:solidFill>
                  <a:schemeClr val="lt1"/>
                </a:solidFill>
              </a:defRPr>
            </a:lvl1pPr>
            <a:lvl2pPr marL="914400" lvl="1" indent="-295275" algn="l">
              <a:spcBef>
                <a:spcPts val="8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2pPr>
            <a:lvl3pPr marL="1371600" lvl="2" indent="-295275" algn="l">
              <a:spcBef>
                <a:spcPts val="7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3pPr>
            <a:lvl4pPr marL="1828800" lvl="3" indent="-295275" algn="l">
              <a:spcBef>
                <a:spcPts val="6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4pPr>
            <a:lvl5pPr marL="2286000" lvl="4" indent="-295275" algn="l">
              <a:spcBef>
                <a:spcPts val="6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1 Content Slide">
  <p:cSld name="Text, 1 Content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>
            <a:spLocks noGrp="1"/>
          </p:cNvSpPr>
          <p:nvPr>
            <p:ph type="body" idx="1"/>
          </p:nvPr>
        </p:nvSpPr>
        <p:spPr>
          <a:xfrm>
            <a:off x="6238051" y="2009551"/>
            <a:ext cx="5380567" cy="400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>
            <a:spLocks noGrp="1"/>
          </p:cNvSpPr>
          <p:nvPr>
            <p:ph type="pic" idx="2"/>
          </p:nvPr>
        </p:nvSpPr>
        <p:spPr>
          <a:xfrm>
            <a:off x="486834" y="2009551"/>
            <a:ext cx="5329767" cy="400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ldNum" idx="12"/>
          </p:nvPr>
        </p:nvSpPr>
        <p:spPr>
          <a:xfrm>
            <a:off x="519878" y="6451887"/>
            <a:ext cx="478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dt" idx="10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3"/>
          </p:nvPr>
        </p:nvSpPr>
        <p:spPr>
          <a:xfrm>
            <a:off x="7224218" y="6451601"/>
            <a:ext cx="4421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18"/>
              <a:buFont typeface="Verdana"/>
              <a:buNone/>
              <a:defRPr sz="1050">
                <a:solidFill>
                  <a:schemeClr val="lt1"/>
                </a:solidFill>
              </a:defRPr>
            </a:lvl1pPr>
            <a:lvl2pPr marL="914400" lvl="1" indent="-295275" algn="l">
              <a:spcBef>
                <a:spcPts val="8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2pPr>
            <a:lvl3pPr marL="1371600" lvl="2" indent="-295275" algn="l">
              <a:spcBef>
                <a:spcPts val="7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3pPr>
            <a:lvl4pPr marL="1828800" lvl="3" indent="-295275" algn="l">
              <a:spcBef>
                <a:spcPts val="6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4pPr>
            <a:lvl5pPr marL="2286000" lvl="4" indent="-295275" algn="l">
              <a:spcBef>
                <a:spcPts val="6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/>
        </p:nvSpPr>
        <p:spPr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79" name="Google Shape;79;p40"/>
          <p:cNvSpPr/>
          <p:nvPr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" name="Google Shape;80;p40" descr="C:\Users\Mystogan\Pictures\red-digital-background.jpg"/>
          <p:cNvPicPr preferRelativeResize="0"/>
          <p:nvPr/>
        </p:nvPicPr>
        <p:blipFill rotWithShape="1">
          <a:blip r:embed="rId2">
            <a:alphaModFix/>
          </a:blip>
          <a:srcRect t="17910" b="13980"/>
          <a:stretch/>
        </p:blipFill>
        <p:spPr>
          <a:xfrm>
            <a:off x="-3421" y="1"/>
            <a:ext cx="12192000" cy="467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0" descr="C:\Users\Mystogan\Pictures\logo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56" y="142947"/>
            <a:ext cx="4052245" cy="60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body" idx="1"/>
          </p:nvPr>
        </p:nvSpPr>
        <p:spPr>
          <a:xfrm>
            <a:off x="609600" y="1719263"/>
            <a:ext cx="53848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2"/>
          </p:nvPr>
        </p:nvSpPr>
        <p:spPr>
          <a:xfrm>
            <a:off x="6197600" y="1719263"/>
            <a:ext cx="53848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dt" idx="10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sldNum" idx="12"/>
          </p:nvPr>
        </p:nvSpPr>
        <p:spPr>
          <a:xfrm>
            <a:off x="519878" y="6451887"/>
            <a:ext cx="478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31"/>
          <p:cNvSpPr txBox="1"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12" name="Google Shape;12;p31" descr="C:\Users\Mystogan\Pictures\75_big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" y="6248401"/>
            <a:ext cx="12191999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1"/>
          <p:cNvSpPr txBox="1">
            <a:spLocks noGrp="1"/>
          </p:cNvSpPr>
          <p:nvPr>
            <p:ph type="sldNum" idx="12"/>
          </p:nvPr>
        </p:nvSpPr>
        <p:spPr>
          <a:xfrm>
            <a:off x="519878" y="6451887"/>
            <a:ext cx="478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dt" idx="10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/>
          <p:nvPr/>
        </p:nvSpPr>
        <p:spPr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Verdana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12-CRS-0106 REVISED 8 FEB 2013</a:t>
            </a:r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434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17" name="Google Shape;17;p3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" y="0"/>
            <a:ext cx="12191991" cy="1247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524000" y="1854201"/>
            <a:ext cx="9144000" cy="140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Pengenalan</a:t>
            </a:r>
            <a:r>
              <a:rPr lang="en-US" sz="3600" dirty="0"/>
              <a:t> </a:t>
            </a:r>
            <a:r>
              <a:rPr lang="en-US" sz="3600" dirty="0" err="1"/>
              <a:t>Pemrograman</a:t>
            </a:r>
            <a:br>
              <a:rPr lang="en-US" sz="3600" dirty="0"/>
            </a:br>
            <a:br>
              <a:rPr lang="en-US" dirty="0"/>
            </a:br>
            <a:r>
              <a:rPr lang="fi-FI" sz="2400" b="0" i="1" dirty="0">
                <a:solidFill>
                  <a:srgbClr val="333333"/>
                </a:solidFill>
                <a:effectLst/>
                <a:latin typeface="Lato"/>
              </a:rPr>
              <a:t>Comparison</a:t>
            </a:r>
            <a:r>
              <a:rPr lang="fi-FI" sz="2400" b="0" i="0" dirty="0">
                <a:solidFill>
                  <a:srgbClr val="333333"/>
                </a:solidFill>
                <a:effectLst/>
                <a:latin typeface="Lato"/>
              </a:rPr>
              <a:t> Operator, Kondisi dan pemilihan eksekusi</a:t>
            </a:r>
            <a:endParaRPr sz="2400"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None/>
            </a:pPr>
            <a:r>
              <a:rPr lang="en-US" dirty="0" err="1"/>
              <a:t>Perkuliahan</a:t>
            </a:r>
            <a:r>
              <a:rPr lang="en-US" dirty="0"/>
              <a:t> #3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None/>
            </a:pPr>
            <a:r>
              <a:rPr lang="en-US" dirty="0"/>
              <a:t>Tim </a:t>
            </a:r>
            <a:r>
              <a:rPr lang="en-US" dirty="0" err="1"/>
              <a:t>Dosen</a:t>
            </a:r>
            <a:r>
              <a:rPr lang="en-US" dirty="0"/>
              <a:t> CII-1A3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None/>
            </a:pPr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None/>
            </a:pPr>
            <a:r>
              <a:rPr lang="en-US" dirty="0"/>
              <a:t>Semester I 2020/2021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AE78-7779-40DD-8A9F-F7A74C83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604CE-8C7D-494F-A580-012468A7F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singkatan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else if, </a:t>
            </a:r>
            <a:r>
              <a:rPr lang="en-US" sz="2000" dirty="0" err="1"/>
              <a:t>bedanya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else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merta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aksinya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if di </a:t>
            </a:r>
            <a:r>
              <a:rPr lang="en-US" sz="2000" dirty="0" err="1"/>
              <a:t>atasnya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False, </a:t>
            </a:r>
            <a:r>
              <a:rPr lang="en-US" sz="2000" dirty="0" err="1"/>
              <a:t>melainkan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pada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yang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elif</a:t>
            </a:r>
            <a:r>
              <a:rPr lang="en-US" sz="2000" dirty="0"/>
              <a:t>. Jika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True, </a:t>
            </a:r>
            <a:r>
              <a:rPr lang="en-US" sz="2000" dirty="0" err="1"/>
              <a:t>barulan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Bentuk</a:t>
            </a:r>
            <a:r>
              <a:rPr lang="en-US" sz="2000" dirty="0"/>
              <a:t> paling simple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546CC-F686-4589-852B-315D6438C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EC09D-AD9C-447B-B02F-3C179883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45" y="4104953"/>
            <a:ext cx="2134842" cy="15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1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C39C-43EB-4998-8BC0-DDC09DE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E4E38-8AD7-4714-B2BC-E68364967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else di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default.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89726-901E-4414-9092-D35993738B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97B00-F6EA-4C6D-9B1D-8B8FC1BE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30" y="2994152"/>
            <a:ext cx="2341303" cy="2582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35DEA-F440-476C-B588-F8B6A65D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86" y="3007928"/>
            <a:ext cx="3989556" cy="2016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B0BCFE-C0FE-45F0-BC0D-BE2B1B262AEE}"/>
              </a:ext>
            </a:extLst>
          </p:cNvPr>
          <p:cNvSpPr txBox="1"/>
          <p:nvPr/>
        </p:nvSpPr>
        <p:spPr>
          <a:xfrm>
            <a:off x="7405942" y="2994152"/>
            <a:ext cx="45887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Jika menu =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Nasi Goreng: Rp. 15.000. Jika menu = 2, </a:t>
            </a:r>
            <a:r>
              <a:rPr lang="en-US" dirty="0" err="1"/>
              <a:t>Ayam</a:t>
            </a:r>
            <a:r>
              <a:rPr lang="en-US" dirty="0"/>
              <a:t> Bakar: Rp. 20.000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menu </a:t>
            </a:r>
            <a:r>
              <a:rPr lang="en-US" dirty="0" err="1"/>
              <a:t>diassign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1, 2, </a:t>
            </a:r>
            <a:r>
              <a:rPr lang="en-US" dirty="0" err="1"/>
              <a:t>atau</a:t>
            </a:r>
            <a:r>
              <a:rPr lang="en-US" dirty="0"/>
              <a:t> 3,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0FB10-6D59-4C52-B0F2-82B97263CF55}"/>
              </a:ext>
            </a:extLst>
          </p:cNvPr>
          <p:cNvSpPr/>
          <p:nvPr/>
        </p:nvSpPr>
        <p:spPr>
          <a:xfrm>
            <a:off x="5762020" y="5623177"/>
            <a:ext cx="6232671" cy="818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AC657-C35D-49DE-AE02-872624CAA7D9}"/>
              </a:ext>
            </a:extLst>
          </p:cNvPr>
          <p:cNvSpPr txBox="1"/>
          <p:nvPr/>
        </p:nvSpPr>
        <p:spPr>
          <a:xfrm>
            <a:off x="5762019" y="5633782"/>
            <a:ext cx="62326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Statement if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selesai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:</a:t>
            </a:r>
          </a:p>
          <a:p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yang </a:t>
            </a:r>
            <a:r>
              <a:rPr lang="en-US" b="1" dirty="0" err="1"/>
              <a:t>bernilai</a:t>
            </a:r>
            <a:r>
              <a:rPr lang="en-US" b="1" dirty="0"/>
              <a:t> True,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aksinya</a:t>
            </a:r>
            <a:r>
              <a:rPr lang="en-US" b="1" dirty="0"/>
              <a:t> </a:t>
            </a:r>
            <a:r>
              <a:rPr lang="en-US" b="1" dirty="0" err="1"/>
              <a:t>dijalankan</a:t>
            </a:r>
            <a:r>
              <a:rPr lang="en-US" b="1" dirty="0"/>
              <a:t>, </a:t>
            </a:r>
            <a:r>
              <a:rPr lang="en-US" b="1" dirty="0" err="1"/>
              <a:t>lalu</a:t>
            </a:r>
            <a:r>
              <a:rPr lang="en-US" b="1" dirty="0"/>
              <a:t> </a:t>
            </a:r>
            <a:r>
              <a:rPr lang="en-US" b="1" dirty="0" err="1"/>
              <a:t>keluar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statement if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diperiksa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22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1F76-052F-47BA-A4E9-AD319CFC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independen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AE50C-325E-4A9F-B174-D252C3B84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Jika </a:t>
            </a:r>
            <a:r>
              <a:rPr lang="en-US" sz="2000" dirty="0" err="1"/>
              <a:t>ada</a:t>
            </a:r>
            <a:r>
              <a:rPr lang="en-US" sz="2000" dirty="0"/>
              <a:t> statement if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if yang lain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indentasi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if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bukanlah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alias </a:t>
            </a:r>
            <a:r>
              <a:rPr lang="en-US" sz="2000" dirty="0" err="1"/>
              <a:t>independen</a:t>
            </a:r>
            <a:r>
              <a:rPr lang="en-US" sz="2000" dirty="0"/>
              <a:t>. </a:t>
            </a:r>
            <a:r>
              <a:rPr lang="en-US" sz="2000" dirty="0" err="1"/>
              <a:t>Konsekuensi</a:t>
            </a:r>
            <a:r>
              <a:rPr lang="en-US" sz="2000" dirty="0"/>
              <a:t> if </a:t>
            </a:r>
            <a:r>
              <a:rPr lang="en-US" sz="2000" dirty="0" err="1"/>
              <a:t>independen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, </a:t>
            </a:r>
            <a:r>
              <a:rPr lang="en-US" sz="2000" dirty="0" err="1"/>
              <a:t>apapun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(True </a:t>
            </a:r>
            <a:r>
              <a:rPr lang="en-US" sz="2000" dirty="0" err="1"/>
              <a:t>atau</a:t>
            </a:r>
            <a:r>
              <a:rPr lang="en-US" sz="2000" dirty="0"/>
              <a:t> False) pada if </a:t>
            </a:r>
            <a:r>
              <a:rPr lang="en-US" sz="2000" dirty="0" err="1"/>
              <a:t>pertama</a:t>
            </a:r>
            <a:r>
              <a:rPr lang="en-US" sz="2000" dirty="0"/>
              <a:t>, program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mengevaluasi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pada if </a:t>
            </a:r>
            <a:r>
              <a:rPr lang="en-US" sz="2000" dirty="0" err="1"/>
              <a:t>kedua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pada </a:t>
            </a:r>
            <a:r>
              <a:rPr lang="en-US" sz="2000" dirty="0" err="1"/>
              <a:t>masing-masing</a:t>
            </a:r>
            <a:r>
              <a:rPr lang="en-US" sz="2000" dirty="0"/>
              <a:t> if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semuanya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 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3C67-73A0-4538-A225-9B143C402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5B6B4-5CA9-49F9-9451-BA55F405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89" y="3950982"/>
            <a:ext cx="2102764" cy="1342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B933A-6FDF-4800-A0A7-7E9291FB1DEA}"/>
              </a:ext>
            </a:extLst>
          </p:cNvPr>
          <p:cNvSpPr txBox="1"/>
          <p:nvPr/>
        </p:nvSpPr>
        <p:spPr>
          <a:xfrm>
            <a:off x="759061" y="5293837"/>
            <a:ext cx="69441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 dan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, program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dan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5D3E-BE8A-482F-B7F6-8A9E4C95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statements-</a:t>
            </a:r>
            <a:r>
              <a:rPr lang="en-US" dirty="0" err="1"/>
              <a:t>Indentasi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8D0FC-07A4-4671-803D-DBD8C459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8" y="1977657"/>
            <a:ext cx="4019550" cy="2352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A4F58-8A76-412D-809D-9368D64B48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E4C8A-2108-4FC5-85BF-A54D950813E5}"/>
              </a:ext>
            </a:extLst>
          </p:cNvPr>
          <p:cNvSpPr txBox="1"/>
          <p:nvPr/>
        </p:nvSpPr>
        <p:spPr>
          <a:xfrm>
            <a:off x="486834" y="4386795"/>
            <a:ext cx="465500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Block statement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statement yang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statement </a:t>
            </a:r>
            <a:r>
              <a:rPr lang="en-US" dirty="0" err="1"/>
              <a:t>dijalankan</a:t>
            </a:r>
            <a:r>
              <a:rPr lang="en-US" dirty="0"/>
              <a:t>, statement </a:t>
            </a:r>
            <a:r>
              <a:rPr lang="en-US" dirty="0" err="1"/>
              <a:t>lainnya</a:t>
            </a:r>
            <a:r>
              <a:rPr lang="en-US" dirty="0"/>
              <a:t> di block yang </a:t>
            </a:r>
            <a:r>
              <a:rPr lang="en-US" dirty="0" err="1"/>
              <a:t>sama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 Block pada Python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indentasi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Block 1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statement pada program, </a:t>
            </a:r>
            <a:r>
              <a:rPr lang="en-US" dirty="0" err="1"/>
              <a:t>sementara</a:t>
            </a:r>
            <a:r>
              <a:rPr lang="en-US" dirty="0"/>
              <a:t> Block 2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Block 1 dan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97D52-D1C3-4316-B01D-B19CE503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13" y="2706111"/>
            <a:ext cx="4655009" cy="2612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64B61-11E3-4E68-ACE9-F41EF0E846E9}"/>
              </a:ext>
            </a:extLst>
          </p:cNvPr>
          <p:cNvSpPr txBox="1"/>
          <p:nvPr/>
        </p:nvSpPr>
        <p:spPr>
          <a:xfrm>
            <a:off x="6933742" y="2187995"/>
            <a:ext cx="4655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Indentasi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3034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478C-D9BF-4BC0-B393-61BCF545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770" y="2009551"/>
            <a:ext cx="4416788" cy="4002313"/>
          </a:xfrm>
        </p:spPr>
        <p:txBody>
          <a:bodyPr/>
          <a:lstStyle/>
          <a:p>
            <a:pPr algn="just"/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oleh program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25C5B7-611C-4C3B-B911-1F8BC75CC8C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16559" y="2009551"/>
            <a:ext cx="6782494" cy="4002313"/>
          </a:xfrm>
        </p:spPr>
        <p:txBody>
          <a:bodyPr/>
          <a:lstStyle/>
          <a:p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nested if – else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D555C-F7DB-463C-B335-AB5266F70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A064E-CED8-41F3-AEF3-B99F6DDE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9598AA-C88F-4A0A-BE70-B7A6D6F18B2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109A2-337D-4FFD-BCB9-8E4250C4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081" y="2757404"/>
            <a:ext cx="4788235" cy="2300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794D1-B80C-481F-AEEE-1951F698628D}"/>
              </a:ext>
            </a:extLst>
          </p:cNvPr>
          <p:cNvSpPr txBox="1"/>
          <p:nvPr/>
        </p:nvSpPr>
        <p:spPr>
          <a:xfrm>
            <a:off x="5247862" y="5277625"/>
            <a:ext cx="69441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bonus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input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masa_kerja</a:t>
            </a:r>
            <a:r>
              <a:rPr lang="en-US" dirty="0"/>
              <a:t> dan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2 kali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1)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masa_kerja</a:t>
            </a:r>
            <a:r>
              <a:rPr lang="en-US" dirty="0"/>
              <a:t> &gt;= 5 </a:t>
            </a:r>
            <a:r>
              <a:rPr lang="en-US" dirty="0" err="1"/>
              <a:t>tahun</a:t>
            </a:r>
            <a:r>
              <a:rPr lang="en-US" dirty="0"/>
              <a:t>?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2)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&gt; 50 </a:t>
            </a:r>
            <a:r>
              <a:rPr lang="en-US" dirty="0" err="1"/>
              <a:t>tahun</a:t>
            </a:r>
            <a:r>
              <a:rPr lang="en-US" dirty="0"/>
              <a:t>?.</a:t>
            </a:r>
          </a:p>
        </p:txBody>
      </p:sp>
    </p:spTree>
    <p:extLst>
      <p:ext uri="{BB962C8B-B14F-4D97-AF65-F5344CB8AC3E}">
        <p14:creationId xmlns:p14="http://schemas.microsoft.com/office/powerpoint/2010/main" val="365972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06C560-9930-4DBF-A8EF-B842873D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91E44-D277-4583-9A0F-57DD0A084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9B5B-A837-40FB-91A6-8F861D7378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5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Operator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Perbandingan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74295" indent="0">
              <a:buNone/>
            </a:pP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	Operator </a:t>
            </a:r>
            <a:r>
              <a:rPr lang="en-US" sz="24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perbandingan</a:t>
            </a: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(comparison operators) </a:t>
            </a:r>
            <a:r>
              <a:rPr lang="en-US" sz="24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digunakan</a:t>
            </a: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untuk</a:t>
            </a: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	</a:t>
            </a:r>
            <a:r>
              <a:rPr lang="en-US" sz="24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membandingkan</a:t>
            </a: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suatu</a:t>
            </a: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nilai</a:t>
            </a: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dari</a:t>
            </a: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masing-masing</a:t>
            </a: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operan</a:t>
            </a: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n-US" dirty="0"/>
              <a:t> </a:t>
            </a:r>
          </a:p>
          <a:p>
            <a:pPr algn="l"/>
            <a:r>
              <a:rPr lang="en-US" dirty="0" err="1">
                <a:solidFill>
                  <a:srgbClr val="000000"/>
                </a:solidFill>
                <a:latin typeface="Open Sans"/>
              </a:rPr>
              <a:t>Pengkondisian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fi-FI" dirty="0">
                <a:solidFill>
                  <a:srgbClr val="000000"/>
                </a:solidFill>
                <a:latin typeface="Open Sans"/>
              </a:rPr>
              <a:t>dan pemilihan eksekusi</a:t>
            </a:r>
            <a:endParaRPr lang="en-US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4ABB-2880-44B4-8D09-51B051DE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(==)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9688-BB35-4B27-A2BB-7C6E72CBA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Tanda </a:t>
            </a:r>
            <a:r>
              <a:rPr lang="en-US" dirty="0">
                <a:solidFill>
                  <a:srgbClr val="FF0000"/>
                </a:solidFill>
              </a:rPr>
              <a:t>==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kanan</a:t>
            </a:r>
            <a:r>
              <a:rPr lang="en-US" dirty="0"/>
              <a:t>?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Contoh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penggunaannya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ketika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kita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ingin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memastikan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pilihan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menu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diinputkan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oleh user.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2581E-C5DC-4D68-A0DA-214E7E7233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F9B3C-1D06-418B-85D2-347668979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83"/>
          <a:stretch/>
        </p:blipFill>
        <p:spPr>
          <a:xfrm>
            <a:off x="2283102" y="4005078"/>
            <a:ext cx="5058602" cy="24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ADE5-59A6-4D71-A719-569BE4E9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(!=)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8CFB7-F8C8-4BE6-A2D9-666DE3BB4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nn-NO" dirty="0"/>
              <a:t>Berlawanan dengan ==, operator != menanyakan apakah nilai di kiri tidak sama dengan nilai di kanan?</a:t>
            </a:r>
          </a:p>
          <a:p>
            <a:pPr algn="just"/>
            <a:r>
              <a:rPr lang="en-US" dirty="0"/>
              <a:t>Jika operator == </a:t>
            </a:r>
            <a:r>
              <a:rPr lang="en-US" dirty="0" err="1"/>
              <a:t>menghasilkan</a:t>
            </a:r>
            <a:r>
              <a:rPr lang="en-US" dirty="0"/>
              <a:t> True, </a:t>
            </a:r>
            <a:r>
              <a:rPr lang="en-US" dirty="0" err="1"/>
              <a:t>maka</a:t>
            </a:r>
            <a:r>
              <a:rPr lang="en-US" dirty="0"/>
              <a:t> !=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False, dan </a:t>
            </a:r>
            <a:r>
              <a:rPr lang="en-US" dirty="0" err="1"/>
              <a:t>sebaliknya</a:t>
            </a:r>
            <a:r>
              <a:rPr lang="en-US" dirty="0"/>
              <a:t>.</a:t>
            </a:r>
            <a:endParaRPr lang="nn-NO" dirty="0"/>
          </a:p>
          <a:p>
            <a:pPr algn="just"/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0CC76-58FF-4EB4-998E-C79C24660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65DDF-0EA4-440C-9C67-A51DD1EB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45" y="4754119"/>
            <a:ext cx="6843120" cy="9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9926-1515-48BE-A8C1-CBF87566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(&gt;)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(&lt;)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C1F1-5EED-4160-8E4C-51A04E7CB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Operator &gt; </a:t>
            </a:r>
            <a:r>
              <a:rPr lang="en-US" sz="2000" dirty="0" err="1"/>
              <a:t>menanyakan</a:t>
            </a:r>
            <a:r>
              <a:rPr lang="en-US" sz="2000" dirty="0"/>
              <a:t> </a:t>
            </a:r>
            <a:r>
              <a:rPr lang="en-US" sz="2000" dirty="0" err="1"/>
              <a:t>apakan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di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di </a:t>
            </a:r>
            <a:r>
              <a:rPr lang="en-US" sz="2000" dirty="0" err="1"/>
              <a:t>kanan</a:t>
            </a:r>
            <a:r>
              <a:rPr lang="en-US" sz="2000" dirty="0"/>
              <a:t>, </a:t>
            </a:r>
            <a:r>
              <a:rPr lang="en-US" sz="2000" dirty="0" err="1"/>
              <a:t>sedangkan</a:t>
            </a:r>
            <a:r>
              <a:rPr lang="en-US" sz="2000" dirty="0"/>
              <a:t> operator &lt; </a:t>
            </a:r>
            <a:r>
              <a:rPr lang="en-US" sz="2000" dirty="0" err="1"/>
              <a:t>menanyakan</a:t>
            </a:r>
            <a:r>
              <a:rPr lang="en-US" sz="2000" dirty="0"/>
              <a:t> </a:t>
            </a:r>
            <a:r>
              <a:rPr lang="en-US" sz="2000" dirty="0" err="1"/>
              <a:t>sebaliknya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Umumnya</a:t>
            </a:r>
            <a:r>
              <a:rPr lang="en-US" sz="2000" dirty="0"/>
              <a:t> operator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data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integer dan floats.</a:t>
            </a:r>
          </a:p>
          <a:p>
            <a:pPr algn="just"/>
            <a:r>
              <a:rPr lang="en-US" dirty="0" err="1"/>
              <a:t>Contoh</a:t>
            </a:r>
            <a:r>
              <a:rPr lang="en-US" dirty="0"/>
              <a:t> 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A29D-271F-42F5-B1DB-C1E4A9FCEB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DC115-B326-41FC-A182-EDC78FDD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45" y="4408010"/>
            <a:ext cx="4090590" cy="18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72C3-E161-4212-9A66-AAAA67D7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Lebih besar dari atau sama dengan (&gt;=) dan Lebih kecil dari atau sama dengan (&lt;=)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A440-4C07-4D82-96A2-309A81A0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&gt;,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operator &gt;= juga </a:t>
            </a:r>
            <a:r>
              <a:rPr lang="en-US" dirty="0" err="1"/>
              <a:t>menghasilkan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 </a:t>
            </a:r>
            <a:r>
              <a:rPr lang="en-US" dirty="0" err="1"/>
              <a:t>Begitu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&lt;=</a:t>
            </a:r>
          </a:p>
          <a:p>
            <a:pPr algn="just"/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integer dan floats, 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manfaatnya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floats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6667D-E8F8-4AFD-A260-38522FFF3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6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7015-4F6F-40EE-972A-F47F8A52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22F67-8FB6-43A9-8B82-0702E6C52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Setiap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program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komputer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umumnya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dapat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melakukan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banyak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Lato"/>
              </a:rPr>
              <a:t>aksi</a:t>
            </a:r>
            <a:r>
              <a:rPr lang="en-US" b="1" i="0" dirty="0">
                <a:solidFill>
                  <a:srgbClr val="333333"/>
                </a:solidFill>
                <a:effectLst/>
                <a:latin typeface="Lato"/>
              </a:rPr>
              <a:t> 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Aksi-aksi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tersebut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tidak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dilakukan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serta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merta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secara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bersamaan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namun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ada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Lato"/>
              </a:rPr>
              <a:t>kondisi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 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mentrigger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Lato"/>
              </a:rPr>
              <a:t>aksi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tertentu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untuk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dijalankan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misalnya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jika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menu </a:t>
            </a:r>
            <a:r>
              <a:rPr lang="en-US" b="0" i="1" dirty="0">
                <a:solidFill>
                  <a:srgbClr val="333333"/>
                </a:solidFill>
                <a:effectLst/>
                <a:latin typeface="Lato"/>
              </a:rPr>
              <a:t>setting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disentuh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maka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program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akan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menampilkan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halaman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setting</a:t>
            </a:r>
          </a:p>
          <a:p>
            <a:pPr marL="74295" indent="0" algn="just">
              <a:buNone/>
            </a:pPr>
            <a:br>
              <a:rPr lang="en-US" b="0" i="0" dirty="0">
                <a:solidFill>
                  <a:srgbClr val="333333"/>
                </a:solidFill>
                <a:effectLst/>
                <a:latin typeface="Lato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4340A-D4EB-475E-ABE0-BBA716EE8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DE0C-7EE4-4481-82FE-FB230008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if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43B01-1411-44D8-B6EA-0175C6DEF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dirty="0"/>
              <a:t>Agar statement </a:t>
            </a:r>
            <a:r>
              <a:rPr lang="en-US" sz="1600" dirty="0" err="1"/>
              <a:t>aksi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dijalankan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ditrigger</a:t>
            </a:r>
            <a:r>
              <a:rPr lang="en-US" sz="1600" dirty="0"/>
              <a:t> oleh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Python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instruksi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yang </a:t>
            </a:r>
            <a:r>
              <a:rPr lang="en-US" sz="1600" dirty="0" err="1"/>
              <a:t>disebut</a:t>
            </a:r>
            <a:r>
              <a:rPr lang="en-US" sz="1600" dirty="0"/>
              <a:t> conditional statement </a:t>
            </a:r>
            <a:r>
              <a:rPr lang="en-US" sz="1600" dirty="0" err="1"/>
              <a:t>dengan</a:t>
            </a:r>
            <a:r>
              <a:rPr lang="en-US" sz="1600" dirty="0"/>
              <a:t> keyword if.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memformulasikan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yang </a:t>
            </a:r>
            <a:r>
              <a:rPr lang="en-US" sz="1600" dirty="0" err="1"/>
              <a:t>mentrigger</a:t>
            </a:r>
            <a:r>
              <a:rPr lang="en-US" sz="1600" dirty="0"/>
              <a:t> </a:t>
            </a:r>
            <a:r>
              <a:rPr lang="en-US" sz="1600" dirty="0" err="1"/>
              <a:t>aksi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biasa</a:t>
            </a:r>
            <a:r>
              <a:rPr lang="en-US" sz="1600" dirty="0"/>
              <a:t> </a:t>
            </a:r>
            <a:r>
              <a:rPr lang="en-US" sz="1600" dirty="0" err="1"/>
              <a:t>gunakan</a:t>
            </a:r>
            <a:r>
              <a:rPr lang="en-US" sz="1600" dirty="0"/>
              <a:t> Yes/No question, </a:t>
            </a:r>
            <a:r>
              <a:rPr lang="en-US" sz="1600" dirty="0" err="1"/>
              <a:t>lalu</a:t>
            </a:r>
            <a:r>
              <a:rPr lang="en-US" sz="1600" dirty="0"/>
              <a:t> statement </a:t>
            </a:r>
            <a:r>
              <a:rPr lang="en-US" sz="1600" dirty="0" err="1"/>
              <a:t>aksi</a:t>
            </a:r>
            <a:r>
              <a:rPr lang="en-US" sz="1600" dirty="0"/>
              <a:t> di </a:t>
            </a:r>
            <a:r>
              <a:rPr lang="en-US" sz="1600" dirty="0" err="1"/>
              <a:t>bawahnya</a:t>
            </a:r>
            <a:r>
              <a:rPr lang="en-US" sz="1600" dirty="0"/>
              <a:t> </a:t>
            </a:r>
            <a:r>
              <a:rPr lang="en-US" sz="1600" b="1" dirty="0" err="1"/>
              <a:t>hanya</a:t>
            </a:r>
            <a:r>
              <a:rPr lang="en-US" sz="1600" b="1" dirty="0"/>
              <a:t>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dijalankan</a:t>
            </a:r>
            <a:r>
              <a:rPr lang="en-US" sz="1600" b="1" dirty="0"/>
              <a:t> </a:t>
            </a:r>
            <a:r>
              <a:rPr lang="en-US" sz="1600" b="1" dirty="0" err="1"/>
              <a:t>jika</a:t>
            </a:r>
            <a:r>
              <a:rPr lang="en-US" sz="1600" b="1" dirty="0"/>
              <a:t> </a:t>
            </a:r>
            <a:r>
              <a:rPr lang="en-US" sz="1600" b="1" dirty="0" err="1"/>
              <a:t>jawaban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kondisi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True.</a:t>
            </a:r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lvl="1" algn="just">
              <a:spcBef>
                <a:spcPts val="1200"/>
              </a:spcBef>
            </a:pPr>
            <a:r>
              <a:rPr lang="en-US" sz="1400" dirty="0"/>
              <a:t>Jika </a:t>
            </a:r>
            <a:r>
              <a:rPr lang="en-US" sz="1400" dirty="0" err="1"/>
              <a:t>bil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5,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aksi</a:t>
            </a:r>
            <a:r>
              <a:rPr lang="en-US" sz="1400" dirty="0"/>
              <a:t> print("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5") di-skip (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dieksekusi</a:t>
            </a:r>
            <a:r>
              <a:rPr lang="en-US" sz="1400" dirty="0"/>
              <a:t>) oleh </a:t>
            </a:r>
            <a:r>
              <a:rPr lang="en-US" sz="1400" dirty="0" err="1"/>
              <a:t>komputer</a:t>
            </a:r>
            <a:r>
              <a:rPr lang="en-US" sz="1400" dirty="0"/>
              <a:t>.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bil</a:t>
            </a:r>
            <a:r>
              <a:rPr lang="en-US" sz="1400" dirty="0"/>
              <a:t> </a:t>
            </a:r>
            <a:r>
              <a:rPr lang="en-US" sz="1400" dirty="0" err="1"/>
              <a:t>diganti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10 </a:t>
            </a:r>
            <a:r>
              <a:rPr lang="en-US" sz="1400" dirty="0" err="1"/>
              <a:t>misalnya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tampak</a:t>
            </a:r>
            <a:r>
              <a:rPr lang="en-US" sz="1400" dirty="0"/>
              <a:t> di console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eksekusi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print().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4307-D00D-49D3-B1D0-2A6D23957D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07C07-80D7-4A5E-BEFC-FE4D91E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75"/>
          <a:stretch/>
        </p:blipFill>
        <p:spPr>
          <a:xfrm>
            <a:off x="4436163" y="2833915"/>
            <a:ext cx="1659837" cy="542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2E9EC-8958-4C28-A31E-4174E1248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05"/>
          <a:stretch/>
        </p:blipFill>
        <p:spPr>
          <a:xfrm>
            <a:off x="998245" y="4132331"/>
            <a:ext cx="6409720" cy="8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0A52-9EB5-439D-A26A-83D380CF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if-else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3BA9-0647-4D3B-8567-C1C6901DC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 algn="just">
              <a:spcBef>
                <a:spcPts val="600"/>
              </a:spcBef>
            </a:pPr>
            <a:r>
              <a:rPr lang="en-US" sz="2000" dirty="0"/>
              <a:t>Cara </a:t>
            </a:r>
            <a:r>
              <a:rPr lang="en-US" sz="2000" dirty="0" err="1"/>
              <a:t>kerja</a:t>
            </a:r>
            <a:r>
              <a:rPr lang="en-US" sz="2000" dirty="0"/>
              <a:t> if-else</a:t>
            </a:r>
          </a:p>
          <a:p>
            <a:pPr lvl="1" algn="just">
              <a:spcBef>
                <a:spcPts val="600"/>
              </a:spcBef>
            </a:pP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False,</a:t>
            </a:r>
          </a:p>
          <a:p>
            <a:pPr lvl="1" algn="just">
              <a:spcBef>
                <a:spcPts val="600"/>
              </a:spcBef>
            </a:pPr>
            <a:r>
              <a:rPr lang="en-US" dirty="0"/>
              <a:t>Jika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if-else statement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 algn="just">
              <a:spcBef>
                <a:spcPts val="600"/>
              </a:spcBef>
            </a:pPr>
            <a:r>
              <a:rPr lang="en-US" dirty="0"/>
              <a:t>Jika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False,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diskip</a:t>
            </a:r>
            <a:r>
              <a:rPr lang="en-US" dirty="0"/>
              <a:t>, dan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else, </a:t>
            </a:r>
            <a:r>
              <a:rPr lang="en-US" dirty="0" err="1"/>
              <a:t>lalu</a:t>
            </a:r>
            <a:r>
              <a:rPr lang="en-US" dirty="0"/>
              <a:t> if-else statement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, pada statement if-else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yang </a:t>
            </a:r>
            <a:r>
              <a:rPr lang="en-US" sz="2000" dirty="0" err="1"/>
              <a:t>dijalankan</a:t>
            </a:r>
            <a:r>
              <a:rPr lang="en-US" sz="2000" dirty="0"/>
              <a:t>. </a:t>
            </a:r>
            <a:r>
              <a:rPr lang="en-US" sz="2000" dirty="0" err="1"/>
              <a:t>Sementara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else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yang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statement 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497EE-5739-4E12-9362-117A8D4D8A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36F4B-95FC-4E7C-8601-8FA9B285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48" y="2146909"/>
            <a:ext cx="2225703" cy="11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rgbClr val="000000"/>
      </a:dk1>
      <a:lt1>
        <a:srgbClr val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873</Words>
  <Application>Microsoft Office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Lato</vt:lpstr>
      <vt:lpstr>Merriweather Sans</vt:lpstr>
      <vt:lpstr>Noto Sans Symbols</vt:lpstr>
      <vt:lpstr>Open Sans</vt:lpstr>
      <vt:lpstr>Segoe UI</vt:lpstr>
      <vt:lpstr>Verdana</vt:lpstr>
      <vt:lpstr>template_informatika_slide</vt:lpstr>
      <vt:lpstr>Pengenalan Pemrograman  Comparison Operator, Kondisi dan pemilihan eksekusi</vt:lpstr>
      <vt:lpstr>Kerangka Bahasan</vt:lpstr>
      <vt:lpstr>Sama dengan (==)</vt:lpstr>
      <vt:lpstr>Tidak sama dengan (!=)</vt:lpstr>
      <vt:lpstr>Lebih besar dari (&gt;) dan Lebih kecil dari (&lt;)</vt:lpstr>
      <vt:lpstr>Lebih besar dari atau sama dengan (&gt;=) dan Lebih kecil dari atau sama dengan (&lt;=)</vt:lpstr>
      <vt:lpstr>Pengkondisian</vt:lpstr>
      <vt:lpstr>Statement if</vt:lpstr>
      <vt:lpstr>Statement if-else</vt:lpstr>
      <vt:lpstr>Statement elif</vt:lpstr>
      <vt:lpstr>Statement elif</vt:lpstr>
      <vt:lpstr>if independen</vt:lpstr>
      <vt:lpstr>Block statements-Indentasi</vt:lpstr>
      <vt:lpstr>Nested if-else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 Pemrosesan Bahasa Alami</dc:title>
  <dc:creator>said al faraby</dc:creator>
  <cp:lastModifiedBy>Fitra Adinugraha</cp:lastModifiedBy>
  <cp:revision>50</cp:revision>
  <dcterms:created xsi:type="dcterms:W3CDTF">2016-08-19T15:59:04Z</dcterms:created>
  <dcterms:modified xsi:type="dcterms:W3CDTF">2020-08-28T02:56:42Z</dcterms:modified>
</cp:coreProperties>
</file>