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58" r:id="rId4"/>
    <p:sldId id="259" r:id="rId5"/>
    <p:sldId id="260" r:id="rId6"/>
    <p:sldId id="284" r:id="rId7"/>
    <p:sldId id="261" r:id="rId8"/>
    <p:sldId id="263" r:id="rId9"/>
    <p:sldId id="264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5" r:id="rId25"/>
    <p:sldId id="281" r:id="rId26"/>
    <p:sldId id="282" r:id="rId27"/>
    <p:sldId id="283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>
        <p:scale>
          <a:sx n="66" d="100"/>
          <a:sy n="66" d="100"/>
        </p:scale>
        <p:origin x="70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469A-2925-4B8B-97BD-61AA8B7FF3D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E940948-CC73-421B-B930-0D948281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395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5A553C-0A60-44D5-BCE3-8F82D0C2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8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469A-2925-4B8B-97BD-61AA8B7FF3D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6D4CD2-B39D-44B9-98D9-707F9BA9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395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5A553C-0A60-44D5-BCE3-8F82D0C2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5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469A-2925-4B8B-97BD-61AA8B7FF3D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107560-C93C-495F-9750-9DAFCCF4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395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5A553C-0A60-44D5-BCE3-8F82D0C2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1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469A-2925-4B8B-97BD-61AA8B7FF3D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9711D3A-7712-4D2F-B201-026C6711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395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5A553C-0A60-44D5-BCE3-8F82D0C2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8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469A-2925-4B8B-97BD-61AA8B7FF3D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E92C175-5493-4923-9F08-291898DD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395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5A553C-0A60-44D5-BCE3-8F82D0C2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8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469A-2925-4B8B-97BD-61AA8B7FF3D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1882990-DCCB-4EA9-8F41-4477906E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395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5A553C-0A60-44D5-BCE3-8F82D0C2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6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469A-2925-4B8B-97BD-61AA8B7FF3D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C89A08E-BD98-45C3-8B9D-D99B4EA9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395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5A553C-0A60-44D5-BCE3-8F82D0C2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3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469A-2925-4B8B-97BD-61AA8B7FF3D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2B1DA-BC50-465C-953B-01C5793F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395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5A553C-0A60-44D5-BCE3-8F82D0C2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3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469A-2925-4B8B-97BD-61AA8B7FF3D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AF7802D-A9B1-4B97-B60F-0F27735C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395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5A553C-0A60-44D5-BCE3-8F82D0C2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2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469A-2925-4B8B-97BD-61AA8B7FF3D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4E741F3-3C79-4993-A9D4-EB8BE0A8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395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5A553C-0A60-44D5-BCE3-8F82D0C2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469A-2925-4B8B-97BD-61AA8B7FF3D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D3F8563-0B9D-4ACA-8129-1EF1B24D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395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5A553C-0A60-44D5-BCE3-8F82D0C2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8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FD5625-E58F-4090-9065-601AE47DE22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29750" y="201613"/>
            <a:ext cx="2615242" cy="67124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72859"/>
            <a:ext cx="10515600" cy="817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0DC469A-2925-4B8B-97BD-61AA8B7FF3D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D5A553C-0A60-44D5-BCE3-8F82D0C2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1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01523"/>
          </a:xfrm>
        </p:spPr>
        <p:txBody>
          <a:bodyPr>
            <a:normAutofit/>
          </a:bodyPr>
          <a:lstStyle/>
          <a:p>
            <a:r>
              <a:rPr lang="en-US" sz="3200" b="1" dirty="0"/>
              <a:t>CII1A3- PENGENALAN PEMROGRAMAN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PERTEMUAN KE-4</a:t>
            </a:r>
          </a:p>
          <a:p>
            <a:r>
              <a:rPr lang="en-US" sz="3600" b="1" dirty="0"/>
              <a:t> PERULANGAN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474" y="5538949"/>
            <a:ext cx="1151281" cy="107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67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F24B-2A06-4C0D-BC54-7ED3272A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604" y="857116"/>
            <a:ext cx="10515600" cy="817829"/>
          </a:xfrm>
        </p:spPr>
        <p:txBody>
          <a:bodyPr>
            <a:normAutofit/>
          </a:bodyPr>
          <a:lstStyle/>
          <a:p>
            <a:r>
              <a:rPr lang="en-US" b="1" dirty="0"/>
              <a:t>Update </a:t>
            </a:r>
            <a:r>
              <a:rPr lang="en-US" b="1" dirty="0" err="1"/>
              <a:t>Prioritas</a:t>
            </a:r>
            <a:r>
              <a:rPr lang="en-US" b="1" dirty="0"/>
              <a:t> 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83BDA6-E76A-42BA-9AD0-6854422044D6}"/>
              </a:ext>
            </a:extLst>
          </p:cNvPr>
          <p:cNvSpPr txBox="1"/>
          <p:nvPr/>
        </p:nvSpPr>
        <p:spPr>
          <a:xfrm>
            <a:off x="942679" y="1809946"/>
            <a:ext cx="5727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Baik</a:t>
            </a:r>
            <a:r>
              <a:rPr lang="en-US" sz="2000" dirty="0"/>
              <a:t> not, and, dan or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berada</a:t>
            </a:r>
            <a:r>
              <a:rPr lang="en-US" sz="2000" dirty="0"/>
              <a:t> di level </a:t>
            </a:r>
            <a:r>
              <a:rPr lang="en-US" sz="2000" dirty="0" err="1"/>
              <a:t>prioritas</a:t>
            </a:r>
            <a:r>
              <a:rPr lang="en-US" sz="2000" dirty="0"/>
              <a:t> yang </a:t>
            </a:r>
            <a:r>
              <a:rPr lang="en-US" sz="2000" dirty="0" err="1"/>
              <a:t>sama</a:t>
            </a:r>
            <a:r>
              <a:rPr lang="en-US" sz="2000" dirty="0"/>
              <a:t>. </a:t>
            </a:r>
            <a:r>
              <a:rPr lang="en-US" sz="2000" dirty="0" err="1"/>
              <a:t>Perhatikan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, </a:t>
            </a:r>
            <a:r>
              <a:rPr lang="en-US" sz="2000" dirty="0" err="1"/>
              <a:t>dapatkan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menebak</a:t>
            </a:r>
            <a:r>
              <a:rPr lang="en-US" sz="2000" dirty="0"/>
              <a:t> </a:t>
            </a:r>
            <a:r>
              <a:rPr lang="en-US" sz="2000" dirty="0" err="1"/>
              <a:t>urutan</a:t>
            </a:r>
            <a:r>
              <a:rPr lang="en-US" sz="2000" dirty="0"/>
              <a:t> </a:t>
            </a:r>
            <a:r>
              <a:rPr lang="en-US" sz="2000" dirty="0" err="1"/>
              <a:t>prioritas</a:t>
            </a:r>
            <a:r>
              <a:rPr lang="en-US" sz="2000" dirty="0"/>
              <a:t> </a:t>
            </a:r>
            <a:r>
              <a:rPr lang="en-US" sz="2000" dirty="0" err="1"/>
              <a:t>ketiga</a:t>
            </a:r>
            <a:r>
              <a:rPr lang="en-US" sz="2000" dirty="0"/>
              <a:t> operator </a:t>
            </a:r>
            <a:r>
              <a:rPr lang="en-US" sz="2000" dirty="0" err="1"/>
              <a:t>tersebut</a:t>
            </a:r>
            <a:r>
              <a:rPr lang="en-US" sz="2000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581A3-2A15-4FD1-9527-DCA3A9296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09" y="2822112"/>
            <a:ext cx="2438400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631591-A01C-46C4-9BD0-09832898B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663" y="3317411"/>
            <a:ext cx="895350" cy="838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41250A-708C-42EA-996B-021EDC3DC0DE}"/>
              </a:ext>
            </a:extLst>
          </p:cNvPr>
          <p:cNvSpPr txBox="1"/>
          <p:nvPr/>
        </p:nvSpPr>
        <p:spPr>
          <a:xfrm>
            <a:off x="942679" y="4785913"/>
            <a:ext cx="454372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Jika</a:t>
            </a:r>
            <a:r>
              <a:rPr lang="en-US" dirty="0"/>
              <a:t> or </a:t>
            </a:r>
            <a:r>
              <a:rPr lang="en-US" dirty="0" err="1"/>
              <a:t>setara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prioritasnya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pada and,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/>
              <a:t>jawabannya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False,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ternyata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True, yang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and </a:t>
            </a:r>
            <a:r>
              <a:rPr lang="en-US" dirty="0" err="1">
                <a:highlight>
                  <a:srgbClr val="FFFF00"/>
                </a:highlight>
              </a:rPr>
              <a:t>dieksekusi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lebih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dulu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dari</a:t>
            </a:r>
            <a:r>
              <a:rPr lang="en-US" dirty="0">
                <a:highlight>
                  <a:srgbClr val="FFFF00"/>
                </a:highlight>
              </a:rPr>
              <a:t> or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disimpulkan</a:t>
            </a:r>
            <a:r>
              <a:rPr lang="en-US" dirty="0"/>
              <a:t> </a:t>
            </a:r>
            <a:r>
              <a:rPr lang="en-US" b="1" dirty="0" err="1"/>
              <a:t>prioritas</a:t>
            </a:r>
            <a:r>
              <a:rPr lang="en-US" b="1" dirty="0"/>
              <a:t> and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tinggi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or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3A5B41-4C9A-4DBF-8809-34223919C359}"/>
              </a:ext>
            </a:extLst>
          </p:cNvPr>
          <p:cNvSpPr txBox="1"/>
          <p:nvPr/>
        </p:nvSpPr>
        <p:spPr>
          <a:xfrm>
            <a:off x="5816338" y="4924412"/>
            <a:ext cx="4408371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Sedangkan</a:t>
            </a:r>
            <a:r>
              <a:rPr lang="en-US" dirty="0"/>
              <a:t> pada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,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and </a:t>
            </a:r>
            <a:r>
              <a:rPr lang="en-US" dirty="0" err="1">
                <a:highlight>
                  <a:srgbClr val="FFFF00"/>
                </a:highlight>
              </a:rPr>
              <a:t>tidak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dieksekusi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lebih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dulu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dari</a:t>
            </a:r>
            <a:r>
              <a:rPr lang="en-US" dirty="0">
                <a:highlight>
                  <a:srgbClr val="FFFF00"/>
                </a:highlight>
              </a:rPr>
              <a:t> pada not</a:t>
            </a:r>
            <a:r>
              <a:rPr lang="en-US" dirty="0"/>
              <a:t>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b="1" dirty="0" err="1"/>
              <a:t>prioritas</a:t>
            </a:r>
            <a:r>
              <a:rPr lang="en-US" b="1" dirty="0"/>
              <a:t> and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tinggi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not</a:t>
            </a:r>
            <a:r>
              <a:rPr lang="en-US" dirty="0"/>
              <a:t>. </a:t>
            </a:r>
            <a:r>
              <a:rPr lang="en-US" dirty="0" err="1"/>
              <a:t>Ternyata</a:t>
            </a:r>
            <a:r>
              <a:rPr lang="en-US" dirty="0"/>
              <a:t>, di python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not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and.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F5459DE-3095-45F3-9C63-52D7AE34BC05}"/>
              </a:ext>
            </a:extLst>
          </p:cNvPr>
          <p:cNvSpPr/>
          <p:nvPr/>
        </p:nvSpPr>
        <p:spPr>
          <a:xfrm>
            <a:off x="3806492" y="3317411"/>
            <a:ext cx="1237146" cy="714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672918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01559-A8AB-4880-9E10-D7A06A6B9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E82EDE-F093-4FBF-8414-DDF53B0D5762}"/>
              </a:ext>
            </a:extLst>
          </p:cNvPr>
          <p:cNvSpPr txBox="1"/>
          <p:nvPr/>
        </p:nvSpPr>
        <p:spPr>
          <a:xfrm>
            <a:off x="914400" y="2073897"/>
            <a:ext cx="736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operator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sejauh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BA5FEC-45CE-4E93-A494-906030C5E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690812"/>
              </p:ext>
            </p:extLst>
          </p:nvPr>
        </p:nvGraphicFramePr>
        <p:xfrm>
          <a:off x="985624" y="2800774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700152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790318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33717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Prioritas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Operator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Jenis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15753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114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741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+, 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720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*, /, %, 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19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+, 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3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&lt;, &lt;=, &gt;, &gt;=, ==, 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41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091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185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328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3390-AF4E-4FB7-A8E8-6FA3ECAA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060" y="872860"/>
            <a:ext cx="9120739" cy="817829"/>
          </a:xfrm>
        </p:spPr>
        <p:txBody>
          <a:bodyPr/>
          <a:lstStyle/>
          <a:p>
            <a:r>
              <a:rPr lang="en-US" b="1" dirty="0" err="1"/>
              <a:t>Perulangan</a:t>
            </a:r>
            <a:r>
              <a:rPr lang="en-US" b="1" dirty="0"/>
              <a:t> (Control Statements)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009DD-3436-41F9-896A-F53BE05A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060" y="2002055"/>
            <a:ext cx="8643486" cy="1973180"/>
          </a:xfr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Selain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 </a:t>
            </a:r>
            <a:r>
              <a:rPr lang="en-US" sz="2400" b="1" dirty="0" err="1"/>
              <a:t>memilih</a:t>
            </a:r>
            <a:r>
              <a:rPr lang="en-US" sz="2400" dirty="0"/>
              <a:t> block statement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dieksekusi</a:t>
            </a:r>
            <a:r>
              <a:rPr lang="en-US" sz="2400" dirty="0"/>
              <a:t> oleh program, </a:t>
            </a:r>
            <a:r>
              <a:rPr lang="en-US" sz="2400" dirty="0" err="1"/>
              <a:t>komputer</a:t>
            </a:r>
            <a:r>
              <a:rPr lang="en-US" sz="2400" dirty="0"/>
              <a:t> juga </a:t>
            </a:r>
            <a:r>
              <a:rPr lang="en-US" sz="2400" dirty="0" err="1"/>
              <a:t>dapat</a:t>
            </a:r>
            <a:r>
              <a:rPr lang="en-US" sz="2400" dirty="0"/>
              <a:t> </a:t>
            </a:r>
            <a:r>
              <a:rPr lang="en-US" sz="2400" b="1" dirty="0" err="1"/>
              <a:t>mengulang-ulang</a:t>
            </a:r>
            <a:r>
              <a:rPr lang="en-US" sz="2400" dirty="0"/>
              <a:t> </a:t>
            </a:r>
            <a:r>
              <a:rPr lang="en-US" sz="2400" dirty="0" err="1"/>
              <a:t>eksekusi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block. </a:t>
            </a:r>
            <a:r>
              <a:rPr lang="en-US" sz="2400" dirty="0" err="1"/>
              <a:t>Kedua</a:t>
            </a:r>
            <a:r>
              <a:rPr lang="en-US" sz="2400" dirty="0"/>
              <a:t> </a:t>
            </a:r>
            <a:r>
              <a:rPr lang="en-US" sz="2400" dirty="0" err="1"/>
              <a:t>fitur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biasa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 </a:t>
            </a:r>
            <a:r>
              <a:rPr lang="en-US" sz="2400" b="1" dirty="0"/>
              <a:t>control statement</a:t>
            </a:r>
            <a:r>
              <a:rPr lang="en-US" sz="2400" dirty="0"/>
              <a:t> pada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,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ia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alur</a:t>
            </a:r>
            <a:r>
              <a:rPr lang="en-US" sz="2400" dirty="0"/>
              <a:t> </a:t>
            </a:r>
            <a:r>
              <a:rPr lang="en-US" sz="2400" dirty="0" err="1"/>
              <a:t>eksekusi</a:t>
            </a:r>
            <a:r>
              <a:rPr lang="en-US" sz="2400" dirty="0"/>
              <a:t> statement-statement yang </a:t>
            </a:r>
            <a:r>
              <a:rPr lang="en-US" sz="2400" dirty="0" err="1"/>
              <a:t>ada</a:t>
            </a:r>
            <a:r>
              <a:rPr lang="en-US" sz="2400" dirty="0"/>
              <a:t> pada </a:t>
            </a:r>
            <a:r>
              <a:rPr lang="en-US" sz="2400" dirty="0" err="1"/>
              <a:t>kode</a:t>
            </a:r>
            <a:r>
              <a:rPr lang="en-US" sz="2400" dirty="0"/>
              <a:t> program.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51EABF-7467-4563-ADFE-EC6303320C31}"/>
              </a:ext>
            </a:extLst>
          </p:cNvPr>
          <p:cNvSpPr txBox="1"/>
          <p:nvPr/>
        </p:nvSpPr>
        <p:spPr>
          <a:xfrm>
            <a:off x="1101546" y="4286601"/>
            <a:ext cx="9024231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,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melihat</a:t>
            </a:r>
            <a:r>
              <a:rPr lang="en-US" sz="2000" dirty="0"/>
              <a:t> di game </a:t>
            </a:r>
            <a:r>
              <a:rPr lang="en-US" sz="2000" dirty="0" err="1"/>
              <a:t>komputer</a:t>
            </a:r>
            <a:r>
              <a:rPr lang="en-US" sz="2000" dirty="0"/>
              <a:t>, di mana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bergerak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posisi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posisi</a:t>
            </a:r>
            <a:r>
              <a:rPr lang="en-US" sz="2000" dirty="0"/>
              <a:t> yang lain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langkah</a:t>
            </a:r>
            <a:r>
              <a:rPr lang="en-US" sz="2000" dirty="0"/>
              <a:t> </a:t>
            </a:r>
            <a:r>
              <a:rPr lang="en-US" sz="2000" dirty="0" err="1"/>
              <a:t>kiri</a:t>
            </a:r>
            <a:r>
              <a:rPr lang="en-US" sz="2000" dirty="0"/>
              <a:t> dan </a:t>
            </a:r>
            <a:r>
              <a:rPr lang="en-US" sz="2000" dirty="0" err="1"/>
              <a:t>kanan</a:t>
            </a:r>
            <a:r>
              <a:rPr lang="en-US" sz="2000" dirty="0"/>
              <a:t> </a:t>
            </a:r>
            <a:r>
              <a:rPr lang="en-US" sz="2000" b="1" dirty="0" err="1"/>
              <a:t>berulang-ulang</a:t>
            </a:r>
            <a:r>
              <a:rPr lang="en-US" sz="2000" dirty="0"/>
              <a:t>. Anda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menebak</a:t>
            </a:r>
            <a:r>
              <a:rPr lang="en-US" sz="2000" dirty="0"/>
              <a:t>, </a:t>
            </a:r>
            <a:r>
              <a:rPr lang="en-US" sz="2000" dirty="0" err="1"/>
              <a:t>tentu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10 </a:t>
            </a:r>
            <a:r>
              <a:rPr lang="en-US" sz="2000" dirty="0" err="1"/>
              <a:t>pasangan</a:t>
            </a:r>
            <a:r>
              <a:rPr lang="en-US" sz="2000" dirty="0"/>
              <a:t> </a:t>
            </a:r>
            <a:r>
              <a:rPr lang="en-US" sz="2000" dirty="0" err="1"/>
              <a:t>langkah</a:t>
            </a:r>
            <a:r>
              <a:rPr lang="en-US" sz="2000" dirty="0"/>
              <a:t> </a:t>
            </a:r>
            <a:r>
              <a:rPr lang="en-US" sz="2000" dirty="0" err="1"/>
              <a:t>kiri-kanan</a:t>
            </a:r>
            <a:r>
              <a:rPr lang="en-US" sz="2000" dirty="0"/>
              <a:t> </a:t>
            </a:r>
            <a:r>
              <a:rPr lang="en-US" sz="2000" dirty="0" err="1"/>
              <a:t>selama</a:t>
            </a:r>
            <a:r>
              <a:rPr lang="en-US" sz="2000" dirty="0"/>
              <a:t> </a:t>
            </a:r>
            <a:r>
              <a:rPr lang="en-US" sz="2000" dirty="0" err="1"/>
              <a:t>perpindahan</a:t>
            </a:r>
            <a:r>
              <a:rPr lang="en-US" sz="2000" dirty="0"/>
              <a:t>, </a:t>
            </a:r>
            <a:r>
              <a:rPr lang="en-US" sz="2000" dirty="0" err="1"/>
              <a:t>hal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langkah_kiri</a:t>
            </a:r>
            <a:r>
              <a:rPr lang="en-US" sz="2000" dirty="0"/>
              <a:t>() dan </a:t>
            </a:r>
            <a:r>
              <a:rPr lang="en-US" sz="2000" dirty="0" err="1"/>
              <a:t>langkah_kanan</a:t>
            </a:r>
            <a:r>
              <a:rPr lang="en-US" sz="2000" dirty="0"/>
              <a:t>() (</a:t>
            </a:r>
            <a:r>
              <a:rPr lang="en-US" sz="2000" dirty="0" err="1"/>
              <a:t>anggap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) </a:t>
            </a:r>
            <a:r>
              <a:rPr lang="en-US" sz="2000" dirty="0" err="1"/>
              <a:t>ditulis</a:t>
            </a:r>
            <a:r>
              <a:rPr lang="en-US" sz="2000" dirty="0"/>
              <a:t> </a:t>
            </a:r>
            <a:r>
              <a:rPr lang="en-US" sz="2000" dirty="0" err="1"/>
              <a:t>masing-masing</a:t>
            </a:r>
            <a:r>
              <a:rPr lang="en-US" sz="2000" dirty="0"/>
              <a:t> 10 kali, </a:t>
            </a:r>
            <a:r>
              <a:rPr lang="en-US" sz="2000" dirty="0" err="1"/>
              <a:t>melainkan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b="1" dirty="0" err="1"/>
              <a:t>perulangan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322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3734-8BB3-4EE6-AA41-2918A788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058" y="872859"/>
            <a:ext cx="9197741" cy="817829"/>
          </a:xfrm>
        </p:spPr>
        <p:txBody>
          <a:bodyPr/>
          <a:lstStyle/>
          <a:p>
            <a:r>
              <a:rPr lang="en-US" b="1" dirty="0"/>
              <a:t>Statement “While”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C89E3-1624-48B0-B9EC-5FC23740D687}"/>
              </a:ext>
            </a:extLst>
          </p:cNvPr>
          <p:cNvSpPr txBox="1"/>
          <p:nvPr/>
        </p:nvSpPr>
        <p:spPr>
          <a:xfrm>
            <a:off x="1027521" y="1809946"/>
            <a:ext cx="7871381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Fungsi</a:t>
            </a:r>
            <a:r>
              <a:rPr lang="en-US" sz="2000" dirty="0"/>
              <a:t> statement </a:t>
            </a:r>
            <a:r>
              <a:rPr lang="en-US" sz="2000" b="1" dirty="0"/>
              <a:t>while</a:t>
            </a:r>
            <a:r>
              <a:rPr lang="en-US" sz="2000" dirty="0"/>
              <a:t> </a:t>
            </a:r>
            <a:r>
              <a:rPr lang="en-US" sz="2000" dirty="0" err="1"/>
              <a:t>hampir</a:t>
            </a:r>
            <a:r>
              <a:rPr lang="en-US" sz="2000" dirty="0"/>
              <a:t> </a:t>
            </a:r>
            <a:r>
              <a:rPr lang="en-US" sz="2000" dirty="0" err="1"/>
              <a:t>mirip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if,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b="1" u="sng" dirty="0" err="1"/>
              <a:t>aksi</a:t>
            </a:r>
            <a:r>
              <a:rPr lang="en-US" sz="2000" b="1" u="sng" dirty="0"/>
              <a:t> </a:t>
            </a:r>
            <a:r>
              <a:rPr lang="en-US" sz="2000" b="1" u="sng" dirty="0" err="1"/>
              <a:t>akan</a:t>
            </a:r>
            <a:r>
              <a:rPr lang="en-US" sz="2000" b="1" u="sng" dirty="0"/>
              <a:t> </a:t>
            </a:r>
            <a:r>
              <a:rPr lang="en-US" sz="2000" b="1" u="sng" dirty="0" err="1"/>
              <a:t>dijalankan</a:t>
            </a:r>
            <a:r>
              <a:rPr lang="en-US" sz="2000" b="1" u="sng" dirty="0"/>
              <a:t> </a:t>
            </a:r>
            <a:r>
              <a:rPr lang="en-US" sz="2000" b="1" u="sng" dirty="0" err="1"/>
              <a:t>ketika</a:t>
            </a:r>
            <a:r>
              <a:rPr lang="en-US" sz="2000" b="1" u="sng" dirty="0"/>
              <a:t> </a:t>
            </a:r>
            <a:r>
              <a:rPr lang="en-US" sz="2000" b="1" u="sng" dirty="0" err="1"/>
              <a:t>kondisi</a:t>
            </a:r>
            <a:r>
              <a:rPr lang="en-US" sz="2000" b="1" u="sng" dirty="0"/>
              <a:t> </a:t>
            </a:r>
            <a:r>
              <a:rPr lang="en-US" sz="2000" b="1" u="sng" dirty="0" err="1"/>
              <a:t>bernilai</a:t>
            </a:r>
            <a:r>
              <a:rPr lang="en-US" sz="2000" b="1" u="sng" dirty="0"/>
              <a:t> True</a:t>
            </a:r>
            <a:r>
              <a:rPr lang="en-US" sz="2000" dirty="0"/>
              <a:t>. </a:t>
            </a:r>
            <a:r>
              <a:rPr lang="en-US" sz="2000" dirty="0" err="1"/>
              <a:t>Perbedaannya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, </a:t>
            </a:r>
            <a:r>
              <a:rPr lang="en-US" sz="2000" dirty="0" err="1"/>
              <a:t>jika</a:t>
            </a:r>
            <a:r>
              <a:rPr lang="en-US" sz="2000" dirty="0"/>
              <a:t> if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menjalankan</a:t>
            </a:r>
            <a:r>
              <a:rPr lang="en-US" sz="2000" dirty="0"/>
              <a:t> </a:t>
            </a:r>
            <a:r>
              <a:rPr lang="en-US" sz="2000" dirty="0" err="1"/>
              <a:t>aksi</a:t>
            </a:r>
            <a:r>
              <a:rPr lang="en-US" sz="2000" dirty="0"/>
              <a:t> </a:t>
            </a:r>
            <a:r>
              <a:rPr lang="en-US" sz="2000" dirty="0" err="1"/>
              <a:t>sebanyak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kali, </a:t>
            </a:r>
            <a:r>
              <a:rPr lang="en-US" sz="2000" dirty="0">
                <a:highlight>
                  <a:srgbClr val="FFFF00"/>
                </a:highlight>
              </a:rPr>
              <a:t>while </a:t>
            </a:r>
            <a:r>
              <a:rPr lang="en-US" sz="2000" dirty="0" err="1">
                <a:highlight>
                  <a:srgbClr val="FFFF00"/>
                </a:highlight>
              </a:rPr>
              <a:t>akan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menjalankan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aksi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berulang-ulang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selama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kondisi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bernilai</a:t>
            </a:r>
            <a:r>
              <a:rPr lang="en-US" sz="2000" dirty="0">
                <a:highlight>
                  <a:srgbClr val="FFFF00"/>
                </a:highlight>
              </a:rPr>
              <a:t> True</a:t>
            </a:r>
            <a:r>
              <a:rPr lang="en-US" sz="2000" dirty="0"/>
              <a:t>.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statement while.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54726-1D77-4C6F-B4A0-AB0BF51C6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21" y="3616259"/>
            <a:ext cx="2647950" cy="87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F64357-D70B-44E1-9A47-957E56AF5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21" y="4684067"/>
            <a:ext cx="2524125" cy="1581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AA0055-FD70-48FE-8F1D-BE78C6738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980" y="4975491"/>
            <a:ext cx="1552575" cy="1009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5DEE7B-1C53-4BBD-8175-0D67AC4AE919}"/>
              </a:ext>
            </a:extLst>
          </p:cNvPr>
          <p:cNvSpPr txBox="1"/>
          <p:nvPr/>
        </p:nvSpPr>
        <p:spPr>
          <a:xfrm>
            <a:off x="6754928" y="4367431"/>
            <a:ext cx="4666268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Dari output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print(count)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2 kali,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count </a:t>
            </a:r>
            <a:r>
              <a:rPr lang="en-US" dirty="0" err="1"/>
              <a:t>adalah</a:t>
            </a:r>
            <a:r>
              <a:rPr lang="en-US" dirty="0"/>
              <a:t> 0 dan 1.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count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count = count + 1 yang </a:t>
            </a:r>
            <a:r>
              <a:rPr lang="en-US" dirty="0" err="1"/>
              <a:t>tentunya</a:t>
            </a:r>
            <a:r>
              <a:rPr lang="en-US" dirty="0"/>
              <a:t> juga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2 kali (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block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print(count)).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1053FA6-712E-4B47-A968-188894CC047C}"/>
              </a:ext>
            </a:extLst>
          </p:cNvPr>
          <p:cNvSpPr/>
          <p:nvPr/>
        </p:nvSpPr>
        <p:spPr>
          <a:xfrm>
            <a:off x="3686397" y="5207267"/>
            <a:ext cx="1079811" cy="539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374630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FFD646-3E1E-4348-83E4-97B7F2755BB1}"/>
              </a:ext>
            </a:extLst>
          </p:cNvPr>
          <p:cNvSpPr txBox="1"/>
          <p:nvPr/>
        </p:nvSpPr>
        <p:spPr>
          <a:xfrm>
            <a:off x="2422688" y="801598"/>
            <a:ext cx="5717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jabarkan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yang </a:t>
            </a:r>
            <a:r>
              <a:rPr lang="en-US" sz="2000" dirty="0" err="1"/>
              <a:t>dijalankan</a:t>
            </a:r>
            <a:r>
              <a:rPr lang="en-US" sz="2000" dirty="0"/>
              <a:t> oleh program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D09E6-587E-4164-A4E4-E0CB9BD14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688" y="1628538"/>
            <a:ext cx="5717830" cy="23256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624207-5D87-49EA-AA4E-69F0EEDFA221}"/>
              </a:ext>
            </a:extLst>
          </p:cNvPr>
          <p:cNvSpPr txBox="1"/>
          <p:nvPr/>
        </p:nvSpPr>
        <p:spPr>
          <a:xfrm>
            <a:off x="2422688" y="4192248"/>
            <a:ext cx="5717830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program </a:t>
            </a:r>
            <a:r>
              <a:rPr lang="en-US" sz="2000" dirty="0" err="1"/>
              <a:t>selalu</a:t>
            </a:r>
            <a:r>
              <a:rPr lang="en-US" sz="2000" dirty="0"/>
              <a:t> </a:t>
            </a:r>
            <a:r>
              <a:rPr lang="en-US" sz="2000" b="1" dirty="0" err="1"/>
              <a:t>mengecek</a:t>
            </a:r>
            <a:r>
              <a:rPr lang="en-US" sz="2000" b="1" dirty="0"/>
              <a:t> </a:t>
            </a:r>
            <a:r>
              <a:rPr lang="en-US" sz="2000" b="1" dirty="0" err="1"/>
              <a:t>kondisi</a:t>
            </a:r>
            <a:r>
              <a:rPr lang="en-US" sz="2000" b="1" dirty="0"/>
              <a:t> </a:t>
            </a:r>
            <a:r>
              <a:rPr lang="en-US" sz="2000" b="1" dirty="0" err="1"/>
              <a:t>terlebih</a:t>
            </a:r>
            <a:r>
              <a:rPr lang="en-US" sz="2000" b="1" dirty="0"/>
              <a:t> </a:t>
            </a:r>
            <a:r>
              <a:rPr lang="en-US" sz="2000" b="1" dirty="0" err="1"/>
              <a:t>dahulu</a:t>
            </a:r>
            <a:r>
              <a:rPr lang="en-US" sz="2000" b="1" dirty="0"/>
              <a:t> </a:t>
            </a:r>
            <a:r>
              <a:rPr lang="en-US" sz="2000" b="1" dirty="0" err="1"/>
              <a:t>sebelum</a:t>
            </a:r>
            <a:r>
              <a:rPr lang="en-US" sz="2000" b="1" dirty="0"/>
              <a:t> </a:t>
            </a:r>
            <a:r>
              <a:rPr lang="en-US" sz="2000" b="1" dirty="0" err="1"/>
              <a:t>menjalankan</a:t>
            </a:r>
            <a:r>
              <a:rPr lang="en-US" sz="2000" b="1" dirty="0"/>
              <a:t> </a:t>
            </a:r>
            <a:r>
              <a:rPr lang="en-US" sz="2000" b="1" dirty="0" err="1"/>
              <a:t>aksi</a:t>
            </a:r>
            <a:r>
              <a:rPr lang="en-US" sz="2000" b="1" dirty="0"/>
              <a:t> </a:t>
            </a:r>
            <a:r>
              <a:rPr lang="en-US" sz="2000" b="1" dirty="0" err="1"/>
              <a:t>dari</a:t>
            </a:r>
            <a:r>
              <a:rPr lang="en-US" sz="2000" b="1" dirty="0"/>
              <a:t> while</a:t>
            </a:r>
            <a:r>
              <a:rPr lang="en-US" sz="2000" dirty="0"/>
              <a:t>, </a:t>
            </a:r>
            <a:r>
              <a:rPr lang="en-US" sz="2000" dirty="0" err="1"/>
              <a:t>begitu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bernilai</a:t>
            </a:r>
            <a:r>
              <a:rPr lang="en-US" sz="2000" dirty="0"/>
              <a:t> False, </a:t>
            </a:r>
            <a:r>
              <a:rPr lang="en-US" sz="2000" dirty="0" err="1"/>
              <a:t>maka</a:t>
            </a:r>
            <a:r>
              <a:rPr lang="en-US" sz="2000" dirty="0"/>
              <a:t> program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keluar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statement while dan </a:t>
            </a:r>
            <a:r>
              <a:rPr lang="en-US" sz="2000" dirty="0" err="1"/>
              <a:t>melanjutkan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</a:t>
            </a:r>
            <a:r>
              <a:rPr lang="en-US" sz="2000" dirty="0" err="1"/>
              <a:t>berikutnya</a:t>
            </a:r>
            <a:r>
              <a:rPr lang="en-US" sz="2000" dirty="0"/>
              <a:t> (print('</a:t>
            </a:r>
            <a:r>
              <a:rPr lang="en-US" sz="2000" dirty="0" err="1"/>
              <a:t>Selesai</a:t>
            </a:r>
            <a:r>
              <a:rPr lang="en-US" sz="2000" dirty="0"/>
              <a:t>')).</a:t>
            </a:r>
          </a:p>
        </p:txBody>
      </p:sp>
    </p:spTree>
    <p:extLst>
      <p:ext uri="{BB962C8B-B14F-4D97-AF65-F5344CB8AC3E}">
        <p14:creationId xmlns:p14="http://schemas.microsoft.com/office/powerpoint/2010/main" val="2170561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FEF3A-E494-4EB4-8633-9F2233FC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308" y="872859"/>
            <a:ext cx="9178491" cy="817829"/>
          </a:xfrm>
        </p:spPr>
        <p:txBody>
          <a:bodyPr/>
          <a:lstStyle/>
          <a:p>
            <a:r>
              <a:rPr lang="en-US" b="1" dirty="0" err="1"/>
              <a:t>Kombinasi</a:t>
            </a:r>
            <a:r>
              <a:rPr lang="en-US" b="1" dirty="0"/>
              <a:t> “while” dan “if”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E67479-30AF-414C-B47A-3FC0EB9446E5}"/>
              </a:ext>
            </a:extLst>
          </p:cNvPr>
          <p:cNvSpPr txBox="1"/>
          <p:nvPr/>
        </p:nvSpPr>
        <p:spPr>
          <a:xfrm>
            <a:off x="2175308" y="1690688"/>
            <a:ext cx="7700211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Seperti</a:t>
            </a:r>
            <a:r>
              <a:rPr lang="en-US" sz="2000" dirty="0"/>
              <a:t>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dijelaskan</a:t>
            </a:r>
            <a:r>
              <a:rPr lang="en-US" sz="2000" dirty="0"/>
              <a:t> di </a:t>
            </a:r>
            <a:r>
              <a:rPr lang="en-US" sz="2000" dirty="0" err="1"/>
              <a:t>bagian</a:t>
            </a:r>
            <a:r>
              <a:rPr lang="en-US" sz="2000" dirty="0"/>
              <a:t> block,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mungkin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 block di </a:t>
            </a:r>
            <a:r>
              <a:rPr lang="en-US" sz="2000" dirty="0" err="1"/>
              <a:t>dalam</a:t>
            </a:r>
            <a:r>
              <a:rPr lang="en-US" sz="2000" dirty="0"/>
              <a:t> block.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,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menempatkan</a:t>
            </a:r>
            <a:r>
              <a:rPr lang="en-US" sz="2000" dirty="0"/>
              <a:t> if pada body </a:t>
            </a:r>
            <a:r>
              <a:rPr lang="en-US" sz="2000" dirty="0" err="1"/>
              <a:t>dari</a:t>
            </a:r>
            <a:r>
              <a:rPr lang="en-US" sz="2000" dirty="0"/>
              <a:t> while </a:t>
            </a:r>
            <a:r>
              <a:rPr lang="en-US" sz="2000" dirty="0" err="1"/>
              <a:t>atau</a:t>
            </a:r>
            <a:r>
              <a:rPr lang="en-US" sz="2000" dirty="0"/>
              <a:t> pun </a:t>
            </a:r>
            <a:r>
              <a:rPr lang="en-US" sz="2000" dirty="0" err="1"/>
              <a:t>sebaliknya</a:t>
            </a:r>
            <a:r>
              <a:rPr lang="en-US" sz="2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BF0969-4A1E-4FAF-8ADB-CC6E792A3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308" y="3429000"/>
            <a:ext cx="5592279" cy="27038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26394F-1C4A-4030-9874-494248DAC880}"/>
              </a:ext>
            </a:extLst>
          </p:cNvPr>
          <p:cNvSpPr txBox="1"/>
          <p:nvPr/>
        </p:nvSpPr>
        <p:spPr>
          <a:xfrm>
            <a:off x="2213808" y="3070459"/>
            <a:ext cx="310896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Kita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yuk!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7BDF9A-0A01-4175-A603-E6B789E2418E}"/>
              </a:ext>
            </a:extLst>
          </p:cNvPr>
          <p:cNvSpPr txBox="1"/>
          <p:nvPr/>
        </p:nvSpPr>
        <p:spPr>
          <a:xfrm>
            <a:off x="5322769" y="6154346"/>
            <a:ext cx="244481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outputnya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88231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29A7-02B2-48BC-82AC-1F037A52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184" y="872859"/>
            <a:ext cx="9149615" cy="817829"/>
          </a:xfrm>
        </p:spPr>
        <p:txBody>
          <a:bodyPr/>
          <a:lstStyle/>
          <a:p>
            <a:r>
              <a:rPr lang="en-US" b="1" dirty="0"/>
              <a:t>Statement “For”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D1345-D070-47E8-A229-2FE5279B5C86}"/>
              </a:ext>
            </a:extLst>
          </p:cNvPr>
          <p:cNvSpPr txBox="1"/>
          <p:nvPr/>
        </p:nvSpPr>
        <p:spPr>
          <a:xfrm>
            <a:off x="2204184" y="2064470"/>
            <a:ext cx="7459580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Meskipun</a:t>
            </a:r>
            <a:r>
              <a:rPr lang="en-US" sz="2000" dirty="0"/>
              <a:t> </a:t>
            </a:r>
            <a:r>
              <a:rPr lang="en-US" sz="2000" dirty="0" err="1"/>
              <a:t>sama-sama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pengulangan</a:t>
            </a:r>
            <a:r>
              <a:rPr lang="en-US" sz="2000" dirty="0"/>
              <a:t>, while dan for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yang </a:t>
            </a:r>
            <a:r>
              <a:rPr lang="en-US" sz="2000" dirty="0" err="1"/>
              <a:t>berbeda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b="1" dirty="0"/>
              <a:t>while </a:t>
            </a:r>
            <a:r>
              <a:rPr lang="en-US" sz="2000" b="1" dirty="0" err="1"/>
              <a:t>mengulang</a:t>
            </a:r>
            <a:r>
              <a:rPr lang="en-US" sz="2000" b="1" dirty="0"/>
              <a:t> </a:t>
            </a:r>
            <a:r>
              <a:rPr lang="en-US" sz="2000" b="1" dirty="0" err="1"/>
              <a:t>berdasarkan</a:t>
            </a:r>
            <a:r>
              <a:rPr lang="en-US" sz="2000" b="1" dirty="0"/>
              <a:t> </a:t>
            </a:r>
            <a:r>
              <a:rPr lang="en-US" sz="2000" b="1" dirty="0" err="1"/>
              <a:t>kondisi</a:t>
            </a:r>
            <a:r>
              <a:rPr lang="en-US" sz="2000" dirty="0"/>
              <a:t>, </a:t>
            </a:r>
            <a:r>
              <a:rPr lang="en-US" sz="2000" dirty="0" err="1"/>
              <a:t>sementara</a:t>
            </a:r>
            <a:r>
              <a:rPr lang="en-US" sz="2000" dirty="0"/>
              <a:t> </a:t>
            </a:r>
            <a:r>
              <a:rPr lang="en-US" sz="2000" b="1" dirty="0"/>
              <a:t>for </a:t>
            </a:r>
            <a:r>
              <a:rPr lang="en-US" sz="2000" b="1" dirty="0" err="1"/>
              <a:t>mengulang</a:t>
            </a:r>
            <a:r>
              <a:rPr lang="en-US" sz="2000" b="1" dirty="0"/>
              <a:t> </a:t>
            </a:r>
            <a:r>
              <a:rPr lang="en-US" sz="2000" b="1" dirty="0" err="1"/>
              <a:t>berdasarkan</a:t>
            </a:r>
            <a:r>
              <a:rPr lang="en-US" sz="2000" b="1" dirty="0"/>
              <a:t> item di </a:t>
            </a:r>
            <a:r>
              <a:rPr lang="en-US" sz="2000" b="1" dirty="0" err="1"/>
              <a:t>dalam</a:t>
            </a:r>
            <a:r>
              <a:rPr lang="en-US" sz="2000" b="1" dirty="0"/>
              <a:t> </a:t>
            </a:r>
            <a:r>
              <a:rPr lang="en-US" sz="2000" b="1" dirty="0" err="1"/>
              <a:t>sebuah</a:t>
            </a:r>
            <a:r>
              <a:rPr lang="en-US" sz="2000" b="1" dirty="0"/>
              <a:t> sequence (</a:t>
            </a:r>
            <a:r>
              <a:rPr lang="en-US" sz="2000" b="1" dirty="0" err="1"/>
              <a:t>kumpulan</a:t>
            </a:r>
            <a:r>
              <a:rPr lang="en-US" sz="2000" b="1" dirty="0"/>
              <a:t> </a:t>
            </a:r>
            <a:r>
              <a:rPr lang="en-US" sz="2000" b="1" dirty="0" err="1"/>
              <a:t>objek</a:t>
            </a:r>
            <a:r>
              <a:rPr lang="en-US" sz="2000" b="1" dirty="0"/>
              <a:t>).</a:t>
            </a:r>
            <a:r>
              <a:rPr lang="en-US" sz="2000" dirty="0"/>
              <a:t> </a:t>
            </a:r>
            <a:r>
              <a:rPr lang="en-US" sz="2000" dirty="0" err="1"/>
              <a:t>Pembahasan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jenis-jenis</a:t>
            </a:r>
            <a:r>
              <a:rPr lang="en-US" sz="2000" dirty="0"/>
              <a:t> sequence </a:t>
            </a:r>
            <a:r>
              <a:rPr lang="en-US" sz="2000" dirty="0" err="1"/>
              <a:t>dalam</a:t>
            </a:r>
            <a:r>
              <a:rPr lang="en-US" sz="2000" dirty="0"/>
              <a:t> Python </a:t>
            </a:r>
            <a:r>
              <a:rPr lang="en-US" sz="2000" dirty="0" err="1"/>
              <a:t>akan</a:t>
            </a:r>
            <a:r>
              <a:rPr lang="en-US" sz="2000" dirty="0"/>
              <a:t> di </a:t>
            </a:r>
            <a:r>
              <a:rPr lang="en-US" sz="2000" dirty="0" err="1"/>
              <a:t>bahas</a:t>
            </a:r>
            <a:r>
              <a:rPr lang="en-US" sz="2000" dirty="0"/>
              <a:t> </a:t>
            </a:r>
            <a:r>
              <a:rPr lang="en-US" sz="2000" dirty="0" err="1"/>
              <a:t>kemudian</a:t>
            </a:r>
            <a:r>
              <a:rPr lang="en-US" sz="2000" dirty="0"/>
              <a:t>.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konstruksi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statement for: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8B268B-8FAA-47D2-99C4-FA0F31BE8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517" y="4160469"/>
            <a:ext cx="25050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21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A258-5ABF-4E94-8F92-467102E9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932" y="872859"/>
            <a:ext cx="9245867" cy="817829"/>
          </a:xfrm>
        </p:spPr>
        <p:txBody>
          <a:bodyPr/>
          <a:lstStyle/>
          <a:p>
            <a:r>
              <a:rPr lang="en-US" b="1" dirty="0"/>
              <a:t>List dan Range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4F342-A20D-4DC1-AF2B-FD17CC909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312" y="1825625"/>
            <a:ext cx="8527983" cy="476768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sequence,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b="1" dirty="0"/>
              <a:t>range</a:t>
            </a:r>
            <a:r>
              <a:rPr lang="en-US" dirty="0"/>
              <a:t> dan </a:t>
            </a:r>
            <a:r>
              <a:rPr lang="en-US" b="1" dirty="0"/>
              <a:t>list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[data_1, data_2, ..., </a:t>
            </a:r>
            <a:r>
              <a:rPr lang="en-US" b="1" dirty="0" err="1"/>
              <a:t>data_n</a:t>
            </a:r>
            <a:r>
              <a:rPr lang="en-US" b="1" dirty="0"/>
              <a:t>]</a:t>
            </a:r>
            <a:r>
              <a:rPr lang="en-US" dirty="0"/>
              <a:t> :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list </a:t>
            </a:r>
            <a:r>
              <a:rPr lang="en-US" dirty="0" err="1"/>
              <a:t>dengan</a:t>
            </a:r>
            <a:r>
              <a:rPr lang="en-US" dirty="0"/>
              <a:t> n data. Data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integer dan </a:t>
            </a:r>
            <a:r>
              <a:rPr lang="en-US" dirty="0" err="1"/>
              <a:t>sebagainya</a:t>
            </a:r>
            <a:r>
              <a:rPr lang="en-US" dirty="0"/>
              <a:t>,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berbeda-beda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list.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list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[].</a:t>
            </a:r>
          </a:p>
          <a:p>
            <a:pPr lvl="1"/>
            <a:r>
              <a:rPr lang="en-US" b="1" dirty="0"/>
              <a:t>range(stop)</a:t>
            </a:r>
            <a:r>
              <a:rPr lang="en-US" dirty="0"/>
              <a:t> :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sequence integer </a:t>
            </a:r>
            <a:r>
              <a:rPr lang="en-US" dirty="0" err="1"/>
              <a:t>berisi</a:t>
            </a:r>
            <a:r>
              <a:rPr lang="en-US" dirty="0"/>
              <a:t> 0, 1, ..., stop-1</a:t>
            </a:r>
          </a:p>
          <a:p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range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range(start, stop, step)</a:t>
            </a:r>
            <a:r>
              <a:rPr lang="en-US" dirty="0"/>
              <a:t> : </a:t>
            </a:r>
            <a:r>
              <a:rPr lang="en-US" dirty="0" err="1"/>
              <a:t>membentuk</a:t>
            </a:r>
            <a:r>
              <a:rPr lang="en-US" dirty="0"/>
              <a:t> sequence yang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start, </a:t>
            </a:r>
            <a:r>
              <a:rPr lang="en-US" dirty="0" err="1"/>
              <a:t>start+step</a:t>
            </a:r>
            <a:r>
              <a:rPr lang="en-US" dirty="0"/>
              <a:t>, </a:t>
            </a:r>
            <a:r>
              <a:rPr lang="en-US" dirty="0" err="1"/>
              <a:t>start+step+step</a:t>
            </a:r>
            <a:r>
              <a:rPr lang="en-US" dirty="0"/>
              <a:t>, ..., stop-1,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step </a:t>
            </a:r>
            <a:r>
              <a:rPr lang="en-US" dirty="0" err="1"/>
              <a:t>negatif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berakhir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stop+1.</a:t>
            </a:r>
          </a:p>
        </p:txBody>
      </p:sp>
    </p:spTree>
    <p:extLst>
      <p:ext uri="{BB962C8B-B14F-4D97-AF65-F5344CB8AC3E}">
        <p14:creationId xmlns:p14="http://schemas.microsoft.com/office/powerpoint/2010/main" val="4241682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0F2039-03B2-473C-A7B2-42D8D5E0D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268" y="1866888"/>
            <a:ext cx="7139479" cy="2596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86C1D8-B84A-453A-B0FC-41483D60B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325" y="4731272"/>
            <a:ext cx="3495675" cy="15335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04AA54-EFB3-453C-B48C-E67DC175255F}"/>
              </a:ext>
            </a:extLst>
          </p:cNvPr>
          <p:cNvSpPr txBox="1"/>
          <p:nvPr/>
        </p:nvSpPr>
        <p:spPr>
          <a:xfrm>
            <a:off x="2598268" y="1198568"/>
            <a:ext cx="4870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list dan range:</a:t>
            </a:r>
          </a:p>
        </p:txBody>
      </p:sp>
    </p:spTree>
    <p:extLst>
      <p:ext uri="{BB962C8B-B14F-4D97-AF65-F5344CB8AC3E}">
        <p14:creationId xmlns:p14="http://schemas.microsoft.com/office/powerpoint/2010/main" val="891660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E5E2-EBFF-4183-8E05-E94E17B2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2" y="872859"/>
            <a:ext cx="9284368" cy="817829"/>
          </a:xfrm>
        </p:spPr>
        <p:txBody>
          <a:bodyPr/>
          <a:lstStyle/>
          <a:p>
            <a:r>
              <a:rPr lang="en-US" b="1" dirty="0" err="1"/>
              <a:t>Penggunaan</a:t>
            </a:r>
            <a:r>
              <a:rPr lang="en-US" b="1" dirty="0"/>
              <a:t> for </a:t>
            </a:r>
            <a:r>
              <a:rPr lang="en-US" b="1" dirty="0" err="1"/>
              <a:t>dengan</a:t>
            </a:r>
            <a:r>
              <a:rPr lang="en-US" b="1" dirty="0"/>
              <a:t>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C3E635-43AB-457F-9828-9B6990A11F62}"/>
              </a:ext>
            </a:extLst>
          </p:cNvPr>
          <p:cNvSpPr txBox="1"/>
          <p:nvPr/>
        </p:nvSpPr>
        <p:spPr>
          <a:xfrm>
            <a:off x="2069432" y="1830176"/>
            <a:ext cx="741264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dirty="0" err="1"/>
              <a:t>biasa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bersama</a:t>
            </a:r>
            <a:r>
              <a:rPr lang="en-US" sz="2000" dirty="0"/>
              <a:t> list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persatu</a:t>
            </a:r>
            <a:r>
              <a:rPr lang="en-US" sz="2000" dirty="0"/>
              <a:t> item di </a:t>
            </a:r>
            <a:r>
              <a:rPr lang="en-US" sz="2000" dirty="0" err="1"/>
              <a:t>dalam</a:t>
            </a:r>
            <a:r>
              <a:rPr lang="en-US" sz="2000" dirty="0"/>
              <a:t> list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aksi</a:t>
            </a:r>
            <a:r>
              <a:rPr lang="en-US" sz="2000" dirty="0"/>
              <a:t> yang </a:t>
            </a:r>
            <a:r>
              <a:rPr lang="en-US" sz="2000" dirty="0" err="1"/>
              <a:t>sama</a:t>
            </a:r>
            <a:r>
              <a:rPr lang="en-US" sz="2000" dirty="0"/>
              <a:t>, </a:t>
            </a:r>
            <a:r>
              <a:rPr lang="en-US" sz="2000" dirty="0" err="1"/>
              <a:t>mulai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yang paling simple </a:t>
            </a:r>
            <a:r>
              <a:rPr lang="en-US" sz="2000" dirty="0" err="1"/>
              <a:t>seperti</a:t>
            </a:r>
            <a:r>
              <a:rPr lang="en-US" sz="2000" dirty="0"/>
              <a:t> print </a:t>
            </a:r>
            <a:r>
              <a:rPr lang="en-US" sz="2000" dirty="0" err="1"/>
              <a:t>atau</a:t>
            </a:r>
            <a:r>
              <a:rPr lang="en-US" sz="2000" dirty="0"/>
              <a:t> proses </a:t>
            </a:r>
            <a:r>
              <a:rPr lang="en-US" sz="2000" dirty="0" err="1"/>
              <a:t>lainnya</a:t>
            </a:r>
            <a:r>
              <a:rPr lang="en-US" sz="2000" dirty="0"/>
              <a:t>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kompleks</a:t>
            </a:r>
            <a:r>
              <a:rPr lang="en-US" sz="2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47839-429D-4E55-BA35-608A0D15C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32" y="3001978"/>
            <a:ext cx="1895475" cy="1104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B6745C-8A7B-4118-A8E6-E418BC8A3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634" y="3030553"/>
            <a:ext cx="1038225" cy="1076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78539A-8CB5-4940-A9C4-8FF3AACC3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93" y="4687177"/>
            <a:ext cx="6513922" cy="1430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411E7F-C812-42DD-828B-D89A868FBE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6262" y="4430941"/>
            <a:ext cx="1571625" cy="194310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093EDC2-A3A4-41C5-8C4E-4C57147AED7D}"/>
              </a:ext>
            </a:extLst>
          </p:cNvPr>
          <p:cNvSpPr/>
          <p:nvPr/>
        </p:nvSpPr>
        <p:spPr>
          <a:xfrm>
            <a:off x="4066323" y="3153031"/>
            <a:ext cx="1209895" cy="757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A3FCF3F-E153-4BBA-941E-804EF5691237}"/>
              </a:ext>
            </a:extLst>
          </p:cNvPr>
          <p:cNvSpPr/>
          <p:nvPr/>
        </p:nvSpPr>
        <p:spPr>
          <a:xfrm>
            <a:off x="7258141" y="5023496"/>
            <a:ext cx="1209895" cy="757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3211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A724-C1FA-45C6-A65F-0F8D3025A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12" y="872859"/>
            <a:ext cx="10505388" cy="817829"/>
          </a:xfrm>
        </p:spPr>
        <p:txBody>
          <a:bodyPr/>
          <a:lstStyle/>
          <a:p>
            <a:pPr algn="ctr"/>
            <a:r>
              <a:rPr lang="en-US" b="1" dirty="0"/>
              <a:t>PREVIEW MATERI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A566-2076-4E6B-BF25-6B03CBE74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2062" y="1825625"/>
            <a:ext cx="3949831" cy="415951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dirty="0"/>
              <a:t>Operator </a:t>
            </a:r>
            <a:r>
              <a:rPr lang="en-US" dirty="0" err="1"/>
              <a:t>Logika</a:t>
            </a:r>
            <a:endParaRPr lang="en-US" dirty="0"/>
          </a:p>
          <a:p>
            <a:pPr lvl="1"/>
            <a:r>
              <a:rPr lang="en-US" dirty="0"/>
              <a:t>Operator </a:t>
            </a:r>
            <a:r>
              <a:rPr lang="en-US" dirty="0" err="1"/>
              <a:t>Logika</a:t>
            </a:r>
            <a:r>
              <a:rPr lang="en-US" dirty="0"/>
              <a:t> “Not”</a:t>
            </a:r>
          </a:p>
          <a:p>
            <a:pPr lvl="1"/>
            <a:r>
              <a:rPr lang="en-US" dirty="0"/>
              <a:t>Operator </a:t>
            </a:r>
            <a:r>
              <a:rPr lang="en-US" dirty="0" err="1"/>
              <a:t>Logika</a:t>
            </a:r>
            <a:r>
              <a:rPr lang="en-US" dirty="0"/>
              <a:t> “AND”</a:t>
            </a:r>
          </a:p>
          <a:p>
            <a:pPr lvl="1"/>
            <a:r>
              <a:rPr lang="en-US" dirty="0"/>
              <a:t>Operator </a:t>
            </a:r>
            <a:r>
              <a:rPr lang="en-US" dirty="0" err="1"/>
              <a:t>Logika</a:t>
            </a:r>
            <a:r>
              <a:rPr lang="en-US" dirty="0"/>
              <a:t> “OR”</a:t>
            </a:r>
          </a:p>
          <a:p>
            <a:r>
              <a:rPr lang="en-US" dirty="0" err="1"/>
              <a:t>Perulangan</a:t>
            </a:r>
            <a:endParaRPr lang="en-US" dirty="0"/>
          </a:p>
          <a:p>
            <a:pPr lvl="1"/>
            <a:r>
              <a:rPr lang="en-US" dirty="0"/>
              <a:t>Statement “While”</a:t>
            </a:r>
          </a:p>
          <a:p>
            <a:pPr lvl="1"/>
            <a:r>
              <a:rPr lang="en-US" dirty="0" err="1"/>
              <a:t>Kombinasi</a:t>
            </a:r>
            <a:r>
              <a:rPr lang="en-US" dirty="0"/>
              <a:t> while dan if</a:t>
            </a:r>
          </a:p>
          <a:p>
            <a:pPr lvl="1"/>
            <a:r>
              <a:rPr lang="en-US" dirty="0"/>
              <a:t>Statement “For”</a:t>
            </a:r>
          </a:p>
          <a:p>
            <a:pPr lvl="1"/>
            <a:r>
              <a:rPr lang="en-US" dirty="0"/>
              <a:t>List dan Range</a:t>
            </a:r>
          </a:p>
          <a:p>
            <a:pPr lvl="1"/>
            <a:r>
              <a:rPr lang="en-US" dirty="0"/>
              <a:t>Nested Loop</a:t>
            </a:r>
          </a:p>
        </p:txBody>
      </p:sp>
    </p:spTree>
    <p:extLst>
      <p:ext uri="{BB962C8B-B14F-4D97-AF65-F5344CB8AC3E}">
        <p14:creationId xmlns:p14="http://schemas.microsoft.com/office/powerpoint/2010/main" val="341226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759F-D438-4E2D-8079-0582CDE72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806" y="872859"/>
            <a:ext cx="9293994" cy="817829"/>
          </a:xfrm>
        </p:spPr>
        <p:txBody>
          <a:bodyPr/>
          <a:lstStyle/>
          <a:p>
            <a:r>
              <a:rPr lang="en-US" b="1" dirty="0" err="1"/>
              <a:t>Penggunaan</a:t>
            </a:r>
            <a:r>
              <a:rPr lang="en-US" b="1" dirty="0"/>
              <a:t> for </a:t>
            </a:r>
            <a:r>
              <a:rPr lang="en-US" b="1" dirty="0" err="1"/>
              <a:t>dengan</a:t>
            </a:r>
            <a:r>
              <a:rPr lang="en-US" b="1" dirty="0"/>
              <a:t> range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B51606-1A2A-4CFE-BBC8-CCCF5D021B0F}"/>
              </a:ext>
            </a:extLst>
          </p:cNvPr>
          <p:cNvSpPr txBox="1"/>
          <p:nvPr/>
        </p:nvSpPr>
        <p:spPr>
          <a:xfrm>
            <a:off x="2146433" y="1866507"/>
            <a:ext cx="779646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item di </a:t>
            </a:r>
            <a:r>
              <a:rPr lang="en-US" dirty="0" err="1"/>
              <a:t>dalam</a:t>
            </a:r>
            <a:r>
              <a:rPr lang="en-US" dirty="0"/>
              <a:t> list, </a:t>
            </a:r>
            <a:r>
              <a:rPr lang="en-US" dirty="0" err="1"/>
              <a:t>ada</a:t>
            </a:r>
            <a:r>
              <a:rPr lang="en-US" dirty="0"/>
              <a:t> juga </a:t>
            </a:r>
            <a:r>
              <a:rPr lang="en-US" dirty="0" err="1"/>
              <a:t>kondisi</a:t>
            </a:r>
            <a:r>
              <a:rPr lang="en-US" dirty="0"/>
              <a:t> di mana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di </a:t>
            </a:r>
            <a:r>
              <a:rPr lang="en-US" dirty="0" err="1"/>
              <a:t>awal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10 kali </a:t>
            </a:r>
            <a:r>
              <a:rPr lang="en-US" dirty="0" err="1"/>
              <a:t>atau</a:t>
            </a:r>
            <a:r>
              <a:rPr lang="en-US" dirty="0"/>
              <a:t> 20 kali dan </a:t>
            </a:r>
            <a:r>
              <a:rPr lang="en-US" dirty="0" err="1"/>
              <a:t>seterusnya</a:t>
            </a:r>
            <a:r>
              <a:rPr lang="en-US" dirty="0"/>
              <a:t>.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for </a:t>
            </a:r>
            <a:r>
              <a:rPr lang="en-US" dirty="0" err="1"/>
              <a:t>dengan</a:t>
            </a:r>
            <a:r>
              <a:rPr lang="en-US" dirty="0"/>
              <a:t> range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882F18-4ED6-48BC-96B7-BF70B1993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433" y="3188421"/>
            <a:ext cx="3301466" cy="6441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9A3081-55CE-4D0C-B28D-2B18EBB91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950" y="3188421"/>
            <a:ext cx="2075665" cy="18170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8D18A3-A5F8-467A-8F54-8DC96A09FCA8}"/>
              </a:ext>
            </a:extLst>
          </p:cNvPr>
          <p:cNvSpPr txBox="1"/>
          <p:nvPr/>
        </p:nvSpPr>
        <p:spPr>
          <a:xfrm>
            <a:off x="549815" y="4352472"/>
            <a:ext cx="330146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/>
              <a:t>fungsi range juga bisa diberikan parameter sesuai kebutuhan aksi dalam pengulangan, seperti contoh berikut: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9465D5-4164-4C38-A60E-BB424DC55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15" y="5629801"/>
            <a:ext cx="7296368" cy="10525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7413C7-4BF4-4B99-929E-38B26D950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0543" y="5491689"/>
            <a:ext cx="1476375" cy="1190625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9140D33-9321-497B-A533-60BB1C774C19}"/>
              </a:ext>
            </a:extLst>
          </p:cNvPr>
          <p:cNvSpPr/>
          <p:nvPr/>
        </p:nvSpPr>
        <p:spPr>
          <a:xfrm>
            <a:off x="5563403" y="3419375"/>
            <a:ext cx="620297" cy="362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7C9DB48-D5A7-448B-91E4-6693B183805D}"/>
              </a:ext>
            </a:extLst>
          </p:cNvPr>
          <p:cNvSpPr/>
          <p:nvPr/>
        </p:nvSpPr>
        <p:spPr>
          <a:xfrm>
            <a:off x="8033214" y="5905918"/>
            <a:ext cx="620297" cy="362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28B80-1556-463B-808A-95291D8548FD}"/>
              </a:ext>
            </a:extLst>
          </p:cNvPr>
          <p:cNvSpPr txBox="1"/>
          <p:nvPr/>
        </p:nvSpPr>
        <p:spPr>
          <a:xfrm>
            <a:off x="7609703" y="5741707"/>
            <a:ext cx="39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8602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6F96E-165F-4FA8-87D7-0A1DA315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933" y="854814"/>
            <a:ext cx="10227644" cy="817829"/>
          </a:xfrm>
        </p:spPr>
        <p:txBody>
          <a:bodyPr/>
          <a:lstStyle/>
          <a:p>
            <a:r>
              <a:rPr lang="en-US" b="1" dirty="0"/>
              <a:t>Augmented Assignment (+= &amp; -=)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AEC6FD-A58F-4685-987A-9683F2F544BE}"/>
              </a:ext>
            </a:extLst>
          </p:cNvPr>
          <p:cNvSpPr txBox="1"/>
          <p:nvPr/>
        </p:nvSpPr>
        <p:spPr>
          <a:xfrm>
            <a:off x="2107933" y="1777313"/>
            <a:ext cx="786383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Mengingat</a:t>
            </a:r>
            <a:r>
              <a:rPr lang="en-US" dirty="0"/>
              <a:t> pada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variable counter (e.g., x = x + 1)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tracking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, Python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/>
              <a:t>augmented assignment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/>
              <a:t>+=</a:t>
            </a:r>
            <a:r>
              <a:rPr lang="en-US" dirty="0"/>
              <a:t> dan </a:t>
            </a:r>
            <a:r>
              <a:rPr lang="en-US" b="1" dirty="0"/>
              <a:t>-=</a:t>
            </a:r>
            <a:r>
              <a:rPr lang="en-US" dirty="0"/>
              <a:t>. </a:t>
            </a:r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A79607-7FC5-437A-87F8-F5CA0E83C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804" y="3116176"/>
            <a:ext cx="2865748" cy="1750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ACF432-B3C7-4F35-B05F-19E6F102E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875" y="3280254"/>
            <a:ext cx="1171575" cy="1133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C984A0-5643-426C-9568-0088B73AA4CA}"/>
              </a:ext>
            </a:extLst>
          </p:cNvPr>
          <p:cNvSpPr txBox="1"/>
          <p:nvPr/>
        </p:nvSpPr>
        <p:spPr>
          <a:xfrm>
            <a:off x="1799346" y="4971336"/>
            <a:ext cx="2865748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ganti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increment variable counter pada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augmented assignment.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F40B49-6E0C-47F3-AD31-4F4CFC335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618" y="5068059"/>
            <a:ext cx="4039532" cy="12838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3E0B7C-0D43-4C8C-8228-9C9F9C126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4067" y="5277757"/>
            <a:ext cx="1213314" cy="864486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D9BCDBE-9E0F-43E5-95C9-164AFF785283}"/>
              </a:ext>
            </a:extLst>
          </p:cNvPr>
          <p:cNvSpPr/>
          <p:nvPr/>
        </p:nvSpPr>
        <p:spPr>
          <a:xfrm>
            <a:off x="4789582" y="5546370"/>
            <a:ext cx="481848" cy="327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1DFADD0-9413-468D-BA83-3D59524B5838}"/>
              </a:ext>
            </a:extLst>
          </p:cNvPr>
          <p:cNvSpPr/>
          <p:nvPr/>
        </p:nvSpPr>
        <p:spPr>
          <a:xfrm>
            <a:off x="9489924" y="5546369"/>
            <a:ext cx="481848" cy="327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41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E60C5-D83E-4ECE-A10A-2D6AD3F1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932" y="872859"/>
            <a:ext cx="9245867" cy="817829"/>
          </a:xfrm>
        </p:spPr>
        <p:txBody>
          <a:bodyPr/>
          <a:lstStyle/>
          <a:p>
            <a:r>
              <a:rPr lang="en-US" b="1" dirty="0"/>
              <a:t>Nested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E09320-50FC-4D1A-A440-EB0F10A25242}"/>
              </a:ext>
            </a:extLst>
          </p:cNvPr>
          <p:cNvSpPr txBox="1"/>
          <p:nvPr/>
        </p:nvSpPr>
        <p:spPr>
          <a:xfrm>
            <a:off x="2105751" y="1758958"/>
            <a:ext cx="7336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nested loop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nested if-else, </a:t>
            </a:r>
            <a:r>
              <a:rPr lang="en-US" sz="2000" dirty="0" err="1"/>
              <a:t>misalnya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76CDB-C806-4B27-997E-B743C0EB4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17" y="2553490"/>
            <a:ext cx="3177628" cy="20047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651B30-B6F8-4EDA-A364-FEB4BB5F6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658" y="2466844"/>
            <a:ext cx="1524000" cy="2343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819F50-B9BE-4233-A876-6B185DEFC3D7}"/>
              </a:ext>
            </a:extLst>
          </p:cNvPr>
          <p:cNvSpPr txBox="1"/>
          <p:nvPr/>
        </p:nvSpPr>
        <p:spPr>
          <a:xfrm>
            <a:off x="2105751" y="5020022"/>
            <a:ext cx="7269255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2000" dirty="0"/>
              <a:t>Pertama mari kita perhatikan dan pahami output dari program di atas, karena nested loop bisa menjadi sangat kompleks dan banyak menimbulkan kesalahan pada program.</a:t>
            </a:r>
            <a:endParaRPr lang="en-US" sz="2000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5AA0954-1D9B-4584-96EE-261906C53BE3}"/>
              </a:ext>
            </a:extLst>
          </p:cNvPr>
          <p:cNvSpPr/>
          <p:nvPr/>
        </p:nvSpPr>
        <p:spPr>
          <a:xfrm>
            <a:off x="9606013" y="5236143"/>
            <a:ext cx="1747786" cy="673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07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F9C9A50-D61D-4B84-8BF0-E76B47893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904" y="1173679"/>
            <a:ext cx="9548261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Program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pertama-tama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akan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cek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kondisi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pada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 ke-1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),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jika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maka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satu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per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satu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statement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di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body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tersebut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akan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dijalankan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karena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pertama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kali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nilai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Loop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akan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tercetak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j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statement while ke-2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dieksekusi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. Karena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j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bernilai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maka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Loop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j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tercetak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j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sehingga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j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ini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adalah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bagian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krusial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yang programmer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pemula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sering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salah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atau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terlupa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bahwa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setelah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menambahkan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nilai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j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maka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berikutnya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adalah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pengecekan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kembali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ke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kondisi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while ke-2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bukan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mengeksekusi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+=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karena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j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sehingga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adalah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maka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Loop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j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tercetak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berikutnya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j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sehingga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j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kembali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lagi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ke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pengecekan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kondisi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while ke-2,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karena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j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sehingga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bernilai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Lato" panose="020F050202020403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krusial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berikutnya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Selalu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ketika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 while ke-2,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selesai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hanyalah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statement while ke-2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Selanjutnya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mengeksekusi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statement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block while ke-1)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block while ke-2,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statement lain, program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kembali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pengecekan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kondisi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while ke-1. Pada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program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mengeksekusi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statement lain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+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1',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sehingga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1`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46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7E2D65-DF51-4D9A-9C74-31F7A3FC5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781" y="856357"/>
            <a:ext cx="10241280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+=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adalah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statement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terakhir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dari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block while ke-1,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maka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sekarang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program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akan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kembali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ke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pengecekan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kondisi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while ke-1. Karena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maka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bernilai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Loop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akan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tercetak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Perhatikan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bahwa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nilai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j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diset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kembali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bukan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melanjutkan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dari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nilai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j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sebelumnya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yaitu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kondisi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while ke-2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bernilai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Loop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j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tercetak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+=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sehingga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kondisi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while ke-2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bernilai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Loop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j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tercetak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+=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sehingga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kondisi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while ke-2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bernilai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+=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sehingga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kondisi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while ke-1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bernilai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Loop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akan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tercetak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+=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sehingga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kondisi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while ke-2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bernilai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Loop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j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tercetak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+=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sehingga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kondisi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while ke-2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bernilai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Loop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j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tercetak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+=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sehingga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kondisi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while ke-2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bernilai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+=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sehingga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Lato" panose="020F050202020403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kondisi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while ke-1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bernilai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var(--jp-code-font-family)" charset="0"/>
                <a:ea typeface="Calibri" panose="020F0502020204030204" pitchFamily="34" charset="0"/>
                <a:cs typeface="Courier New" panose="020703090202050204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program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selesai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949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7E06F-F1CE-4713-8A94-A7038D71D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054" y="1825625"/>
            <a:ext cx="8778241" cy="4351338"/>
          </a:xfrm>
        </p:spPr>
        <p:txBody>
          <a:bodyPr/>
          <a:lstStyle/>
          <a:p>
            <a:r>
              <a:rPr lang="en-US" dirty="0" err="1"/>
              <a:t>Catatan</a:t>
            </a:r>
            <a:r>
              <a:rPr lang="en-US" dirty="0"/>
              <a:t>:</a:t>
            </a:r>
          </a:p>
          <a:p>
            <a:r>
              <a:rPr lang="en-US" dirty="0" err="1"/>
              <a:t>aksi</a:t>
            </a:r>
            <a:r>
              <a:rPr lang="en-US" dirty="0"/>
              <a:t> print("Loop </a:t>
            </a:r>
            <a:r>
              <a:rPr lang="en-US" dirty="0" err="1"/>
              <a:t>i</a:t>
            </a:r>
            <a:r>
              <a:rPr lang="en-US" dirty="0"/>
              <a:t> ...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3 kali,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Loop </a:t>
            </a:r>
            <a:r>
              <a:rPr lang="en-US" dirty="0" err="1"/>
              <a:t>i</a:t>
            </a:r>
            <a:r>
              <a:rPr lang="en-US" dirty="0"/>
              <a:t> = 0, Loop </a:t>
            </a:r>
            <a:r>
              <a:rPr lang="en-US" dirty="0" err="1"/>
              <a:t>i</a:t>
            </a:r>
            <a:r>
              <a:rPr lang="en-US" dirty="0"/>
              <a:t> = 1, dan Loop </a:t>
            </a:r>
            <a:r>
              <a:rPr lang="en-US" dirty="0" err="1"/>
              <a:t>i</a:t>
            </a:r>
            <a:r>
              <a:rPr lang="en-US" dirty="0"/>
              <a:t> = 2</a:t>
            </a:r>
          </a:p>
          <a:p>
            <a:r>
              <a:rPr lang="en-US" dirty="0" err="1"/>
              <a:t>aksi</a:t>
            </a:r>
            <a:r>
              <a:rPr lang="en-US" dirty="0"/>
              <a:t> print("Loop j ...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6 kali, </a:t>
            </a:r>
            <a:r>
              <a:rPr lang="en-US" dirty="0" err="1"/>
              <a:t>yaitu</a:t>
            </a:r>
            <a:r>
              <a:rPr lang="en-US" dirty="0"/>
              <a:t> 2 kali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kali </a:t>
            </a:r>
            <a:r>
              <a:rPr lang="en-US" dirty="0" err="1"/>
              <a:t>menjalankan</a:t>
            </a:r>
            <a:r>
              <a:rPr lang="en-US" dirty="0"/>
              <a:t> print("Loop </a:t>
            </a:r>
            <a:r>
              <a:rPr lang="en-US" dirty="0" err="1"/>
              <a:t>i</a:t>
            </a:r>
            <a:r>
              <a:rPr lang="en-US" dirty="0"/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3773456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4EEEC-835A-4838-B77B-8F4FBC287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610" y="940236"/>
            <a:ext cx="10515600" cy="817829"/>
          </a:xfrm>
        </p:spPr>
        <p:txBody>
          <a:bodyPr/>
          <a:lstStyle/>
          <a:p>
            <a:r>
              <a:rPr lang="en-US" dirty="0" err="1"/>
              <a:t>Tebak</a:t>
            </a:r>
            <a:r>
              <a:rPr lang="en-US" dirty="0"/>
              <a:t> Output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5598A-6C44-4A41-9719-5BC5CDF10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10" y="1995954"/>
            <a:ext cx="95535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80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96B5D0-E07C-4569-99EC-E0566431C7B6}"/>
              </a:ext>
            </a:extLst>
          </p:cNvPr>
          <p:cNvSpPr txBox="1"/>
          <p:nvPr/>
        </p:nvSpPr>
        <p:spPr>
          <a:xfrm>
            <a:off x="2120766" y="1640439"/>
            <a:ext cx="7950467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nested loop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misalnya</a:t>
            </a:r>
            <a:r>
              <a:rPr lang="en-US" sz="2000" dirty="0"/>
              <a:t> pada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mengurutkan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list, </a:t>
            </a:r>
            <a:r>
              <a:rPr lang="en-US" sz="2000" dirty="0" err="1"/>
              <a:t>penambahan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pada </a:t>
            </a:r>
            <a:r>
              <a:rPr lang="en-US" sz="2000" dirty="0" err="1"/>
              <a:t>matriks</a:t>
            </a:r>
            <a:r>
              <a:rPr lang="en-US" sz="2000" dirty="0"/>
              <a:t> (1 loop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baris</a:t>
            </a:r>
            <a:r>
              <a:rPr lang="en-US" sz="2000" dirty="0"/>
              <a:t>, 1 loop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), pada program yang </a:t>
            </a:r>
            <a:r>
              <a:rPr lang="en-US" sz="2000" dirty="0" err="1"/>
              <a:t>kompleks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game (1 loop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keseluruhan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game, 1 loop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masing-masing</a:t>
            </a:r>
            <a:r>
              <a:rPr lang="en-US" sz="2000" dirty="0"/>
              <a:t> mode </a:t>
            </a:r>
            <a:r>
              <a:rPr lang="en-US" sz="2000" dirty="0" err="1"/>
              <a:t>permainan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. </a:t>
            </a:r>
            <a:r>
              <a:rPr lang="en-US" sz="2000" dirty="0" err="1"/>
              <a:t>Jika</a:t>
            </a:r>
            <a:r>
              <a:rPr lang="en-US" sz="2000" dirty="0"/>
              <a:t> exit di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game,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exit di </a:t>
            </a:r>
            <a:r>
              <a:rPr lang="en-US" sz="2000" dirty="0" err="1"/>
              <a:t>sebuah</a:t>
            </a:r>
            <a:r>
              <a:rPr lang="en-US" sz="2000" dirty="0"/>
              <a:t> loop), </a:t>
            </a:r>
            <a:r>
              <a:rPr lang="en-US" sz="2000" dirty="0" err="1"/>
              <a:t>atau</a:t>
            </a:r>
            <a:r>
              <a:rPr lang="en-US" sz="2000" dirty="0"/>
              <a:t> program </a:t>
            </a:r>
            <a:r>
              <a:rPr lang="en-US" sz="2000" dirty="0" err="1"/>
              <a:t>numerik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pengecekan</a:t>
            </a:r>
            <a:r>
              <a:rPr lang="en-US" sz="2000" dirty="0"/>
              <a:t> prima.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melihat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nested loop,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mengurutkan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di </a:t>
            </a:r>
            <a:r>
              <a:rPr lang="en-US" sz="2000" dirty="0" err="1"/>
              <a:t>bawah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, </a:t>
            </a:r>
            <a:r>
              <a:rPr lang="en-US" sz="2000" dirty="0" err="1"/>
              <a:t>tapi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dipersilakan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eksplore</a:t>
            </a:r>
            <a:r>
              <a:rPr lang="en-US" sz="2000" dirty="0"/>
              <a:t> </a:t>
            </a:r>
            <a:r>
              <a:rPr lang="en-US" sz="2000" dirty="0" err="1"/>
              <a:t>sendiri</a:t>
            </a:r>
            <a:r>
              <a:rPr lang="en-US" sz="2000" dirty="0"/>
              <a:t> di Internet.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EC606F-3A19-4B30-A84A-69D7C5B59A74}"/>
              </a:ext>
            </a:extLst>
          </p:cNvPr>
          <p:cNvSpPr txBox="1"/>
          <p:nvPr/>
        </p:nvSpPr>
        <p:spPr>
          <a:xfrm>
            <a:off x="4081111" y="4845003"/>
            <a:ext cx="383085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INGAT!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 loop pada nested loop, dan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while dan for.</a:t>
            </a:r>
          </a:p>
        </p:txBody>
      </p:sp>
    </p:spTree>
    <p:extLst>
      <p:ext uri="{BB962C8B-B14F-4D97-AF65-F5344CB8AC3E}">
        <p14:creationId xmlns:p14="http://schemas.microsoft.com/office/powerpoint/2010/main" val="4143201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43B729-AB65-4F90-8056-88F5A1D79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425" y="1159366"/>
            <a:ext cx="7410381" cy="42376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DE7FA9-DECF-4BBA-BDB4-7A6CAF1CD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425" y="5627895"/>
            <a:ext cx="48387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0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86F51-35DA-4723-BF3B-F3874FE4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9884" y="1546629"/>
            <a:ext cx="9213915" cy="817829"/>
          </a:xfrm>
        </p:spPr>
        <p:txBody>
          <a:bodyPr>
            <a:normAutofit/>
          </a:bodyPr>
          <a:lstStyle/>
          <a:p>
            <a:r>
              <a:rPr lang="en-US" b="1" dirty="0"/>
              <a:t>Operator </a:t>
            </a:r>
            <a:r>
              <a:rPr lang="en-US" b="1" dirty="0" err="1"/>
              <a:t>logika</a:t>
            </a:r>
            <a:r>
              <a:rPr lang="en-US" b="1" dirty="0"/>
              <a:t>/</a:t>
            </a:r>
            <a:r>
              <a:rPr lang="en-US" b="1" dirty="0" err="1"/>
              <a:t>boolean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67A5E-935A-45D2-83B9-DD4357914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1859" y="2810479"/>
            <a:ext cx="9081940" cy="3311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Selain</a:t>
            </a:r>
            <a:r>
              <a:rPr lang="en-US" dirty="0"/>
              <a:t> </a:t>
            </a:r>
            <a:r>
              <a:rPr lang="en-US" i="1" dirty="0"/>
              <a:t>comparison operators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operator lain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berperan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, </a:t>
            </a:r>
            <a:r>
              <a:rPr lang="en-US" dirty="0" err="1"/>
              <a:t>khususnya</a:t>
            </a:r>
            <a:r>
              <a:rPr lang="en-US" dirty="0"/>
              <a:t> pada </a:t>
            </a:r>
            <a:r>
              <a:rPr lang="en-US" dirty="0" err="1"/>
              <a:t>kondisi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operator </a:t>
            </a:r>
            <a:r>
              <a:rPr lang="en-US" dirty="0" err="1"/>
              <a:t>logika</a:t>
            </a:r>
            <a:r>
              <a:rPr lang="en-US" dirty="0"/>
              <a:t>/</a:t>
            </a:r>
            <a:r>
              <a:rPr lang="en-US" i="1" dirty="0" err="1"/>
              <a:t>boolean</a:t>
            </a:r>
            <a:r>
              <a:rPr lang="en-US" dirty="0"/>
              <a:t>. </a:t>
            </a:r>
            <a:r>
              <a:rPr lang="en-US" dirty="0" err="1"/>
              <a:t>Sering</a:t>
            </a:r>
            <a:r>
              <a:rPr lang="en-US" dirty="0"/>
              <a:t> di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 </a:t>
            </a:r>
            <a:r>
              <a:rPr lang="en-US" b="1" dirty="0" err="1">
                <a:solidFill>
                  <a:srgbClr val="FF0000"/>
                </a:solidFill>
              </a:rPr>
              <a:t>beberapa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kondisi</a:t>
            </a:r>
            <a:r>
              <a:rPr lang="en-US" dirty="0"/>
              <a:t> 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dicek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188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C835C2-4791-4241-96F2-D2121B9ADB32}"/>
              </a:ext>
            </a:extLst>
          </p:cNvPr>
          <p:cNvSpPr txBox="1"/>
          <p:nvPr/>
        </p:nvSpPr>
        <p:spPr>
          <a:xfrm>
            <a:off x="988635" y="1710503"/>
            <a:ext cx="100595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/>
              <a:t>Contohnya</a:t>
            </a:r>
            <a:r>
              <a:rPr lang="en-US" sz="2000" dirty="0"/>
              <a:t>, program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memastikan</a:t>
            </a:r>
            <a:r>
              <a:rPr lang="en-US" sz="2000" dirty="0"/>
              <a:t> </a:t>
            </a:r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mahasiswa</a:t>
            </a:r>
            <a:r>
              <a:rPr lang="en-US" sz="2000" dirty="0"/>
              <a:t> yang </a:t>
            </a:r>
            <a:r>
              <a:rPr lang="en-US" sz="2000" dirty="0" err="1"/>
              <a:t>diinputkan</a:t>
            </a:r>
            <a:r>
              <a:rPr lang="en-US" sz="2000" dirty="0"/>
              <a:t> user valid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,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yang valid </a:t>
            </a:r>
            <a:r>
              <a:rPr lang="en-US" sz="2000" dirty="0" err="1"/>
              <a:t>adalah</a:t>
            </a:r>
            <a:r>
              <a:rPr lang="en-US" sz="2000" dirty="0"/>
              <a:t> 0-100.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memastikan</a:t>
            </a:r>
            <a:r>
              <a:rPr lang="en-US" sz="2000" dirty="0"/>
              <a:t> </a:t>
            </a:r>
            <a:r>
              <a:rPr lang="en-US" sz="2000" b="1" dirty="0" err="1"/>
              <a:t>dua</a:t>
            </a:r>
            <a:r>
              <a:rPr lang="en-US" sz="2000" b="1" dirty="0"/>
              <a:t> </a:t>
            </a:r>
            <a:r>
              <a:rPr lang="en-US" sz="2000" b="1" dirty="0" err="1"/>
              <a:t>kondisi</a:t>
            </a:r>
            <a:r>
              <a:rPr lang="en-US" sz="2000" b="1" dirty="0"/>
              <a:t> </a:t>
            </a:r>
            <a:r>
              <a:rPr lang="en-US" sz="2000" b="1" dirty="0" err="1"/>
              <a:t>terpenuhi</a:t>
            </a:r>
            <a:r>
              <a:rPr lang="en-US" sz="2000" dirty="0"/>
              <a:t> (kata </a:t>
            </a:r>
            <a:r>
              <a:rPr lang="en-US" sz="2000" dirty="0" err="1"/>
              <a:t>terpenuhi</a:t>
            </a:r>
            <a:r>
              <a:rPr lang="en-US" sz="2000" dirty="0"/>
              <a:t> </a:t>
            </a:r>
            <a:r>
              <a:rPr lang="en-US" sz="2000" dirty="0" err="1"/>
              <a:t>sering</a:t>
            </a:r>
            <a:r>
              <a:rPr lang="en-US" sz="2000" dirty="0"/>
              <a:t> </a:t>
            </a:r>
            <a:r>
              <a:rPr lang="en-US" sz="2000" dirty="0" err="1"/>
              <a:t>diasosiasikan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bernilai</a:t>
            </a:r>
            <a:r>
              <a:rPr lang="en-US" sz="2000" dirty="0"/>
              <a:t> True),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b="1" dirty="0" err="1"/>
              <a:t>nilai</a:t>
            </a:r>
            <a:r>
              <a:rPr lang="en-US" sz="2000" b="1" dirty="0"/>
              <a:t> &gt;= 0 dan </a:t>
            </a:r>
            <a:r>
              <a:rPr lang="en-US" sz="2000" b="1" dirty="0" err="1"/>
              <a:t>nilai</a:t>
            </a:r>
            <a:r>
              <a:rPr lang="en-US" sz="2000" b="1" dirty="0"/>
              <a:t> &lt;=100</a:t>
            </a:r>
            <a:r>
              <a:rPr lang="en-US" sz="2000" dirty="0"/>
              <a:t>.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tanpa</a:t>
            </a:r>
            <a:r>
              <a:rPr lang="en-US" sz="2000" dirty="0"/>
              <a:t> operator </a:t>
            </a:r>
            <a:r>
              <a:rPr lang="en-US" sz="2000" dirty="0" err="1"/>
              <a:t>logika</a:t>
            </a:r>
            <a:r>
              <a:rPr lang="en-US" sz="2000" dirty="0"/>
              <a:t>,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nested if-else </a:t>
            </a:r>
            <a:r>
              <a:rPr lang="en-US" sz="2000" dirty="0" err="1"/>
              <a:t>walau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terlihat</a:t>
            </a:r>
            <a:r>
              <a:rPr lang="en-US" sz="2000" dirty="0"/>
              <a:t> </a:t>
            </a:r>
            <a:r>
              <a:rPr lang="en-US" sz="2000" dirty="0" err="1"/>
              <a:t>kurang</a:t>
            </a:r>
            <a:r>
              <a:rPr lang="en-US" sz="2000" dirty="0"/>
              <a:t> simple.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B93A8-4410-467D-8426-AF610B5A6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35" y="4334935"/>
            <a:ext cx="3798201" cy="18791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02432F-3B03-4402-B1A0-C671FBF38F97}"/>
              </a:ext>
            </a:extLst>
          </p:cNvPr>
          <p:cNvSpPr txBox="1"/>
          <p:nvPr/>
        </p:nvSpPr>
        <p:spPr>
          <a:xfrm>
            <a:off x="5871908" y="3575767"/>
            <a:ext cx="4949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Bandingkan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/>
              <a:t>operator </a:t>
            </a:r>
            <a:r>
              <a:rPr lang="en-US" b="1" dirty="0" err="1"/>
              <a:t>logika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True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F07B3B8-AF78-42CF-A1B9-A668C454DE60}"/>
              </a:ext>
            </a:extLst>
          </p:cNvPr>
          <p:cNvSpPr/>
          <p:nvPr/>
        </p:nvSpPr>
        <p:spPr>
          <a:xfrm>
            <a:off x="5014069" y="4874077"/>
            <a:ext cx="857839" cy="509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32FD1A-A8DE-4FF3-81DB-D8DCC35FB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025" y="4523719"/>
            <a:ext cx="3457084" cy="12475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FF6046-8A7E-4D92-A314-C38026AB3DE3}"/>
              </a:ext>
            </a:extLst>
          </p:cNvPr>
          <p:cNvSpPr txBox="1"/>
          <p:nvPr/>
        </p:nvSpPr>
        <p:spPr>
          <a:xfrm>
            <a:off x="695602" y="3575767"/>
            <a:ext cx="494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persoalan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/>
              <a:t>nested if-else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2828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D36E-E0EC-4BAE-BCC0-10E481276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310" y="872859"/>
            <a:ext cx="9204489" cy="817829"/>
          </a:xfrm>
        </p:spPr>
        <p:txBody>
          <a:bodyPr/>
          <a:lstStyle/>
          <a:p>
            <a:r>
              <a:rPr lang="en-US" b="1" dirty="0"/>
              <a:t>Operator </a:t>
            </a:r>
            <a:r>
              <a:rPr lang="en-US" b="1" dirty="0" err="1"/>
              <a:t>Logika</a:t>
            </a:r>
            <a:r>
              <a:rPr lang="en-US" b="1" dirty="0"/>
              <a:t> “Not”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E6E65-2B84-4DCE-8348-878A6A2EE630}"/>
              </a:ext>
            </a:extLst>
          </p:cNvPr>
          <p:cNvSpPr txBox="1"/>
          <p:nvPr/>
        </p:nvSpPr>
        <p:spPr>
          <a:xfrm>
            <a:off x="2082537" y="1800520"/>
            <a:ext cx="698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Operator Not </a:t>
            </a:r>
            <a:r>
              <a:rPr lang="en-US" dirty="0" err="1"/>
              <a:t>menegasikan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pada table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7D941F-78AD-4A20-8CB0-A04FDEAC6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768716"/>
              </p:ext>
            </p:extLst>
          </p:nvPr>
        </p:nvGraphicFramePr>
        <p:xfrm>
          <a:off x="2182828" y="2279683"/>
          <a:ext cx="2191208" cy="1111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604">
                  <a:extLst>
                    <a:ext uri="{9D8B030D-6E8A-4147-A177-3AD203B41FA5}">
                      <a16:colId xmlns:a16="http://schemas.microsoft.com/office/drawing/2014/main" val="1956767931"/>
                    </a:ext>
                  </a:extLst>
                </a:gridCol>
                <a:gridCol w="1095604">
                  <a:extLst>
                    <a:ext uri="{9D8B030D-6E8A-4147-A177-3AD203B41FA5}">
                      <a16:colId xmlns:a16="http://schemas.microsoft.com/office/drawing/2014/main" val="547952225"/>
                    </a:ext>
                  </a:extLst>
                </a:gridCol>
              </a:tblGrid>
              <a:tr h="370403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447780"/>
                  </a:ext>
                </a:extLst>
              </a:tr>
              <a:tr h="370403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585196"/>
                  </a:ext>
                </a:extLst>
              </a:tr>
              <a:tr h="370403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8701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AF16FA6-E647-4F67-81F9-F3B2ED546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828" y="3719627"/>
            <a:ext cx="1676400" cy="1314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C35091-547A-431A-8F1F-B10DE2813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168" y="3962514"/>
            <a:ext cx="1266825" cy="828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242E6E-BEF2-4FCC-B6E2-B03B64C2FAF2}"/>
              </a:ext>
            </a:extLst>
          </p:cNvPr>
          <p:cNvSpPr txBox="1"/>
          <p:nvPr/>
        </p:nvSpPr>
        <p:spPr>
          <a:xfrm>
            <a:off x="1819373" y="5147035"/>
            <a:ext cx="7626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Terlihat</a:t>
            </a:r>
            <a:r>
              <a:rPr lang="en-US" sz="2000" dirty="0"/>
              <a:t> simple dan </a:t>
            </a:r>
            <a:r>
              <a:rPr lang="en-US" sz="2000" dirty="0" err="1"/>
              <a:t>mungkin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tetap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menghasilkan</a:t>
            </a:r>
            <a:r>
              <a:rPr lang="en-US" sz="2000" dirty="0"/>
              <a:t> output yang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tanpa</a:t>
            </a:r>
            <a:r>
              <a:rPr lang="en-US" sz="2000" dirty="0"/>
              <a:t> not,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not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dimengerti</a:t>
            </a:r>
            <a:r>
              <a:rPr lang="en-US" sz="2000" dirty="0"/>
              <a:t> oleh </a:t>
            </a:r>
            <a:r>
              <a:rPr lang="en-US" sz="2000" dirty="0" err="1"/>
              <a:t>kita</a:t>
            </a:r>
            <a:r>
              <a:rPr lang="en-US" sz="2000" dirty="0"/>
              <a:t>.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D82791A-B51B-4EEB-AC03-D33BFC4C27B0}"/>
              </a:ext>
            </a:extLst>
          </p:cNvPr>
          <p:cNvSpPr/>
          <p:nvPr/>
        </p:nvSpPr>
        <p:spPr>
          <a:xfrm>
            <a:off x="4166646" y="4034672"/>
            <a:ext cx="1178351" cy="653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2686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8EACE9-6982-4E81-AEF9-3EA2AAEE740E}"/>
              </a:ext>
            </a:extLst>
          </p:cNvPr>
          <p:cNvSpPr txBox="1"/>
          <p:nvPr/>
        </p:nvSpPr>
        <p:spPr>
          <a:xfrm>
            <a:off x="2426354" y="894553"/>
            <a:ext cx="64163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, </a:t>
            </a:r>
            <a:r>
              <a:rPr lang="en-US" sz="2000" dirty="0" err="1"/>
              <a:t>misalnya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menginfokan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user, </a:t>
            </a:r>
            <a:r>
              <a:rPr lang="en-US" sz="2000" dirty="0" err="1">
                <a:highlight>
                  <a:srgbClr val="FFFF00"/>
                </a:highlight>
              </a:rPr>
              <a:t>jika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ia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tidak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bekerja</a:t>
            </a:r>
            <a:r>
              <a:rPr lang="en-US" sz="2000" dirty="0">
                <a:highlight>
                  <a:srgbClr val="FFFF00"/>
                </a:highlight>
              </a:rPr>
              <a:t>, </a:t>
            </a:r>
            <a:r>
              <a:rPr lang="en-US" sz="2000" dirty="0" err="1">
                <a:highlight>
                  <a:srgbClr val="FFFF00"/>
                </a:highlight>
              </a:rPr>
              <a:t>maka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ia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disarankan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mengikuti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pelatihan</a:t>
            </a:r>
            <a:r>
              <a:rPr lang="en-US" sz="2000" dirty="0"/>
              <a:t>.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tanpa</a:t>
            </a:r>
            <a:r>
              <a:rPr lang="en-US" sz="2000" dirty="0"/>
              <a:t> not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mengakalinya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if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, </a:t>
            </a:r>
            <a:r>
              <a:rPr lang="en-US" sz="2000" dirty="0" err="1"/>
              <a:t>walau</a:t>
            </a:r>
            <a:r>
              <a:rPr lang="en-US" sz="2000" dirty="0"/>
              <a:t> </a:t>
            </a:r>
            <a:r>
              <a:rPr lang="en-US" sz="2000" dirty="0" err="1"/>
              <a:t>terlihat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umum</a:t>
            </a:r>
            <a:r>
              <a:rPr lang="en-US" sz="2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C84FA-93A3-40E3-A01A-DBAB6E7C5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353" y="2344920"/>
            <a:ext cx="6416316" cy="1284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96C012-27B5-427F-A506-CDFCD9435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760" y="5276352"/>
            <a:ext cx="6841027" cy="10156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4334C8-F647-487F-B55F-6F27F70ABB57}"/>
              </a:ext>
            </a:extLst>
          </p:cNvPr>
          <p:cNvSpPr txBox="1"/>
          <p:nvPr/>
        </p:nvSpPr>
        <p:spPr>
          <a:xfrm>
            <a:off x="2426353" y="4260689"/>
            <a:ext cx="64163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Karena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tertarik</a:t>
            </a:r>
            <a:r>
              <a:rPr lang="en-US" sz="2000" dirty="0"/>
              <a:t> (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aksi</a:t>
            </a:r>
            <a:r>
              <a:rPr lang="en-US" sz="2000" dirty="0"/>
              <a:t>) pada </a:t>
            </a:r>
            <a:r>
              <a:rPr lang="en-US" sz="2000" dirty="0" err="1"/>
              <a:t>kondisi</a:t>
            </a:r>
            <a:r>
              <a:rPr lang="en-US" sz="2000" dirty="0"/>
              <a:t> yang </a:t>
            </a:r>
            <a:r>
              <a:rPr lang="en-US" sz="2000" b="1" dirty="0"/>
              <a:t>False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gunakan</a:t>
            </a:r>
            <a:r>
              <a:rPr lang="en-US" sz="2000" dirty="0"/>
              <a:t> not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mempersingkat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,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di </a:t>
            </a:r>
            <a:r>
              <a:rPr lang="en-US" sz="2000" dirty="0" err="1"/>
              <a:t>bawah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136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2BD5-8B76-4312-8803-36E01986F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286" y="872859"/>
            <a:ext cx="9072513" cy="817829"/>
          </a:xfrm>
        </p:spPr>
        <p:txBody>
          <a:bodyPr/>
          <a:lstStyle/>
          <a:p>
            <a:r>
              <a:rPr lang="en-US" b="1" dirty="0"/>
              <a:t>Operator </a:t>
            </a:r>
            <a:r>
              <a:rPr lang="en-US" b="1" dirty="0" err="1"/>
              <a:t>Logika</a:t>
            </a:r>
            <a:r>
              <a:rPr lang="en-US" b="1" dirty="0"/>
              <a:t> “AND”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DBD776-1093-4A4C-AC63-0A2462B1A687}"/>
              </a:ext>
            </a:extLst>
          </p:cNvPr>
          <p:cNvSpPr txBox="1"/>
          <p:nvPr/>
        </p:nvSpPr>
        <p:spPr>
          <a:xfrm>
            <a:off x="2359320" y="1662407"/>
            <a:ext cx="7247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b="1" dirty="0"/>
              <a:t>and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manakala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>
                <a:highlight>
                  <a:srgbClr val="FFFF00"/>
                </a:highlight>
              </a:rPr>
              <a:t>memastikan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bahwa</a:t>
            </a:r>
            <a:r>
              <a:rPr lang="en-US" sz="2000" dirty="0">
                <a:highlight>
                  <a:srgbClr val="FFFF00"/>
                </a:highlight>
              </a:rPr>
              <a:t> 2 </a:t>
            </a:r>
            <a:r>
              <a:rPr lang="en-US" sz="2000" dirty="0" err="1">
                <a:highlight>
                  <a:srgbClr val="FFFF00"/>
                </a:highlight>
              </a:rPr>
              <a:t>kondisi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bernilai</a:t>
            </a:r>
            <a:r>
              <a:rPr lang="en-US" sz="2000" dirty="0">
                <a:highlight>
                  <a:srgbClr val="FFFF00"/>
                </a:highlight>
              </a:rPr>
              <a:t> True </a:t>
            </a:r>
            <a:r>
              <a:rPr lang="en-US" sz="2000" dirty="0" err="1">
                <a:highlight>
                  <a:srgbClr val="FFFF00"/>
                </a:highlight>
              </a:rPr>
              <a:t>sebelum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aksi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dijalankan</a:t>
            </a:r>
            <a:r>
              <a:rPr lang="en-US" sz="2000" dirty="0"/>
              <a:t>.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bernilai</a:t>
            </a:r>
            <a:r>
              <a:rPr lang="en-US" sz="2000" dirty="0"/>
              <a:t> False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evaluasi</a:t>
            </a:r>
            <a:r>
              <a:rPr lang="en-US" sz="2000" dirty="0"/>
              <a:t> </a:t>
            </a:r>
            <a:r>
              <a:rPr lang="en-US" sz="2000" b="1" dirty="0"/>
              <a:t>and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bernilai</a:t>
            </a:r>
            <a:r>
              <a:rPr lang="en-US" sz="2000" dirty="0"/>
              <a:t> False.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C7982A-6A28-42B4-A510-D37944B53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764864"/>
              </p:ext>
            </p:extLst>
          </p:nvPr>
        </p:nvGraphicFramePr>
        <p:xfrm>
          <a:off x="2446781" y="2712490"/>
          <a:ext cx="265311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373">
                  <a:extLst>
                    <a:ext uri="{9D8B030D-6E8A-4147-A177-3AD203B41FA5}">
                      <a16:colId xmlns:a16="http://schemas.microsoft.com/office/drawing/2014/main" val="2867521550"/>
                    </a:ext>
                  </a:extLst>
                </a:gridCol>
                <a:gridCol w="884373">
                  <a:extLst>
                    <a:ext uri="{9D8B030D-6E8A-4147-A177-3AD203B41FA5}">
                      <a16:colId xmlns:a16="http://schemas.microsoft.com/office/drawing/2014/main" val="1376661321"/>
                    </a:ext>
                  </a:extLst>
                </a:gridCol>
                <a:gridCol w="884373">
                  <a:extLst>
                    <a:ext uri="{9D8B030D-6E8A-4147-A177-3AD203B41FA5}">
                      <a16:colId xmlns:a16="http://schemas.microsoft.com/office/drawing/2014/main" val="1287996217"/>
                    </a:ext>
                  </a:extLst>
                </a:gridCol>
              </a:tblGrid>
              <a:tr h="251450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x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x and y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40416553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True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True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True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229930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773596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600065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05891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02F36AD-51DD-495F-9921-F85536AA6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781" y="4792846"/>
            <a:ext cx="3333750" cy="1809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A290FB-F2A5-4003-AB5C-B1C03707C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604" y="4869046"/>
            <a:ext cx="1123950" cy="165735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D23AE5DD-879A-4DDC-9187-367C56669212}"/>
              </a:ext>
            </a:extLst>
          </p:cNvPr>
          <p:cNvSpPr/>
          <p:nvPr/>
        </p:nvSpPr>
        <p:spPr>
          <a:xfrm>
            <a:off x="6096000" y="5410986"/>
            <a:ext cx="1445443" cy="763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99024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21B402-ABB1-4A1E-83D7-708130488A65}"/>
              </a:ext>
            </a:extLst>
          </p:cNvPr>
          <p:cNvSpPr txBox="1"/>
          <p:nvPr/>
        </p:nvSpPr>
        <p:spPr>
          <a:xfrm>
            <a:off x="2327635" y="1053591"/>
            <a:ext cx="776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Mari </a:t>
            </a:r>
            <a:r>
              <a:rPr lang="en-US" sz="2000" dirty="0" err="1"/>
              <a:t>lihat</a:t>
            </a:r>
            <a:r>
              <a:rPr lang="en-US" sz="2000" dirty="0"/>
              <a:t> </a:t>
            </a:r>
            <a:r>
              <a:rPr lang="en-US" sz="2000" dirty="0" err="1"/>
              <a:t>kembali</a:t>
            </a:r>
            <a:r>
              <a:rPr lang="en-US" sz="2000" dirty="0"/>
              <a:t> </a:t>
            </a:r>
            <a:r>
              <a:rPr lang="en-US" sz="2000" b="1" dirty="0" err="1"/>
              <a:t>solusi</a:t>
            </a:r>
            <a:r>
              <a:rPr lang="en-US" sz="2000" b="1" dirty="0"/>
              <a:t> </a:t>
            </a:r>
            <a:r>
              <a:rPr lang="en-US" sz="2000" b="1" dirty="0" err="1"/>
              <a:t>perhitungan</a:t>
            </a:r>
            <a:r>
              <a:rPr lang="en-US" sz="2000" b="1" dirty="0"/>
              <a:t> bonus </a:t>
            </a:r>
            <a:r>
              <a:rPr lang="en-US" sz="2000" dirty="0"/>
              <a:t>pada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b="1" dirty="0"/>
              <a:t>nested if-else</a:t>
            </a:r>
            <a:r>
              <a:rPr lang="en-US" sz="2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CFDD9A-3DBB-4939-A9CA-8F8EE84A4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188" y="1453701"/>
            <a:ext cx="3813683" cy="21438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6D3B0E-98F7-48B9-AC00-012627FA641F}"/>
              </a:ext>
            </a:extLst>
          </p:cNvPr>
          <p:cNvSpPr txBox="1"/>
          <p:nvPr/>
        </p:nvSpPr>
        <p:spPr>
          <a:xfrm>
            <a:off x="819347" y="3797585"/>
            <a:ext cx="8079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Sekarang</a:t>
            </a:r>
            <a:r>
              <a:rPr lang="en-US" sz="2000" dirty="0"/>
              <a:t> </a:t>
            </a:r>
            <a:r>
              <a:rPr lang="en-US" sz="2000" dirty="0" err="1"/>
              <a:t>mari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ubah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b="1" dirty="0"/>
              <a:t>and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pada nested if-else.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421DB4-002D-49F4-8E62-DE9F0A5D4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99" y="4332383"/>
            <a:ext cx="4312492" cy="21438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95712D-C96C-4888-8FD5-F1DC326D0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227" y="4847085"/>
            <a:ext cx="3009900" cy="1114425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E575D04-8546-4193-9EE2-0062F92E527E}"/>
              </a:ext>
            </a:extLst>
          </p:cNvPr>
          <p:cNvSpPr/>
          <p:nvPr/>
        </p:nvSpPr>
        <p:spPr>
          <a:xfrm>
            <a:off x="5448693" y="5156462"/>
            <a:ext cx="1150070" cy="647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F1E77-891A-4E20-A6B7-51699363C33E}"/>
              </a:ext>
            </a:extLst>
          </p:cNvPr>
          <p:cNvSpPr txBox="1"/>
          <p:nvPr/>
        </p:nvSpPr>
        <p:spPr>
          <a:xfrm>
            <a:off x="10096107" y="2911128"/>
            <a:ext cx="1989056" cy="387191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output yang </a:t>
            </a:r>
            <a:r>
              <a:rPr lang="en-US" b="1" dirty="0" err="1"/>
              <a:t>sama</a:t>
            </a:r>
            <a:r>
              <a:rPr lang="en-US" dirty="0"/>
              <a:t>, dan di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serupa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memilih</a:t>
            </a:r>
            <a:r>
              <a:rPr lang="en-US" b="1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/>
              <a:t>nested if-else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/>
              <a:t>and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7968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9E6B-4232-4D80-AD76-A34FD6A21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872" y="504955"/>
            <a:ext cx="9147928" cy="817829"/>
          </a:xfrm>
        </p:spPr>
        <p:txBody>
          <a:bodyPr/>
          <a:lstStyle/>
          <a:p>
            <a:r>
              <a:rPr lang="en-US" b="1" dirty="0"/>
              <a:t>Operator </a:t>
            </a:r>
            <a:r>
              <a:rPr lang="en-US" b="1" dirty="0" err="1"/>
              <a:t>Logika</a:t>
            </a:r>
            <a:r>
              <a:rPr lang="en-US" b="1" dirty="0"/>
              <a:t> “OR”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A7C1F-6F1B-47EB-AE91-BF4ABE20AC30}"/>
              </a:ext>
            </a:extLst>
          </p:cNvPr>
          <p:cNvSpPr txBox="1"/>
          <p:nvPr/>
        </p:nvSpPr>
        <p:spPr>
          <a:xfrm>
            <a:off x="2196446" y="1320351"/>
            <a:ext cx="77676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Berlawanan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and, </a:t>
            </a:r>
            <a:r>
              <a:rPr lang="en-US" sz="2000" dirty="0">
                <a:highlight>
                  <a:srgbClr val="FFFF00"/>
                </a:highlight>
              </a:rPr>
              <a:t>operator or </a:t>
            </a:r>
            <a:r>
              <a:rPr lang="en-US" sz="2000" dirty="0" err="1">
                <a:highlight>
                  <a:srgbClr val="FFFF00"/>
                </a:highlight>
              </a:rPr>
              <a:t>akan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menghasilkan</a:t>
            </a:r>
            <a:r>
              <a:rPr lang="en-US" sz="2000" dirty="0">
                <a:highlight>
                  <a:srgbClr val="FFFF00"/>
                </a:highlight>
              </a:rPr>
              <a:t> True </a:t>
            </a:r>
            <a:r>
              <a:rPr lang="en-US" sz="2000" dirty="0" err="1">
                <a:highlight>
                  <a:srgbClr val="FFFF00"/>
                </a:highlight>
              </a:rPr>
              <a:t>jika</a:t>
            </a:r>
            <a:r>
              <a:rPr lang="en-US" sz="2000" dirty="0">
                <a:highlight>
                  <a:srgbClr val="FFFF00"/>
                </a:highlight>
              </a:rPr>
              <a:t> salah </a:t>
            </a:r>
            <a:r>
              <a:rPr lang="en-US" sz="2000" dirty="0" err="1">
                <a:highlight>
                  <a:srgbClr val="FFFF00"/>
                </a:highlight>
              </a:rPr>
              <a:t>satu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nilai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bernilai</a:t>
            </a:r>
            <a:r>
              <a:rPr lang="en-US" sz="2000" dirty="0">
                <a:highlight>
                  <a:srgbClr val="FFFF00"/>
                </a:highlight>
              </a:rPr>
              <a:t> True</a:t>
            </a:r>
            <a:r>
              <a:rPr lang="en-US" sz="2000" dirty="0"/>
              <a:t>,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kata lain </a:t>
            </a:r>
            <a:r>
              <a:rPr lang="en-US" sz="2000" dirty="0" err="1"/>
              <a:t>akan</a:t>
            </a:r>
            <a:r>
              <a:rPr lang="en-US" sz="2000" dirty="0"/>
              <a:t> False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kedua</a:t>
            </a:r>
            <a:r>
              <a:rPr lang="en-US" sz="2000" dirty="0"/>
              <a:t> </a:t>
            </a:r>
            <a:r>
              <a:rPr lang="en-US" sz="2000" dirty="0" err="1"/>
              <a:t>nilainya</a:t>
            </a:r>
            <a:r>
              <a:rPr lang="en-US" sz="2000" dirty="0"/>
              <a:t> False.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50A204A-7677-4190-AE8A-5F6DAAD4C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583240"/>
              </p:ext>
            </p:extLst>
          </p:nvPr>
        </p:nvGraphicFramePr>
        <p:xfrm>
          <a:off x="2281287" y="2367528"/>
          <a:ext cx="218701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006">
                  <a:extLst>
                    <a:ext uri="{9D8B030D-6E8A-4147-A177-3AD203B41FA5}">
                      <a16:colId xmlns:a16="http://schemas.microsoft.com/office/drawing/2014/main" val="2867521550"/>
                    </a:ext>
                  </a:extLst>
                </a:gridCol>
                <a:gridCol w="729006">
                  <a:extLst>
                    <a:ext uri="{9D8B030D-6E8A-4147-A177-3AD203B41FA5}">
                      <a16:colId xmlns:a16="http://schemas.microsoft.com/office/drawing/2014/main" val="1376661321"/>
                    </a:ext>
                  </a:extLst>
                </a:gridCol>
                <a:gridCol w="729006">
                  <a:extLst>
                    <a:ext uri="{9D8B030D-6E8A-4147-A177-3AD203B41FA5}">
                      <a16:colId xmlns:a16="http://schemas.microsoft.com/office/drawing/2014/main" val="1287996217"/>
                    </a:ext>
                  </a:extLst>
                </a:gridCol>
              </a:tblGrid>
              <a:tr h="274522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x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x or y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40416553"/>
                  </a:ext>
                </a:extLst>
              </a:tr>
              <a:tr h="27452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229930"/>
                  </a:ext>
                </a:extLst>
              </a:tr>
              <a:tr h="27452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773596"/>
                  </a:ext>
                </a:extLst>
              </a:tr>
              <a:tr h="27452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600065"/>
                  </a:ext>
                </a:extLst>
              </a:tr>
              <a:tr h="274522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False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False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False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0589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7DF0EC8-88A0-4584-B551-A6EB7FCFA061}"/>
              </a:ext>
            </a:extLst>
          </p:cNvPr>
          <p:cNvSpPr txBox="1"/>
          <p:nvPr/>
        </p:nvSpPr>
        <p:spPr>
          <a:xfrm>
            <a:off x="4842235" y="2367528"/>
            <a:ext cx="250753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/>
              <a:t>Kita biasa menggunakan operator or jika ada beberapa alternatif kondisi yang menyebabkan suatu aksi dijalankan.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68C6C0-9958-49EC-973C-406766A4A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27" y="4981472"/>
            <a:ext cx="5317503" cy="15718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6A0B7E-A3BE-4A3C-881D-B50889C630A1}"/>
              </a:ext>
            </a:extLst>
          </p:cNvPr>
          <p:cNvSpPr txBox="1"/>
          <p:nvPr/>
        </p:nvSpPr>
        <p:spPr>
          <a:xfrm>
            <a:off x="298483" y="4464237"/>
            <a:ext cx="5797517" cy="22474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berhak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diskon</a:t>
            </a:r>
            <a:r>
              <a:rPr lang="en-US" dirty="0"/>
              <a:t> 20%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member,z</a:t>
            </a:r>
            <a:r>
              <a:rPr lang="en-US" dirty="0"/>
              <a:t> </a:t>
            </a:r>
            <a:r>
              <a:rPr lang="en-US" dirty="0" err="1"/>
              <a:t>atau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belanja</a:t>
            </a:r>
            <a:r>
              <a:rPr lang="en-US" dirty="0"/>
              <a:t> &gt; 1 </a:t>
            </a:r>
            <a:r>
              <a:rPr lang="en-US" dirty="0" err="1"/>
              <a:t>juta</a:t>
            </a:r>
            <a:r>
              <a:rPr lang="en-US" dirty="0"/>
              <a:t> rupiah, </a:t>
            </a:r>
            <a:r>
              <a:rPr lang="en-US" dirty="0" err="1"/>
              <a:t>atau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harbolnas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55A41D-37D7-462D-B508-068752CF5C0E}"/>
              </a:ext>
            </a:extLst>
          </p:cNvPr>
          <p:cNvSpPr txBox="1"/>
          <p:nvPr/>
        </p:nvSpPr>
        <p:spPr>
          <a:xfrm>
            <a:off x="6487527" y="4572000"/>
            <a:ext cx="264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Silahkan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dicoba</a:t>
            </a:r>
            <a:r>
              <a:rPr lang="en-US" dirty="0">
                <a:highlight>
                  <a:srgbClr val="FFFF00"/>
                </a:highlight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93245153"/>
      </p:ext>
    </p:extLst>
  </p:cSld>
  <p:clrMapOvr>
    <a:masterClrMapping/>
  </p:clrMapOvr>
</p:sld>
</file>

<file path=ppt/theme/theme1.xml><?xml version="1.0" encoding="utf-8"?>
<a:theme xmlns:a="http://schemas.openxmlformats.org/drawingml/2006/main" name="S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C" id="{50AE2837-78EB-4469-BB2D-673E55F016BE}" vid="{9AB92C97-AEBC-427B-A14D-BB6E550936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SOC</Template>
  <TotalTime>2428</TotalTime>
  <Words>1510</Words>
  <Application>Microsoft Office PowerPoint</Application>
  <PresentationFormat>Widescreen</PresentationFormat>
  <Paragraphs>179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Arial Unicode MS</vt:lpstr>
      <vt:lpstr>Calibri</vt:lpstr>
      <vt:lpstr>Calibri Light</vt:lpstr>
      <vt:lpstr>Courier New</vt:lpstr>
      <vt:lpstr>Lato</vt:lpstr>
      <vt:lpstr>Times New Roman</vt:lpstr>
      <vt:lpstr>var(--jp-code-font-family)</vt:lpstr>
      <vt:lpstr>Wingdings</vt:lpstr>
      <vt:lpstr>SOC</vt:lpstr>
      <vt:lpstr>CII1A3- PENGENALAN PEMROGRAMAN</vt:lpstr>
      <vt:lpstr>PREVIEW MATERI</vt:lpstr>
      <vt:lpstr>Operator logika/boolean</vt:lpstr>
      <vt:lpstr>PowerPoint Presentation</vt:lpstr>
      <vt:lpstr>Operator Logika “Not”</vt:lpstr>
      <vt:lpstr>PowerPoint Presentation</vt:lpstr>
      <vt:lpstr>Operator Logika “AND”</vt:lpstr>
      <vt:lpstr>PowerPoint Presentation</vt:lpstr>
      <vt:lpstr>Operator Logika “OR”</vt:lpstr>
      <vt:lpstr>Update Prioritas Operator</vt:lpstr>
      <vt:lpstr>PowerPoint Presentation</vt:lpstr>
      <vt:lpstr>Perulangan (Control Statements)</vt:lpstr>
      <vt:lpstr>Statement “While”</vt:lpstr>
      <vt:lpstr>PowerPoint Presentation</vt:lpstr>
      <vt:lpstr>Kombinasi “while” dan “if”</vt:lpstr>
      <vt:lpstr>Statement “For”</vt:lpstr>
      <vt:lpstr>List dan Range</vt:lpstr>
      <vt:lpstr>PowerPoint Presentation</vt:lpstr>
      <vt:lpstr>Penggunaan for dengan list</vt:lpstr>
      <vt:lpstr>Penggunaan for dengan range</vt:lpstr>
      <vt:lpstr>Augmented Assignment (+= &amp; -=)</vt:lpstr>
      <vt:lpstr>Nested Loop</vt:lpstr>
      <vt:lpstr>PowerPoint Presentation</vt:lpstr>
      <vt:lpstr>PowerPoint Presentation</vt:lpstr>
      <vt:lpstr>PowerPoint Presentation</vt:lpstr>
      <vt:lpstr>Tebak Output Kode Berikut: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CII1A3- PENGENALAN PEMROGRAMAN</dc:title>
  <dc:creator>Hani Nurrahmi</dc:creator>
  <cp:lastModifiedBy>Hani Nurrahmi</cp:lastModifiedBy>
  <cp:revision>33</cp:revision>
  <dcterms:created xsi:type="dcterms:W3CDTF">2020-09-19T12:55:28Z</dcterms:created>
  <dcterms:modified xsi:type="dcterms:W3CDTF">2020-09-26T10:20:03Z</dcterms:modified>
</cp:coreProperties>
</file>