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303" r:id="rId6"/>
    <p:sldId id="304" r:id="rId7"/>
    <p:sldId id="260" r:id="rId8"/>
    <p:sldId id="305" r:id="rId9"/>
    <p:sldId id="284" r:id="rId10"/>
    <p:sldId id="287" r:id="rId11"/>
    <p:sldId id="307" r:id="rId12"/>
    <p:sldId id="308" r:id="rId13"/>
    <p:sldId id="326" r:id="rId14"/>
    <p:sldId id="309" r:id="rId15"/>
    <p:sldId id="261" r:id="rId16"/>
    <p:sldId id="310" r:id="rId17"/>
    <p:sldId id="267" r:id="rId18"/>
    <p:sldId id="289" r:id="rId19"/>
    <p:sldId id="311" r:id="rId20"/>
    <p:sldId id="312" r:id="rId21"/>
    <p:sldId id="268" r:id="rId22"/>
    <p:sldId id="273" r:id="rId23"/>
    <p:sldId id="274" r:id="rId24"/>
    <p:sldId id="292" r:id="rId25"/>
    <p:sldId id="294" r:id="rId26"/>
    <p:sldId id="313" r:id="rId27"/>
    <p:sldId id="314" r:id="rId28"/>
    <p:sldId id="315" r:id="rId29"/>
    <p:sldId id="316" r:id="rId30"/>
    <p:sldId id="296" r:id="rId31"/>
    <p:sldId id="317" r:id="rId32"/>
    <p:sldId id="298" r:id="rId33"/>
    <p:sldId id="318" r:id="rId34"/>
    <p:sldId id="319" r:id="rId35"/>
    <p:sldId id="320" r:id="rId36"/>
    <p:sldId id="321" r:id="rId37"/>
    <p:sldId id="323" r:id="rId38"/>
    <p:sldId id="324" r:id="rId39"/>
    <p:sldId id="325" r:id="rId40"/>
    <p:sldId id="3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940948-CC73-421B-B930-0D948281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6D4CD2-B39D-44B9-98D9-707F9BA9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107560-C93C-495F-9750-9DAFCCF4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711D3A-7712-4D2F-B201-026C671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92C175-5493-4923-9F08-291898DD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8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1882990-DCCB-4EA9-8F41-4477906E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C89A08E-BD98-45C3-8B9D-D99B4EA9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B1DA-BC50-465C-953B-01C5793F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F7802D-A9B1-4B97-B60F-0F27735C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E741F3-3C79-4993-A9D4-EB8BE0A8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3F8563-0B9D-4ACA-8129-1EF1B24D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FD5625-E58F-4090-9065-601AE47DE2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29750" y="201613"/>
            <a:ext cx="2615242" cy="67124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2859"/>
            <a:ext cx="10515600" cy="81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DC469A-2925-4B8B-97BD-61AA8B7FF3D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5A553C-0A60-44D5-BCE3-8F82D0C2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1523"/>
          </a:xfrm>
        </p:spPr>
        <p:txBody>
          <a:bodyPr>
            <a:normAutofit/>
          </a:bodyPr>
          <a:lstStyle/>
          <a:p>
            <a:r>
              <a:rPr lang="en-US" sz="3200" b="1" dirty="0"/>
              <a:t>CII1A3- PENGENALAN PEMROGRAMAN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PERTEMUAN KE-7</a:t>
            </a:r>
          </a:p>
          <a:p>
            <a:r>
              <a:rPr lang="en-US" sz="3600" b="1" dirty="0"/>
              <a:t> </a:t>
            </a:r>
            <a:r>
              <a:rPr lang="en-US" sz="3600" b="1" i="1" dirty="0"/>
              <a:t>TESTING</a:t>
            </a:r>
            <a:r>
              <a:rPr lang="en-US" sz="3600" b="1" dirty="0"/>
              <a:t> DAN </a:t>
            </a:r>
            <a:r>
              <a:rPr lang="en-US" sz="3600" b="1" i="1" dirty="0"/>
              <a:t>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74" y="5538949"/>
            <a:ext cx="1151281" cy="10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872859"/>
            <a:ext cx="9204489" cy="81782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Ternyata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ada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masalah</a:t>
            </a:r>
            <a:endParaRPr lang="en-US" sz="2400" b="1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E2532-947C-4734-A987-5BCC0D384385}"/>
              </a:ext>
            </a:extLst>
          </p:cNvPr>
          <p:cNvSpPr txBox="1"/>
          <p:nvPr/>
        </p:nvSpPr>
        <p:spPr>
          <a:xfrm>
            <a:off x="1052660" y="1898077"/>
            <a:ext cx="9615340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tertampil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b="1" dirty="0"/>
              <a:t>3</a:t>
            </a:r>
            <a:r>
              <a:rPr lang="en-US" sz="2000" dirty="0"/>
              <a:t>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penjumlahan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segi</a:t>
            </a:r>
            <a:r>
              <a:rPr lang="en-US" sz="2000" dirty="0"/>
              <a:t>. </a:t>
            </a:r>
            <a:r>
              <a:rPr lang="en-US" sz="2000" dirty="0" err="1"/>
              <a:t>Sekilas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yang </a:t>
            </a:r>
            <a:r>
              <a:rPr lang="en-US" sz="2000" dirty="0" err="1"/>
              <a:t>aneh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teliti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b="1" dirty="0"/>
              <a:t>logic error</a:t>
            </a:r>
            <a:r>
              <a:rPr lang="en-US" sz="2000" dirty="0"/>
              <a:t>. </a:t>
            </a:r>
            <a:r>
              <a:rPr lang="en-US" sz="2000" b="1" dirty="0"/>
              <a:t>segi4_1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harusnya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 </a:t>
            </a:r>
            <a:r>
              <a:rPr lang="en-US" sz="2000" b="1" dirty="0"/>
              <a:t>4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panjangnya</a:t>
            </a:r>
            <a:r>
              <a:rPr lang="en-US" sz="2000" dirty="0"/>
              <a:t> </a:t>
            </a:r>
            <a:r>
              <a:rPr lang="en-US" sz="2000" b="1" dirty="0"/>
              <a:t>2</a:t>
            </a:r>
            <a:r>
              <a:rPr lang="en-US" sz="2000" dirty="0"/>
              <a:t> dan </a:t>
            </a:r>
            <a:r>
              <a:rPr lang="en-US" sz="2000" dirty="0" err="1"/>
              <a:t>lebarnya</a:t>
            </a:r>
            <a:r>
              <a:rPr lang="en-US" sz="2000" dirty="0"/>
              <a:t> </a:t>
            </a:r>
            <a:r>
              <a:rPr lang="en-US" sz="2000" b="1" dirty="0"/>
              <a:t>2</a:t>
            </a:r>
            <a:r>
              <a:rPr lang="en-US" sz="2000" dirty="0"/>
              <a:t>.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totalnya</a:t>
            </a:r>
            <a:r>
              <a:rPr lang="en-US" sz="2000" dirty="0"/>
              <a:t> </a:t>
            </a:r>
            <a:r>
              <a:rPr lang="en-US" sz="2000" dirty="0" err="1"/>
              <a:t>penjumlahan</a:t>
            </a:r>
            <a:r>
              <a:rPr lang="en-US" sz="2000" dirty="0"/>
              <a:t> </a:t>
            </a:r>
            <a:r>
              <a:rPr lang="en-US" sz="2000" dirty="0" err="1"/>
              <a:t>malah</a:t>
            </a:r>
            <a:r>
              <a:rPr lang="en-US" sz="2000" dirty="0"/>
              <a:t> </a:t>
            </a:r>
            <a:r>
              <a:rPr lang="en-US" sz="2000" dirty="0" err="1"/>
              <a:t>berkurang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b="1" dirty="0"/>
              <a:t>3</a:t>
            </a:r>
            <a:r>
              <a:rPr lang="en-US" sz="2000" dirty="0"/>
              <a:t>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dikarenakan</a:t>
            </a:r>
            <a:r>
              <a:rPr lang="en-US" sz="2000" dirty="0"/>
              <a:t> </a:t>
            </a:r>
            <a:r>
              <a:rPr lang="en-US" sz="2000" b="1" dirty="0"/>
              <a:t>segi4_2</a:t>
            </a:r>
            <a:r>
              <a:rPr lang="en-US" sz="2000" dirty="0"/>
              <a:t>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</a:t>
            </a:r>
            <a:r>
              <a:rPr lang="en-US" sz="2000" b="1" dirty="0"/>
              <a:t>-1</a:t>
            </a:r>
            <a:r>
              <a:rPr lang="en-US" sz="2000" dirty="0"/>
              <a:t>,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penyebab</a:t>
            </a:r>
            <a:r>
              <a:rPr lang="en-US" sz="2000" dirty="0"/>
              <a:t> </a:t>
            </a:r>
            <a:r>
              <a:rPr lang="en-US" sz="2000" dirty="0" err="1"/>
              <a:t>terjadinya</a:t>
            </a:r>
            <a:r>
              <a:rPr lang="en-US" sz="2000" dirty="0"/>
              <a:t> </a:t>
            </a:r>
            <a:r>
              <a:rPr lang="en-US" sz="2000" b="1" dirty="0"/>
              <a:t>logic error</a:t>
            </a:r>
            <a:r>
              <a:rPr lang="en-US" sz="2000" dirty="0"/>
              <a:t>. Setelah </a:t>
            </a:r>
            <a:r>
              <a:rPr lang="en-US" sz="2000" dirty="0" err="1"/>
              <a:t>diperhatikan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, </a:t>
            </a:r>
            <a:r>
              <a:rPr lang="en-US" sz="2000" dirty="0" err="1"/>
              <a:t>penyebab</a:t>
            </a:r>
            <a:r>
              <a:rPr lang="en-US" sz="2000" dirty="0"/>
              <a:t>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input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asumsi</a:t>
            </a:r>
            <a:r>
              <a:rPr lang="en-US" sz="2000" dirty="0"/>
              <a:t>, </a:t>
            </a:r>
            <a:r>
              <a:rPr lang="en-US" sz="2000" b="1" dirty="0"/>
              <a:t>y0 = 4</a:t>
            </a:r>
            <a:r>
              <a:rPr lang="en-US" sz="2000" dirty="0"/>
              <a:t>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besar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y1 = 3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(2, 4) </a:t>
            </a:r>
            <a:r>
              <a:rPr lang="en-US" sz="2000" dirty="0" err="1"/>
              <a:t>bukanlah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pojok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, </a:t>
            </a:r>
            <a:r>
              <a:rPr lang="en-US" sz="2000" dirty="0" err="1"/>
              <a:t>melainkan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D507E66-CEB1-45FD-995E-11C06AC7EC5F}"/>
              </a:ext>
            </a:extLst>
          </p:cNvPr>
          <p:cNvSpPr/>
          <p:nvPr/>
        </p:nvSpPr>
        <p:spPr>
          <a:xfrm>
            <a:off x="9074870" y="4901938"/>
            <a:ext cx="1593130" cy="725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5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872859"/>
            <a:ext cx="9204489" cy="81782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Opsi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Solusi</a:t>
            </a:r>
            <a:r>
              <a:rPr lang="en-US" sz="2400" b="1" dirty="0">
                <a:highlight>
                  <a:srgbClr val="FFFF00"/>
                </a:highlight>
              </a:rPr>
              <a:t>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E2532-947C-4734-A987-5BCC0D384385}"/>
              </a:ext>
            </a:extLst>
          </p:cNvPr>
          <p:cNvSpPr txBox="1"/>
          <p:nvPr/>
        </p:nvSpPr>
        <p:spPr>
          <a:xfrm>
            <a:off x="2149310" y="1690688"/>
            <a:ext cx="748488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Seharusnya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pemanggilan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koordinat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: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9D933-1AE6-4539-A439-044CD324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10" y="2508517"/>
            <a:ext cx="6183349" cy="243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EEFB6-CC30-4CEA-895E-546D3DA0B75F}"/>
              </a:ext>
            </a:extLst>
          </p:cNvPr>
          <p:cNvSpPr txBox="1"/>
          <p:nvPr/>
        </p:nvSpPr>
        <p:spPr>
          <a:xfrm>
            <a:off x="2149310" y="5168299"/>
            <a:ext cx="748488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tentu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bukanlah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</a:t>
            </a:r>
            <a:r>
              <a:rPr lang="en-US" sz="2000" dirty="0" err="1"/>
              <a:t>terbaik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orang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orang lain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lupa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dan </a:t>
            </a:r>
            <a:r>
              <a:rPr lang="en-US" sz="2000" dirty="0" err="1"/>
              <a:t>akhirnya</a:t>
            </a:r>
            <a:r>
              <a:rPr lang="en-US" sz="2000" dirty="0"/>
              <a:t> </a:t>
            </a:r>
            <a:r>
              <a:rPr lang="en-US" sz="2000" dirty="0" err="1"/>
              <a:t>berakibat</a:t>
            </a:r>
            <a:r>
              <a:rPr lang="en-US" sz="2000" dirty="0"/>
              <a:t> fatal.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769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872859"/>
            <a:ext cx="9204489" cy="81782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Opsi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Solusi</a:t>
            </a:r>
            <a:r>
              <a:rPr lang="en-US" sz="2400" b="1" dirty="0">
                <a:highlight>
                  <a:srgbClr val="FFFF00"/>
                </a:highlight>
              </a:rPr>
              <a:t>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E2532-947C-4734-A987-5BCC0D384385}"/>
              </a:ext>
            </a:extLst>
          </p:cNvPr>
          <p:cNvSpPr txBox="1"/>
          <p:nvPr/>
        </p:nvSpPr>
        <p:spPr>
          <a:xfrm>
            <a:off x="2149310" y="1690688"/>
            <a:ext cx="748488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Tambahkan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jangan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apa-apa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EEFB6-CC30-4CEA-895E-546D3DA0B75F}"/>
              </a:ext>
            </a:extLst>
          </p:cNvPr>
          <p:cNvSpPr txBox="1"/>
          <p:nvPr/>
        </p:nvSpPr>
        <p:spPr>
          <a:xfrm>
            <a:off x="6751554" y="2508517"/>
            <a:ext cx="5269584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salah,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luas_segiempat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return,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defaultnya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None.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error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integer. Error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menyulitkan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orang lain,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valid.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, dan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dirty="0"/>
              <a:t> pada </a:t>
            </a:r>
            <a:r>
              <a:rPr lang="en-US" dirty="0" err="1"/>
              <a:t>prinsip</a:t>
            </a:r>
            <a:r>
              <a:rPr lang="en-US" dirty="0"/>
              <a:t> defensive programming.</a:t>
            </a:r>
          </a:p>
          <a:p>
            <a:endParaRPr lang="en-US" dirty="0"/>
          </a:p>
          <a:p>
            <a:r>
              <a:rPr lang="en-US" dirty="0" err="1"/>
              <a:t>Mengeset</a:t>
            </a:r>
            <a:r>
              <a:rPr lang="en-US" dirty="0"/>
              <a:t> return </a:t>
            </a:r>
            <a:r>
              <a:rPr lang="en-US" dirty="0" err="1"/>
              <a:t>dengan</a:t>
            </a:r>
            <a:r>
              <a:rPr lang="en-US" dirty="0"/>
              <a:t> 0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TypeError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error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LogicError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42D9F-0082-41C6-8E43-EA6A6443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3" y="2457795"/>
            <a:ext cx="6280461" cy="40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6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872859"/>
            <a:ext cx="9204489" cy="81782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Opsi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Solusi</a:t>
            </a:r>
            <a:r>
              <a:rPr lang="en-US" sz="2400" b="1" dirty="0">
                <a:highlight>
                  <a:srgbClr val="FFFF00"/>
                </a:highlight>
              </a:rPr>
              <a:t> 3 (</a:t>
            </a:r>
            <a:r>
              <a:rPr lang="en-US" sz="2400" b="1" dirty="0" err="1">
                <a:highlight>
                  <a:srgbClr val="FFFF00"/>
                </a:highlight>
              </a:rPr>
              <a:t>terbaik</a:t>
            </a:r>
            <a:r>
              <a:rPr lang="en-US" sz="2400" b="1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E2532-947C-4734-A987-5BCC0D384385}"/>
              </a:ext>
            </a:extLst>
          </p:cNvPr>
          <p:cNvSpPr txBox="1"/>
          <p:nvPr/>
        </p:nvSpPr>
        <p:spPr>
          <a:xfrm>
            <a:off x="2149310" y="1690688"/>
            <a:ext cx="748488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Menggunakan</a:t>
            </a:r>
            <a:r>
              <a:rPr lang="en-US" sz="2000" dirty="0"/>
              <a:t> Assertion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EEFB6-CC30-4CEA-895E-546D3DA0B75F}"/>
              </a:ext>
            </a:extLst>
          </p:cNvPr>
          <p:cNvSpPr txBox="1"/>
          <p:nvPr/>
        </p:nvSpPr>
        <p:spPr>
          <a:xfrm>
            <a:off x="8710367" y="2908627"/>
            <a:ext cx="3216503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Assertion Error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pesannya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siapapun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dan tau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di mana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C91C7-7556-4F20-B40A-D595776D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2" y="2313789"/>
            <a:ext cx="6359951" cy="2745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304D1-BBBF-4AE7-8300-A4599B44D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29" y="3447680"/>
            <a:ext cx="5739698" cy="32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5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883" y="949520"/>
            <a:ext cx="9204489" cy="81782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Bentuk</a:t>
            </a:r>
            <a:r>
              <a:rPr lang="en-US" sz="2400" b="1" dirty="0"/>
              <a:t> Statement Assertion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F3499-E09D-448F-8B92-BB75988C102E}"/>
              </a:ext>
            </a:extLst>
          </p:cNvPr>
          <p:cNvSpPr txBox="1"/>
          <p:nvPr/>
        </p:nvSpPr>
        <p:spPr>
          <a:xfrm>
            <a:off x="2139883" y="3878349"/>
            <a:ext cx="78320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 Assertion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berhenti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assertion di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lain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berhenti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4C7DC4-B2B0-49C5-88CC-A9E68254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97" y="1838821"/>
            <a:ext cx="7832005" cy="15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2BD5-8B76-4312-8803-36E01986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872859"/>
            <a:ext cx="9072513" cy="817829"/>
          </a:xfrm>
        </p:spPr>
        <p:txBody>
          <a:bodyPr/>
          <a:lstStyle/>
          <a:p>
            <a:r>
              <a:rPr lang="en-US" b="1" dirty="0"/>
              <a:t>Exception Handling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49700-26B6-4523-9167-4337AA46DF3A}"/>
              </a:ext>
            </a:extLst>
          </p:cNvPr>
          <p:cNvSpPr txBox="1"/>
          <p:nvPr/>
        </p:nvSpPr>
        <p:spPr>
          <a:xfrm>
            <a:off x="1641835" y="1913641"/>
            <a:ext cx="890833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Ada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exception </a:t>
            </a:r>
            <a:r>
              <a:rPr lang="en-US" sz="2000" dirty="0" err="1"/>
              <a:t>bawaan</a:t>
            </a:r>
            <a:r>
              <a:rPr lang="en-US" sz="2000" dirty="0"/>
              <a:t> Python (</a:t>
            </a:r>
            <a:r>
              <a:rPr lang="en-US" sz="2000" i="1" dirty="0"/>
              <a:t>built-in exception</a:t>
            </a:r>
            <a:r>
              <a:rPr lang="en-US" sz="2000" dirty="0"/>
              <a:t>), di </a:t>
            </a:r>
            <a:r>
              <a:rPr lang="en-US" sz="2000" dirty="0" err="1"/>
              <a:t>antaranya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NameError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TypeError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ValueError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ZeroDivisionError</a:t>
            </a:r>
            <a:endParaRPr lang="en-US" sz="2000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lengkapnya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pada: https://docs.python.org/3/library/exceptions.html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37AE2-C413-49B8-8B63-859980397651}"/>
              </a:ext>
            </a:extLst>
          </p:cNvPr>
          <p:cNvSpPr txBox="1"/>
          <p:nvPr/>
        </p:nvSpPr>
        <p:spPr>
          <a:xfrm>
            <a:off x="1641835" y="4075586"/>
            <a:ext cx="8908330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program, </a:t>
            </a:r>
            <a:r>
              <a:rPr lang="en-US" sz="2000" dirty="0" err="1"/>
              <a:t>selain</a:t>
            </a:r>
            <a:r>
              <a:rPr lang="en-US" sz="2000" dirty="0"/>
              <a:t> </a:t>
            </a:r>
            <a:r>
              <a:rPr lang="en-US" sz="2000" b="1" dirty="0"/>
              <a:t>correctness</a:t>
            </a:r>
            <a:r>
              <a:rPr lang="en-US" sz="2000" dirty="0"/>
              <a:t> (</a:t>
            </a:r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ditekankan</a:t>
            </a:r>
            <a:r>
              <a:rPr lang="en-US" sz="2000" dirty="0"/>
              <a:t> pada </a:t>
            </a:r>
            <a:r>
              <a:rPr lang="en-US" sz="2000" dirty="0" err="1"/>
              <a:t>penggunaan</a:t>
            </a:r>
            <a:r>
              <a:rPr lang="en-US" sz="2000" dirty="0"/>
              <a:t> assertion) </a:t>
            </a:r>
            <a:r>
              <a:rPr lang="en-US" sz="2000" dirty="0" err="1"/>
              <a:t>kita</a:t>
            </a:r>
            <a:r>
              <a:rPr lang="en-US" sz="2000" dirty="0"/>
              <a:t> juga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memperhatikan</a:t>
            </a:r>
            <a:r>
              <a:rPr lang="en-US" sz="2000" dirty="0"/>
              <a:t> </a:t>
            </a:r>
            <a:r>
              <a:rPr lang="en-US" sz="2000" dirty="0" err="1"/>
              <a:t>aspek</a:t>
            </a:r>
            <a:r>
              <a:rPr lang="en-US" sz="2000" dirty="0"/>
              <a:t> </a:t>
            </a:r>
            <a:r>
              <a:rPr lang="en-US" sz="2000" b="1" dirty="0"/>
              <a:t>robustness</a:t>
            </a:r>
            <a:r>
              <a:rPr lang="en-US" sz="2000" dirty="0"/>
              <a:t> 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ketangguhan</a:t>
            </a:r>
            <a:r>
              <a:rPr lang="en-US" sz="2000" dirty="0"/>
              <a:t>. Program yang </a:t>
            </a:r>
            <a:r>
              <a:rPr lang="en-US" sz="2000" b="1" dirty="0"/>
              <a:t>robust</a:t>
            </a:r>
            <a:r>
              <a:rPr lang="en-US" sz="2000" dirty="0"/>
              <a:t> 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 </a:t>
            </a:r>
            <a:r>
              <a:rPr lang="en-US" sz="2000" b="1" dirty="0"/>
              <a:t>crash</a:t>
            </a:r>
            <a:r>
              <a:rPr lang="en-US" sz="2000" dirty="0"/>
              <a:t> 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terhenti</a:t>
            </a:r>
            <a:r>
              <a:rPr lang="en-US" sz="2000" dirty="0"/>
              <a:t> </a:t>
            </a:r>
            <a:r>
              <a:rPr lang="en-US" sz="2000" dirty="0" err="1"/>
              <a:t>walau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error. </a:t>
            </a:r>
            <a:r>
              <a:rPr lang="en-US" sz="2000" dirty="0" err="1"/>
              <a:t>Sekilas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prinsip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terasa</a:t>
            </a:r>
            <a:r>
              <a:rPr lang="en-US" sz="2000" dirty="0"/>
              <a:t> </a:t>
            </a:r>
            <a:r>
              <a:rPr lang="en-US" sz="2000" dirty="0" err="1"/>
              <a:t>bertentangan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sebenarnya</a:t>
            </a:r>
            <a:r>
              <a:rPr lang="en-US" sz="2000" dirty="0"/>
              <a:t>,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 pada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tepat</a:t>
            </a:r>
            <a:r>
              <a:rPr lang="en-US" sz="20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02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E49700-26B6-4523-9167-4337AA46DF3A}"/>
              </a:ext>
            </a:extLst>
          </p:cNvPr>
          <p:cNvSpPr txBox="1"/>
          <p:nvPr/>
        </p:nvSpPr>
        <p:spPr>
          <a:xfrm>
            <a:off x="2007909" y="1027521"/>
            <a:ext cx="778654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, </a:t>
            </a:r>
            <a:r>
              <a:rPr lang="en-US" sz="2000" dirty="0" err="1"/>
              <a:t>anggaplah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yang </a:t>
            </a:r>
            <a:r>
              <a:rPr lang="en-US" sz="2000" dirty="0" err="1"/>
              <a:t>meminta</a:t>
            </a:r>
            <a:r>
              <a:rPr lang="en-US" sz="2000" dirty="0"/>
              <a:t> </a:t>
            </a:r>
            <a:r>
              <a:rPr lang="en-US" sz="2000" dirty="0" err="1"/>
              <a:t>inputan</a:t>
            </a:r>
            <a:r>
              <a:rPr lang="en-US" sz="2000" dirty="0"/>
              <a:t> user </a:t>
            </a:r>
            <a:r>
              <a:rPr lang="en-US" sz="2000" dirty="0" err="1"/>
              <a:t>berupa</a:t>
            </a:r>
            <a:r>
              <a:rPr lang="en-US" sz="2000" dirty="0"/>
              <a:t> 4 </a:t>
            </a:r>
            <a:r>
              <a:rPr lang="en-US" sz="2000" dirty="0" err="1"/>
              <a:t>buah</a:t>
            </a:r>
            <a:r>
              <a:rPr lang="en-US" sz="2000" dirty="0"/>
              <a:t> integer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representasi</a:t>
            </a:r>
            <a:r>
              <a:rPr lang="en-US" sz="2000" dirty="0"/>
              <a:t> 2 </a:t>
            </a:r>
            <a:r>
              <a:rPr lang="en-US" sz="2000" dirty="0" err="1"/>
              <a:t>koordinat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pojok</a:t>
            </a:r>
            <a:r>
              <a:rPr lang="en-US" sz="2000" dirty="0"/>
              <a:t> (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 dan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) pada </a:t>
            </a:r>
            <a:r>
              <a:rPr lang="en-US" sz="2000" dirty="0" err="1"/>
              <a:t>segi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x0, y0, x1, y1.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A075D-685A-414F-8D1B-6D881155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10" y="2254971"/>
            <a:ext cx="3864990" cy="2439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DAF8B-9835-4F69-9887-79CF3914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89" y="4772010"/>
            <a:ext cx="6472287" cy="1926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C67D0F-2EEF-4A5D-91DE-163AB0A61CD7}"/>
              </a:ext>
            </a:extLst>
          </p:cNvPr>
          <p:cNvSpPr txBox="1"/>
          <p:nvPr/>
        </p:nvSpPr>
        <p:spPr>
          <a:xfrm>
            <a:off x="7070105" y="2434084"/>
            <a:ext cx="4487159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Ternyata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user yang </a:t>
            </a:r>
            <a:r>
              <a:rPr lang="en-US" dirty="0" err="1"/>
              <a:t>niat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1, 1, 5, 5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1, 1, 5, 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exception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b="1" dirty="0" err="1"/>
              <a:t>ValueError</a:t>
            </a:r>
            <a:r>
              <a:rPr lang="en-US" dirty="0"/>
              <a:t>. </a:t>
            </a:r>
            <a:r>
              <a:rPr lang="en-US" dirty="0" err="1"/>
              <a:t>Kesalahan</a:t>
            </a:r>
            <a:r>
              <a:rPr lang="en-US" dirty="0"/>
              <a:t> user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disengaja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disengaja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kesalahan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ini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bisa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ditangani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sehingga</a:t>
            </a:r>
            <a:r>
              <a:rPr lang="en-US" dirty="0">
                <a:highlight>
                  <a:srgbClr val="FFFF00"/>
                </a:highlight>
              </a:rPr>
              <a:t> program </a:t>
            </a:r>
            <a:r>
              <a:rPr lang="en-US" dirty="0" err="1">
                <a:highlight>
                  <a:srgbClr val="FFFF00"/>
                </a:highlight>
              </a:rPr>
              <a:t>tidak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langsung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terhenti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melainkan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dapat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tetap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berjalan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dengan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memberikan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informasi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kepada</a:t>
            </a:r>
            <a:r>
              <a:rPr lang="en-US" dirty="0">
                <a:highlight>
                  <a:srgbClr val="FFFF00"/>
                </a:highlight>
              </a:rPr>
              <a:t> user </a:t>
            </a:r>
            <a:r>
              <a:rPr lang="en-US" dirty="0" err="1">
                <a:highlight>
                  <a:srgbClr val="FFFF00"/>
                </a:highlight>
              </a:rPr>
              <a:t>untuk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memperbaikinya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Penanganan</a:t>
            </a:r>
            <a:r>
              <a:rPr lang="en-US" dirty="0"/>
              <a:t> exception, agar program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terhenti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369343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E82EDE-F093-4FBF-8414-DDF53B0D5762}"/>
              </a:ext>
            </a:extLst>
          </p:cNvPr>
          <p:cNvSpPr txBox="1"/>
          <p:nvPr/>
        </p:nvSpPr>
        <p:spPr>
          <a:xfrm>
            <a:off x="2290714" y="942681"/>
            <a:ext cx="736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Penggunaan Exception Handling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B6C34D-809A-40D0-B4B4-D4E19FED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03" y="1438692"/>
            <a:ext cx="8669994" cy="39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73DF24-2FA9-4A30-BD22-92A275C16B21}"/>
              </a:ext>
            </a:extLst>
          </p:cNvPr>
          <p:cNvSpPr txBox="1"/>
          <p:nvPr/>
        </p:nvSpPr>
        <p:spPr>
          <a:xfrm>
            <a:off x="2344132" y="888178"/>
            <a:ext cx="7073245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try-except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error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input.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0FF43C-8096-41A6-8E60-54E21C57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52" y="1534509"/>
            <a:ext cx="3327752" cy="3377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21CB34-0FDB-484B-B1B1-6E78F207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754" y="2367288"/>
            <a:ext cx="5856452" cy="1883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6681BE-5D43-438B-B82C-84990D4C60EA}"/>
              </a:ext>
            </a:extLst>
          </p:cNvPr>
          <p:cNvSpPr txBox="1"/>
          <p:nvPr/>
        </p:nvSpPr>
        <p:spPr>
          <a:xfrm>
            <a:off x="359677" y="4944739"/>
            <a:ext cx="573632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diinputkan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1, 1, 5, t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terhenti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program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statement assignment y1 yang </a:t>
            </a:r>
            <a:r>
              <a:rPr lang="en-US" dirty="0" err="1"/>
              <a:t>diberikan</a:t>
            </a:r>
            <a:r>
              <a:rPr lang="en-US" dirty="0"/>
              <a:t> input </a:t>
            </a:r>
            <a:r>
              <a:rPr lang="en-US" dirty="0" err="1"/>
              <a:t>tidak</a:t>
            </a:r>
            <a:r>
              <a:rPr lang="en-US" dirty="0"/>
              <a:t> valid </a:t>
            </a:r>
            <a:r>
              <a:rPr lang="en-US" dirty="0" err="1"/>
              <a:t>berupa</a:t>
            </a:r>
            <a:r>
              <a:rPr lang="en-US" dirty="0"/>
              <a:t> t.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exception yang </a:t>
            </a:r>
            <a:r>
              <a:rPr lang="en-US" dirty="0" err="1"/>
              <a:t>timbul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ditangani</a:t>
            </a:r>
            <a:r>
              <a:rPr lang="en-US" dirty="0"/>
              <a:t> oleh try-except.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35199-A0A4-4580-AF17-08EBF4AD656A}"/>
              </a:ext>
            </a:extLst>
          </p:cNvPr>
          <p:cNvSpPr txBox="1"/>
          <p:nvPr/>
        </p:nvSpPr>
        <p:spPr>
          <a:xfrm>
            <a:off x="6263325" y="5083238"/>
            <a:ext cx="5091309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luas_segiempat</a:t>
            </a:r>
            <a:r>
              <a:rPr lang="en-US" dirty="0"/>
              <a:t>, argument y1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statement assignment y1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walau</a:t>
            </a:r>
            <a:r>
              <a:rPr lang="en-US" dirty="0"/>
              <a:t> program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F703CFB-91D9-4DFD-B522-510BF25222BC}"/>
              </a:ext>
            </a:extLst>
          </p:cNvPr>
          <p:cNvSpPr/>
          <p:nvPr/>
        </p:nvSpPr>
        <p:spPr>
          <a:xfrm>
            <a:off x="8333295" y="4383464"/>
            <a:ext cx="424206" cy="561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8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73DF24-2FA9-4A30-BD22-92A275C16B21}"/>
              </a:ext>
            </a:extLst>
          </p:cNvPr>
          <p:cNvSpPr txBox="1"/>
          <p:nvPr/>
        </p:nvSpPr>
        <p:spPr>
          <a:xfrm>
            <a:off x="2344132" y="1604617"/>
            <a:ext cx="8006499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else agar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dan print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try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35199-A0A4-4580-AF17-08EBF4AD656A}"/>
              </a:ext>
            </a:extLst>
          </p:cNvPr>
          <p:cNvSpPr txBox="1"/>
          <p:nvPr/>
        </p:nvSpPr>
        <p:spPr>
          <a:xfrm>
            <a:off x="3421930" y="5394849"/>
            <a:ext cx="594831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Program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input yang </a:t>
            </a:r>
            <a:r>
              <a:rPr lang="en-US" dirty="0" err="1"/>
              <a:t>tidak</a:t>
            </a:r>
            <a:r>
              <a:rPr lang="en-US" dirty="0"/>
              <a:t> valid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error.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7F574-F994-470A-9B6F-69953FE7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53" y="2500571"/>
            <a:ext cx="4460646" cy="2604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D9180-3484-4920-B7A2-8F27A8B4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029" y="2979039"/>
            <a:ext cx="3009900" cy="16478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229B8D1-20D5-4DBA-B33B-28CC92581BEB}"/>
              </a:ext>
            </a:extLst>
          </p:cNvPr>
          <p:cNvSpPr/>
          <p:nvPr/>
        </p:nvSpPr>
        <p:spPr>
          <a:xfrm>
            <a:off x="6096000" y="3421165"/>
            <a:ext cx="1187777" cy="763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F993EF-DDAA-4998-B314-FA6C92F1DED2}"/>
              </a:ext>
            </a:extLst>
          </p:cNvPr>
          <p:cNvSpPr/>
          <p:nvPr/>
        </p:nvSpPr>
        <p:spPr>
          <a:xfrm>
            <a:off x="7503736" y="4165882"/>
            <a:ext cx="2488676" cy="25528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6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A724-C1FA-45C6-A65F-0F8D3025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2" y="872859"/>
            <a:ext cx="10505388" cy="817829"/>
          </a:xfrm>
        </p:spPr>
        <p:txBody>
          <a:bodyPr/>
          <a:lstStyle/>
          <a:p>
            <a:pPr algn="ctr"/>
            <a:r>
              <a:rPr lang="en-US" b="1" dirty="0"/>
              <a:t>PREVIEW MATERI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A566-2076-4E6B-BF25-6B03CBE7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825624"/>
            <a:ext cx="5486400" cy="39435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Error/Bug</a:t>
            </a:r>
          </a:p>
          <a:p>
            <a:r>
              <a:rPr lang="en-US" dirty="0"/>
              <a:t>Defensive Programming</a:t>
            </a:r>
          </a:p>
          <a:p>
            <a:r>
              <a:rPr lang="en-US" dirty="0"/>
              <a:t>Assertion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4122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73DF24-2FA9-4A30-BD22-92A275C16B21}"/>
              </a:ext>
            </a:extLst>
          </p:cNvPr>
          <p:cNvSpPr txBox="1"/>
          <p:nvPr/>
        </p:nvSpPr>
        <p:spPr>
          <a:xfrm>
            <a:off x="2344132" y="1274677"/>
            <a:ext cx="7073245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input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 kali?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DAC34-4949-4EEE-B8BC-824312BD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32" y="2697648"/>
            <a:ext cx="7423318" cy="3335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84FDB-81FF-4B56-BE43-385AD27342AA}"/>
              </a:ext>
            </a:extLst>
          </p:cNvPr>
          <p:cNvSpPr txBox="1"/>
          <p:nvPr/>
        </p:nvSpPr>
        <p:spPr>
          <a:xfrm>
            <a:off x="2403835" y="2375554"/>
            <a:ext cx="19324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Yuk,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6E434-DA98-42B5-9098-02E4A1C600D4}"/>
              </a:ext>
            </a:extLst>
          </p:cNvPr>
          <p:cNvSpPr txBox="1"/>
          <p:nvPr/>
        </p:nvSpPr>
        <p:spPr>
          <a:xfrm>
            <a:off x="7352907" y="5985918"/>
            <a:ext cx="24145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7517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3390-AF4E-4FB7-A8E8-6FA3ECAA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060" y="872860"/>
            <a:ext cx="9120739" cy="817829"/>
          </a:xfrm>
        </p:spPr>
        <p:txBody>
          <a:bodyPr/>
          <a:lstStyle/>
          <a:p>
            <a:r>
              <a:rPr lang="en-US" b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09DD-3436-41F9-896A-F53BE05A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59" y="1662688"/>
            <a:ext cx="10046987" cy="11842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selesai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program, dan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prinsip-prinsip</a:t>
            </a:r>
            <a:r>
              <a:rPr lang="en-US" sz="2000" dirty="0"/>
              <a:t> defensive programming di </a:t>
            </a:r>
            <a:r>
              <a:rPr lang="en-US" sz="2000" dirty="0" err="1"/>
              <a:t>atas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 err="1"/>
              <a:t>menguji</a:t>
            </a:r>
            <a:r>
              <a:rPr lang="en-US" sz="2000" b="1" dirty="0"/>
              <a:t> </a:t>
            </a:r>
            <a:r>
              <a:rPr lang="en-US" sz="2000" b="1" dirty="0" err="1"/>
              <a:t>kebenaran</a:t>
            </a:r>
            <a:r>
              <a:rPr lang="en-US" sz="2000" b="1" dirty="0"/>
              <a:t> 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program </a:t>
            </a:r>
            <a:r>
              <a:rPr lang="en-US" sz="2000" b="1" dirty="0" err="1"/>
              <a:t>tersebut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berbagai</a:t>
            </a:r>
            <a:r>
              <a:rPr lang="en-US" sz="2000" b="1" dirty="0"/>
              <a:t> </a:t>
            </a:r>
            <a:r>
              <a:rPr lang="en-US" sz="2000" b="1" dirty="0" err="1"/>
              <a:t>kemungkinan</a:t>
            </a:r>
            <a:r>
              <a:rPr lang="en-US" sz="2000" b="1" dirty="0"/>
              <a:t> input</a:t>
            </a:r>
            <a:r>
              <a:rPr lang="en-US" sz="2000" dirty="0"/>
              <a:t>.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1EABF-7467-4563-ADFE-EC6303320C31}"/>
              </a:ext>
            </a:extLst>
          </p:cNvPr>
          <p:cNvSpPr txBox="1"/>
          <p:nvPr/>
        </p:nvSpPr>
        <p:spPr>
          <a:xfrm>
            <a:off x="215725" y="3448038"/>
            <a:ext cx="5647747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Pada </a:t>
            </a:r>
            <a:r>
              <a:rPr lang="en-US" sz="2000" dirty="0" err="1"/>
              <a:t>umumnya</a:t>
            </a:r>
            <a:r>
              <a:rPr lang="en-US" sz="2000" dirty="0"/>
              <a:t>,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membuat</a:t>
            </a:r>
            <a:r>
              <a:rPr lang="en-US" sz="2000" dirty="0"/>
              <a:t> </a:t>
            </a:r>
            <a:r>
              <a:rPr lang="en-US" sz="2000" b="1" dirty="0"/>
              <a:t>test-case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data input </a:t>
            </a:r>
            <a:r>
              <a:rPr lang="en-US" sz="2000" dirty="0" err="1"/>
              <a:t>beserta</a:t>
            </a:r>
            <a:r>
              <a:rPr lang="en-US" sz="2000" dirty="0"/>
              <a:t> output yang </a:t>
            </a:r>
            <a:r>
              <a:rPr lang="en-US" sz="2000" dirty="0" err="1"/>
              <a:t>diharapkan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input pada test-case, </a:t>
            </a:r>
            <a:r>
              <a:rPr lang="en-US" sz="2000" b="1" dirty="0" err="1"/>
              <a:t>jalankan</a:t>
            </a:r>
            <a:r>
              <a:rPr lang="en-US" sz="2000" b="1" dirty="0"/>
              <a:t> </a:t>
            </a:r>
            <a:r>
              <a:rPr lang="en-US" sz="2000" b="1" dirty="0" err="1"/>
              <a:t>fungsi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bandingkan</a:t>
            </a:r>
            <a:r>
              <a:rPr lang="en-US" sz="2000" dirty="0"/>
              <a:t> output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output yang </a:t>
            </a:r>
            <a:r>
              <a:rPr lang="en-US" sz="2000" dirty="0" err="1"/>
              <a:t>diharapkan</a:t>
            </a:r>
            <a:r>
              <a:rPr lang="en-US" sz="2000" dirty="0"/>
              <a:t> pada test-case.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5F8B9-6C38-4FF2-B235-F973E6C3D21E}"/>
              </a:ext>
            </a:extLst>
          </p:cNvPr>
          <p:cNvSpPr txBox="1"/>
          <p:nvPr/>
        </p:nvSpPr>
        <p:spPr>
          <a:xfrm>
            <a:off x="6576768" y="3023831"/>
            <a:ext cx="525780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Ada 2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testing: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black box testing</a:t>
            </a:r>
            <a:r>
              <a:rPr lang="en-US" dirty="0"/>
              <a:t>: </a:t>
            </a:r>
            <a:r>
              <a:rPr lang="en-US" dirty="0" err="1"/>
              <a:t>penyusunan</a:t>
            </a:r>
            <a:r>
              <a:rPr lang="en-US" dirty="0"/>
              <a:t> test-case dan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program,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 </a:t>
            </a:r>
            <a:r>
              <a:rPr lang="en-US" b="1" dirty="0"/>
              <a:t>high-level</a:t>
            </a:r>
            <a:r>
              <a:rPr lang="en-US" dirty="0"/>
              <a:t> dan </a:t>
            </a:r>
            <a:r>
              <a:rPr lang="en-US" dirty="0" err="1"/>
              <a:t>dilakukan</a:t>
            </a:r>
            <a:r>
              <a:rPr lang="en-US" dirty="0"/>
              <a:t> oleh </a:t>
            </a:r>
            <a:r>
              <a:rPr lang="en-US" b="1" dirty="0"/>
              <a:t>software tester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glass box testing</a:t>
            </a:r>
            <a:r>
              <a:rPr lang="en-US" dirty="0"/>
              <a:t>: </a:t>
            </a:r>
            <a:r>
              <a:rPr lang="en-US" dirty="0" err="1"/>
              <a:t>penyusunan</a:t>
            </a:r>
            <a:r>
              <a:rPr lang="en-US" dirty="0"/>
              <a:t> test-case dan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dan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kondisional</a:t>
            </a:r>
            <a:r>
              <a:rPr lang="en-US" dirty="0"/>
              <a:t> dan looping).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 </a:t>
            </a:r>
            <a:r>
              <a:rPr lang="en-US" b="1" dirty="0"/>
              <a:t>low-level</a:t>
            </a:r>
            <a:r>
              <a:rPr lang="en-US" dirty="0"/>
              <a:t> dan </a:t>
            </a:r>
            <a:r>
              <a:rPr lang="en-US" dirty="0" err="1"/>
              <a:t>dilakukan</a:t>
            </a:r>
            <a:r>
              <a:rPr lang="en-US" dirty="0"/>
              <a:t> oleh </a:t>
            </a:r>
            <a:r>
              <a:rPr lang="en-US" b="1" dirty="0"/>
              <a:t>software developer</a:t>
            </a:r>
            <a:r>
              <a:rPr lang="en-US" dirty="0"/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34EE074-BA09-4C5D-8576-93E40D32A7D9}"/>
              </a:ext>
            </a:extLst>
          </p:cNvPr>
          <p:cNvSpPr/>
          <p:nvPr/>
        </p:nvSpPr>
        <p:spPr>
          <a:xfrm>
            <a:off x="3039598" y="2846893"/>
            <a:ext cx="448320" cy="601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E03CFD2-2974-470F-91FF-E8F1179F3E7E}"/>
              </a:ext>
            </a:extLst>
          </p:cNvPr>
          <p:cNvSpPr/>
          <p:nvPr/>
        </p:nvSpPr>
        <p:spPr>
          <a:xfrm>
            <a:off x="5615233" y="4468305"/>
            <a:ext cx="870408" cy="490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84" y="872859"/>
            <a:ext cx="9149615" cy="817829"/>
          </a:xfrm>
        </p:spPr>
        <p:txBody>
          <a:bodyPr/>
          <a:lstStyle/>
          <a:p>
            <a:r>
              <a:rPr lang="en-US" b="1" dirty="0"/>
              <a:t>Blackbox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D1345-D070-47E8-A229-2FE5279B5C86}"/>
              </a:ext>
            </a:extLst>
          </p:cNvPr>
          <p:cNvSpPr txBox="1"/>
          <p:nvPr/>
        </p:nvSpPr>
        <p:spPr>
          <a:xfrm>
            <a:off x="2204184" y="1690688"/>
            <a:ext cx="766568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Mari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pengetesan</a:t>
            </a:r>
            <a:r>
              <a:rPr lang="en-US" sz="2000" dirty="0"/>
              <a:t>.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6FF5D-36A0-4DC5-9378-30BE7B9E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84" y="2269208"/>
            <a:ext cx="6402224" cy="1529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014CB-C190-4A75-AE95-62DBD6B55225}"/>
              </a:ext>
            </a:extLst>
          </p:cNvPr>
          <p:cNvSpPr txBox="1"/>
          <p:nvPr/>
        </p:nvSpPr>
        <p:spPr>
          <a:xfrm>
            <a:off x="390236" y="3976738"/>
            <a:ext cx="10030120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test-case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.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panduan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menyusun</a:t>
            </a:r>
            <a:r>
              <a:rPr lang="en-US" sz="2000" dirty="0"/>
              <a:t> test-cases </a:t>
            </a:r>
            <a:r>
              <a:rPr lang="en-US" sz="2000" dirty="0" err="1"/>
              <a:t>menggunakan</a:t>
            </a:r>
            <a:r>
              <a:rPr lang="en-US" sz="2000" dirty="0"/>
              <a:t> black-box testing </a:t>
            </a:r>
            <a:r>
              <a:rPr lang="en-US" sz="2000" dirty="0" err="1"/>
              <a:t>adalah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Carilah</a:t>
            </a:r>
            <a:r>
              <a:rPr lang="en-US" sz="2000" dirty="0"/>
              <a:t> </a:t>
            </a:r>
            <a:r>
              <a:rPr lang="en-US" sz="2000" dirty="0" err="1"/>
              <a:t>batasan-batasan</a:t>
            </a:r>
            <a:r>
              <a:rPr lang="en-US" sz="2000" dirty="0"/>
              <a:t> (partition) input yang </a:t>
            </a:r>
            <a:r>
              <a:rPr lang="en-US" sz="2000" dirty="0" err="1"/>
              <a:t>memberikan</a:t>
            </a:r>
            <a:r>
              <a:rPr lang="en-US" sz="2000" dirty="0"/>
              <a:t> output yang </a:t>
            </a:r>
            <a:r>
              <a:rPr lang="en-US" sz="2000" dirty="0" err="1"/>
              <a:t>berbeda-beda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batasan</a:t>
            </a:r>
            <a:r>
              <a:rPr lang="en-US" sz="2000" dirty="0"/>
              <a:t> yang </a:t>
            </a:r>
            <a:r>
              <a:rPr lang="en-US" sz="2000" dirty="0" err="1"/>
              <a:t>jelas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random testing.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random input-output yang </a:t>
            </a:r>
            <a:r>
              <a:rPr lang="en-US" sz="2000" dirty="0" err="1"/>
              <a:t>dibuat</a:t>
            </a:r>
            <a:r>
              <a:rPr lang="en-US" sz="2000" dirty="0"/>
              <a:t>,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meningkat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keakuratan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diuji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Pertimbangkan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ekstrim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,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, list </a:t>
            </a:r>
            <a:r>
              <a:rPr lang="en-US" sz="2000" dirty="0" err="1"/>
              <a:t>kosong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521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F342-A20D-4DC1-AF2B-FD17CC90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287" y="1250997"/>
            <a:ext cx="8423197" cy="13979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n-NO" sz="2000" dirty="0"/>
              <a:t>Maka dari spesifikasi fungsi </a:t>
            </a:r>
            <a:r>
              <a:rPr lang="nn-NO" sz="2000" b="1" dirty="0"/>
              <a:t>konversi_nilai</a:t>
            </a:r>
            <a:r>
              <a:rPr lang="nn-NO" sz="2000" dirty="0"/>
              <a:t>, kita dapat menemukan partisi input yang memberikan hasil berbeda, yaitu 50 dan 80. Sementara kita juga perlu mengecek nilai ekstrim, yaitu 0 dan 100, serta nilai yang tidak valid. Berikut contoh test-cases yang bisa digunakan untuk menguji fungsi konversi_nilai.</a:t>
            </a:r>
            <a:endParaRPr lang="en-US" sz="2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4B8FA0-C0A1-426F-8B92-5927FF1A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04955"/>
              </p:ext>
            </p:extLst>
          </p:nvPr>
        </p:nvGraphicFramePr>
        <p:xfrm>
          <a:off x="2281287" y="2887830"/>
          <a:ext cx="8128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535275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61224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53375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2881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case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nilai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return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730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1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2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6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ekstrim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0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ekstrim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6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59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68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A258-5ABF-4E94-8F92-467102E9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932" y="750314"/>
            <a:ext cx="9245867" cy="81782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Menjalankan</a:t>
            </a:r>
            <a:r>
              <a:rPr lang="en-US" sz="2400" b="1" dirty="0"/>
              <a:t> Testing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F342-A20D-4DC1-AF2B-FD17CC90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899" y="1568143"/>
            <a:ext cx="7702392" cy="4491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konversi_nilai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di-test.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0E2A8-0D4A-4097-A551-ED1258F2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99" y="2067765"/>
            <a:ext cx="6388841" cy="2478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2AE047-AD4F-4EC4-A70D-98127A8E48BF}"/>
              </a:ext>
            </a:extLst>
          </p:cNvPr>
          <p:cNvSpPr txBox="1"/>
          <p:nvPr/>
        </p:nvSpPr>
        <p:spPr>
          <a:xfrm>
            <a:off x="2176899" y="4788820"/>
            <a:ext cx="73152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Setelah </a:t>
            </a:r>
            <a:r>
              <a:rPr lang="en-US" sz="2000" dirty="0" err="1"/>
              <a:t>menyusun</a:t>
            </a:r>
            <a:r>
              <a:rPr lang="en-US" sz="2000" dirty="0"/>
              <a:t> test-case,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proses testing. Ada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yang paling </a:t>
            </a:r>
            <a:r>
              <a:rPr lang="en-US" sz="2000" dirty="0" err="1"/>
              <a:t>sederhana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print </a:t>
            </a:r>
            <a:r>
              <a:rPr lang="en-US" sz="2000" dirty="0" err="1"/>
              <a:t>perbandingan</a:t>
            </a:r>
            <a:r>
              <a:rPr lang="en-US" sz="2000" dirty="0"/>
              <a:t> output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output pada test-case.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C95D48B-05CC-4B8C-8AAD-E41B0DE57CED}"/>
              </a:ext>
            </a:extLst>
          </p:cNvPr>
          <p:cNvSpPr/>
          <p:nvPr/>
        </p:nvSpPr>
        <p:spPr>
          <a:xfrm>
            <a:off x="9775596" y="5147035"/>
            <a:ext cx="1282045" cy="67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D046EF-0F1C-4691-A5F3-E44E1777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16" y="858624"/>
            <a:ext cx="4807222" cy="5476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7464AF-FF6D-4523-A7BF-40069D9353CB}"/>
              </a:ext>
            </a:extLst>
          </p:cNvPr>
          <p:cNvSpPr txBox="1"/>
          <p:nvPr/>
        </p:nvSpPr>
        <p:spPr>
          <a:xfrm>
            <a:off x="2366129" y="546226"/>
            <a:ext cx="263007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Yuk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coba</a:t>
            </a:r>
            <a:r>
              <a:rPr lang="en-US" sz="2000" dirty="0"/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C6EC9-1BAD-4BE0-A394-476F32736C78}"/>
              </a:ext>
            </a:extLst>
          </p:cNvPr>
          <p:cNvSpPr txBox="1"/>
          <p:nvPr/>
        </p:nvSpPr>
        <p:spPr>
          <a:xfrm>
            <a:off x="7305773" y="4857484"/>
            <a:ext cx="37801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 test case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ajukan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4 yang </a:t>
            </a:r>
            <a:r>
              <a:rPr lang="en-US" dirty="0" err="1"/>
              <a:t>gagal</a:t>
            </a:r>
            <a:r>
              <a:rPr lang="en-US" dirty="0"/>
              <a:t>.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kesalahannya</a:t>
            </a:r>
            <a:r>
              <a:rPr lang="en-US" dirty="0"/>
              <a:t>, dan </a:t>
            </a:r>
            <a:r>
              <a:rPr lang="en-US" dirty="0" err="1"/>
              <a:t>perbaiki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lulus di </a:t>
            </a:r>
            <a:r>
              <a:rPr lang="en-US" dirty="0" err="1"/>
              <a:t>semua</a:t>
            </a:r>
            <a:r>
              <a:rPr lang="en-US" dirty="0"/>
              <a:t> test case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81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65246-08B5-409E-B1BB-30524B84CCAC}"/>
              </a:ext>
            </a:extLst>
          </p:cNvPr>
          <p:cNvSpPr txBox="1"/>
          <p:nvPr/>
        </p:nvSpPr>
        <p:spPr>
          <a:xfrm>
            <a:off x="326799" y="1429519"/>
            <a:ext cx="43591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 err="1"/>
              <a:t>konversi_nilai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D6E52-5482-4A1D-908C-FCC4F9B2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5" y="1770570"/>
            <a:ext cx="6157409" cy="2744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C6B4D-8CA3-43F1-A0F0-20DE998B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13" y="1761143"/>
            <a:ext cx="4359111" cy="3291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7B2BC7-7414-4391-9C48-373346CE8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58" y="4996597"/>
            <a:ext cx="1861622" cy="1762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358DFB-5CC6-4687-81AB-E040DF52F592}"/>
              </a:ext>
            </a:extLst>
          </p:cNvPr>
          <p:cNvSpPr txBox="1"/>
          <p:nvPr/>
        </p:nvSpPr>
        <p:spPr>
          <a:xfrm>
            <a:off x="6908282" y="1412237"/>
            <a:ext cx="10762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87D662-7570-4B42-B0BE-78988593D87E}"/>
              </a:ext>
            </a:extLst>
          </p:cNvPr>
          <p:cNvSpPr txBox="1"/>
          <p:nvPr/>
        </p:nvSpPr>
        <p:spPr>
          <a:xfrm>
            <a:off x="3010472" y="5034305"/>
            <a:ext cx="107622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Testing Output</a:t>
            </a:r>
          </a:p>
        </p:txBody>
      </p:sp>
    </p:spTree>
    <p:extLst>
      <p:ext uri="{BB962C8B-B14F-4D97-AF65-F5344CB8AC3E}">
        <p14:creationId xmlns:p14="http://schemas.microsoft.com/office/powerpoint/2010/main" val="2183519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65246-08B5-409E-B1BB-30524B84CCAC}"/>
              </a:ext>
            </a:extLst>
          </p:cNvPr>
          <p:cNvSpPr txBox="1"/>
          <p:nvPr/>
        </p:nvSpPr>
        <p:spPr>
          <a:xfrm>
            <a:off x="902180" y="1139108"/>
            <a:ext cx="966561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Cara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assertion dan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testing.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my_test.py yang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38584-8AA1-4E80-B41A-E57AFD49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33" y="2175824"/>
            <a:ext cx="4692335" cy="4241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773E5-A920-4EF3-96E2-4A67849B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29" y="2599195"/>
            <a:ext cx="3132252" cy="246706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0568D32-F427-4BC1-97F0-DEEAB810374A}"/>
              </a:ext>
            </a:extLst>
          </p:cNvPr>
          <p:cNvSpPr/>
          <p:nvPr/>
        </p:nvSpPr>
        <p:spPr>
          <a:xfrm>
            <a:off x="5806911" y="3601039"/>
            <a:ext cx="1201775" cy="77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76007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84" y="872859"/>
            <a:ext cx="9149615" cy="817829"/>
          </a:xfrm>
        </p:spPr>
        <p:txBody>
          <a:bodyPr/>
          <a:lstStyle/>
          <a:p>
            <a:r>
              <a:rPr lang="en-US" b="1" dirty="0" err="1"/>
              <a:t>Glassbox</a:t>
            </a:r>
            <a:r>
              <a:rPr lang="en-US" b="1" dirty="0"/>
              <a:t>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D1345-D070-47E8-A229-2FE5279B5C86}"/>
              </a:ext>
            </a:extLst>
          </p:cNvPr>
          <p:cNvSpPr txBox="1"/>
          <p:nvPr/>
        </p:nvSpPr>
        <p:spPr>
          <a:xfrm>
            <a:off x="2204184" y="2086614"/>
            <a:ext cx="7665680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Pembuatan</a:t>
            </a:r>
            <a:r>
              <a:rPr lang="en-US" sz="2000" dirty="0"/>
              <a:t> test-case pada glass box testing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program. </a:t>
            </a:r>
            <a:r>
              <a:rPr lang="en-US" sz="2000" dirty="0" err="1"/>
              <a:t>Tujuannya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pada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minimal </a:t>
            </a:r>
            <a:r>
              <a:rPr lang="en-US" sz="2000" dirty="0" err="1"/>
              <a:t>satu</a:t>
            </a:r>
            <a:r>
              <a:rPr lang="en-US" sz="2000" dirty="0"/>
              <a:t> kali.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panduan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lain: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Kondisional</a:t>
            </a:r>
            <a:r>
              <a:rPr lang="en-US" sz="2000" dirty="0"/>
              <a:t>: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pada </a:t>
            </a:r>
            <a:r>
              <a:rPr lang="en-US" sz="2000" dirty="0" err="1"/>
              <a:t>kondisional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tercover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test-case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Looping</a:t>
            </a:r>
            <a:r>
              <a:rPr lang="en-US" sz="2000" dirty="0"/>
              <a:t>: </a:t>
            </a:r>
            <a:r>
              <a:rPr lang="en-US" sz="2000" dirty="0" err="1"/>
              <a:t>Memastikan</a:t>
            </a:r>
            <a:r>
              <a:rPr lang="en-US" sz="2000" dirty="0"/>
              <a:t> test-case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looping,</a:t>
            </a:r>
          </a:p>
          <a:p>
            <a:pPr lvl="1"/>
            <a:r>
              <a:rPr lang="en-US" sz="2000" dirty="0"/>
              <a:t>body looping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r>
              <a:rPr lang="en-US" sz="2000" dirty="0"/>
              <a:t>,</a:t>
            </a:r>
          </a:p>
          <a:p>
            <a:pPr lvl="1"/>
            <a:r>
              <a:rPr lang="en-US" sz="2000" dirty="0"/>
              <a:t>body looping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r>
              <a:rPr lang="en-US" sz="2000" dirty="0"/>
              <a:t>,</a:t>
            </a:r>
          </a:p>
          <a:p>
            <a:pPr lvl="1"/>
            <a:r>
              <a:rPr lang="en-US" sz="2000" dirty="0" err="1"/>
              <a:t>kasus</a:t>
            </a:r>
            <a:r>
              <a:rPr lang="en-US" sz="2000" dirty="0"/>
              <a:t> yang </a:t>
            </a:r>
            <a:r>
              <a:rPr lang="en-US" sz="2000" dirty="0" err="1"/>
              <a:t>mengharuskan</a:t>
            </a:r>
            <a:r>
              <a:rPr lang="en-US" sz="2000" dirty="0"/>
              <a:t> </a:t>
            </a:r>
            <a:r>
              <a:rPr lang="en-US" sz="2000" dirty="0" err="1"/>
              <a:t>keluar</a:t>
            </a:r>
            <a:r>
              <a:rPr lang="en-US" sz="2000" dirty="0"/>
              <a:t> looping </a:t>
            </a:r>
            <a:r>
              <a:rPr lang="en-US" sz="2000" dirty="0" err="1"/>
              <a:t>segera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998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65246-08B5-409E-B1BB-30524B84CCAC}"/>
              </a:ext>
            </a:extLst>
          </p:cNvPr>
          <p:cNvSpPr txBox="1"/>
          <p:nvPr/>
        </p:nvSpPr>
        <p:spPr>
          <a:xfrm>
            <a:off x="460488" y="4116177"/>
            <a:ext cx="5336999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konversi_nilai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test-case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72DAD-8121-42A3-B6E7-1A6FEF40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9" y="1257314"/>
            <a:ext cx="6204261" cy="235746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8112BF-1E7B-4905-A80C-DB5DCBD77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54452"/>
              </p:ext>
            </p:extLst>
          </p:nvPr>
        </p:nvGraphicFramePr>
        <p:xfrm>
          <a:off x="551994" y="4866238"/>
          <a:ext cx="5358615" cy="15534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377">
                  <a:extLst>
                    <a:ext uri="{9D8B030D-6E8A-4147-A177-3AD203B41FA5}">
                      <a16:colId xmlns:a16="http://schemas.microsoft.com/office/drawing/2014/main" val="1732514372"/>
                    </a:ext>
                  </a:extLst>
                </a:gridCol>
                <a:gridCol w="2068930">
                  <a:extLst>
                    <a:ext uri="{9D8B030D-6E8A-4147-A177-3AD203B41FA5}">
                      <a16:colId xmlns:a16="http://schemas.microsoft.com/office/drawing/2014/main" val="3281597289"/>
                    </a:ext>
                  </a:extLst>
                </a:gridCol>
                <a:gridCol w="1339654">
                  <a:extLst>
                    <a:ext uri="{9D8B030D-6E8A-4147-A177-3AD203B41FA5}">
                      <a16:colId xmlns:a16="http://schemas.microsoft.com/office/drawing/2014/main" val="4238343709"/>
                    </a:ext>
                  </a:extLst>
                </a:gridCol>
                <a:gridCol w="1339654">
                  <a:extLst>
                    <a:ext uri="{9D8B030D-6E8A-4147-A177-3AD203B41FA5}">
                      <a16:colId xmlns:a16="http://schemas.microsoft.com/office/drawing/2014/main" val="3767117783"/>
                    </a:ext>
                  </a:extLst>
                </a:gridCol>
              </a:tblGrid>
              <a:tr h="388354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case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nilai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return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03040334"/>
                  </a:ext>
                </a:extLst>
              </a:tr>
              <a:tr h="38835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if nilai &gt;=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21493"/>
                  </a:ext>
                </a:extLst>
              </a:tr>
              <a:tr h="38835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elif nilai &gt;=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“B”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43884"/>
                  </a:ext>
                </a:extLst>
              </a:tr>
              <a:tr h="38835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“E”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87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B6E1FC-76A4-4B74-B477-99923BFEC1D6}"/>
              </a:ext>
            </a:extLst>
          </p:cNvPr>
          <p:cNvSpPr txBox="1"/>
          <p:nvPr/>
        </p:nvSpPr>
        <p:spPr>
          <a:xfrm>
            <a:off x="7202078" y="1247888"/>
            <a:ext cx="4336330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Kita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test-case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pada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konversi_nilai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salah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baik-baik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bug.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perbatasan</a:t>
            </a:r>
            <a:r>
              <a:rPr lang="en-US" dirty="0"/>
              <a:t> pada test-case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pada Black box testing.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pada glass box testing,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tercover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bug. Di </a:t>
            </a:r>
            <a:r>
              <a:rPr lang="en-US" dirty="0" err="1"/>
              <a:t>sisi</a:t>
            </a:r>
            <a:r>
              <a:rPr lang="en-US" dirty="0"/>
              <a:t> lain, </a:t>
            </a:r>
            <a:r>
              <a:rPr lang="en-US" dirty="0" err="1"/>
              <a:t>dengan</a:t>
            </a:r>
            <a:r>
              <a:rPr lang="en-US" dirty="0"/>
              <a:t> Black box testing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test-case yang </a:t>
            </a:r>
            <a:r>
              <a:rPr lang="en-US" dirty="0" err="1"/>
              <a:t>meng</a:t>
            </a:r>
            <a:r>
              <a:rPr lang="en-US" dirty="0"/>
              <a:t>-cover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program yang </a:t>
            </a:r>
            <a:r>
              <a:rPr lang="en-US" dirty="0" err="1"/>
              <a:t>komplek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looping dan </a:t>
            </a:r>
            <a:r>
              <a:rPr lang="en-US" dirty="0" err="1"/>
              <a:t>kondisional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test-case,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93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6F51-35DA-4723-BF3B-F3874FE4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445" y="811338"/>
            <a:ext cx="9213915" cy="817829"/>
          </a:xfrm>
        </p:spPr>
        <p:txBody>
          <a:bodyPr>
            <a:normAutofit/>
          </a:bodyPr>
          <a:lstStyle/>
          <a:p>
            <a:r>
              <a:rPr lang="en-US" b="1" dirty="0"/>
              <a:t>ERROR/BUG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7A5E-935A-45D2-83B9-DD435791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29" y="1629167"/>
            <a:ext cx="9081940" cy="1346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kompleks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dan program yang </a:t>
            </a:r>
            <a:r>
              <a:rPr lang="en-US" sz="2000" dirty="0" err="1"/>
              <a:t>dibuat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celah</a:t>
            </a:r>
            <a:r>
              <a:rPr lang="en-US" sz="2000" dirty="0"/>
              <a:t> yang </a:t>
            </a:r>
            <a:r>
              <a:rPr lang="en-US" sz="2000" dirty="0" err="1"/>
              <a:t>memungkinkan</a:t>
            </a:r>
            <a:r>
              <a:rPr lang="en-US" sz="2000" dirty="0"/>
              <a:t> program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,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error-error yang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di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di module-module </a:t>
            </a:r>
            <a:r>
              <a:rPr lang="en-US" sz="2000" dirty="0" err="1"/>
              <a:t>sebelumnya</a:t>
            </a:r>
            <a:r>
              <a:rPr lang="en-US" sz="20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03F2B-4952-4B7A-801F-23F7923A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3049620"/>
            <a:ext cx="76485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85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84" y="872859"/>
            <a:ext cx="9149615" cy="817829"/>
          </a:xfrm>
        </p:spPr>
        <p:txBody>
          <a:bodyPr/>
          <a:lstStyle/>
          <a:p>
            <a:r>
              <a:rPr lang="en-US" b="1" dirty="0"/>
              <a:t>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D1345-D070-47E8-A229-2FE5279B5C86}"/>
              </a:ext>
            </a:extLst>
          </p:cNvPr>
          <p:cNvSpPr txBox="1"/>
          <p:nvPr/>
        </p:nvSpPr>
        <p:spPr>
          <a:xfrm>
            <a:off x="2026661" y="1848633"/>
            <a:ext cx="832721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Testing vs Debugging</a:t>
            </a:r>
          </a:p>
          <a:p>
            <a:r>
              <a:rPr lang="en-US" sz="2000" dirty="0"/>
              <a:t>Testing dan debugging </a:t>
            </a:r>
            <a:r>
              <a:rPr lang="en-US" sz="2000" dirty="0" err="1"/>
              <a:t>sama-sama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agar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bug,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keduanya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proses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perbedaannya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Testing: </a:t>
            </a:r>
            <a:r>
              <a:rPr lang="en-US" sz="2000" b="1" dirty="0" err="1"/>
              <a:t>memastikan</a:t>
            </a:r>
            <a:r>
              <a:rPr lang="en-US" sz="2000" b="1" dirty="0"/>
              <a:t> </a:t>
            </a:r>
            <a:r>
              <a:rPr lang="en-US" sz="2000" b="1" dirty="0" err="1"/>
              <a:t>apakah</a:t>
            </a:r>
            <a:r>
              <a:rPr lang="en-US" sz="2000" b="1" dirty="0"/>
              <a:t> </a:t>
            </a:r>
            <a:r>
              <a:rPr lang="en-US" sz="2000" b="1" dirty="0" err="1"/>
              <a:t>ada</a:t>
            </a:r>
            <a:r>
              <a:rPr lang="en-US" sz="2000" b="1" dirty="0"/>
              <a:t> bug</a:t>
            </a:r>
            <a:r>
              <a:rPr lang="en-US" sz="2000" dirty="0"/>
              <a:t> 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program/</a:t>
            </a:r>
            <a:r>
              <a:rPr lang="en-US" sz="2000" dirty="0" err="1"/>
              <a:t>fungsi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Debugging: </a:t>
            </a:r>
            <a:r>
              <a:rPr lang="en-US" sz="2000" b="1" dirty="0" err="1"/>
              <a:t>mencari</a:t>
            </a:r>
            <a:r>
              <a:rPr lang="en-US" sz="2000" b="1" dirty="0"/>
              <a:t> di mana </a:t>
            </a:r>
            <a:r>
              <a:rPr lang="en-US" sz="2000" b="1" dirty="0" err="1"/>
              <a:t>letak</a:t>
            </a:r>
            <a:r>
              <a:rPr lang="en-US" sz="2000" b="1" dirty="0"/>
              <a:t> bug</a:t>
            </a:r>
            <a:r>
              <a:rPr lang="en-US" sz="2000" dirty="0"/>
              <a:t>, dan </a:t>
            </a:r>
            <a:r>
              <a:rPr lang="en-US" sz="2000" dirty="0" err="1"/>
              <a:t>mencari</a:t>
            </a:r>
            <a:r>
              <a:rPr lang="en-US" sz="2000" dirty="0"/>
              <a:t> tau </a:t>
            </a:r>
            <a:r>
              <a:rPr lang="en-US" sz="2000" dirty="0" err="1"/>
              <a:t>apa</a:t>
            </a:r>
            <a:r>
              <a:rPr lang="en-US" sz="2000" dirty="0"/>
              <a:t> yang salah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2E689-CA53-4B6B-AD03-913937BD4891}"/>
              </a:ext>
            </a:extLst>
          </p:cNvPr>
          <p:cNvSpPr txBox="1"/>
          <p:nvPr/>
        </p:nvSpPr>
        <p:spPr>
          <a:xfrm>
            <a:off x="2026661" y="4211425"/>
            <a:ext cx="8327214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Cara-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debugging: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Menggunakan</a:t>
            </a:r>
            <a:r>
              <a:rPr lang="en-US" sz="2000" dirty="0"/>
              <a:t> statement </a:t>
            </a:r>
            <a:r>
              <a:rPr lang="en-US" sz="2000" b="1" dirty="0"/>
              <a:t>print</a:t>
            </a:r>
            <a:r>
              <a:rPr lang="en-US" sz="2000" dirty="0"/>
              <a:t> 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mengoutputkan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variable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sekedar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oleh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Menggunakan</a:t>
            </a:r>
            <a:r>
              <a:rPr lang="en-US" sz="2000" dirty="0"/>
              <a:t> tool </a:t>
            </a:r>
            <a:r>
              <a:rPr lang="en-US" sz="2000" b="1" dirty="0"/>
              <a:t>debugger</a:t>
            </a:r>
            <a:r>
              <a:rPr lang="en-US" sz="2000" dirty="0"/>
              <a:t> </a:t>
            </a:r>
            <a:r>
              <a:rPr lang="en-US" sz="2000" dirty="0" err="1"/>
              <a:t>seperti</a:t>
            </a:r>
            <a:r>
              <a:rPr lang="en-US" sz="2000" dirty="0"/>
              <a:t> pada IDLE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yang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bug</a:t>
            </a:r>
          </a:p>
        </p:txBody>
      </p:sp>
    </p:spTree>
    <p:extLst>
      <p:ext uri="{BB962C8B-B14F-4D97-AF65-F5344CB8AC3E}">
        <p14:creationId xmlns:p14="http://schemas.microsoft.com/office/powerpoint/2010/main" val="130332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84" y="872859"/>
            <a:ext cx="9149615" cy="817829"/>
          </a:xfrm>
        </p:spPr>
        <p:txBody>
          <a:bodyPr>
            <a:normAutofit/>
          </a:bodyPr>
          <a:lstStyle/>
          <a:p>
            <a:r>
              <a:rPr lang="en-US" sz="3200" b="1" dirty="0"/>
              <a:t>Debugging </a:t>
            </a:r>
            <a:r>
              <a:rPr lang="en-US" sz="3200" b="1" dirty="0" err="1"/>
              <a:t>dengan</a:t>
            </a:r>
            <a:r>
              <a:rPr lang="en-US" sz="3200" b="1" dirty="0"/>
              <a:t> 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D1345-D070-47E8-A229-2FE5279B5C86}"/>
              </a:ext>
            </a:extLst>
          </p:cNvPr>
          <p:cNvSpPr txBox="1"/>
          <p:nvPr/>
        </p:nvSpPr>
        <p:spPr>
          <a:xfrm>
            <a:off x="2026661" y="1848633"/>
            <a:ext cx="8327214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Pertama-tama</a:t>
            </a:r>
            <a:r>
              <a:rPr lang="en-US" sz="2000" dirty="0"/>
              <a:t>, </a:t>
            </a:r>
            <a:r>
              <a:rPr lang="en-US" sz="2000" dirty="0" err="1"/>
              <a:t>mari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program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sum_genap_ganjil</a:t>
            </a:r>
            <a:r>
              <a:rPr lang="en-US" sz="2000" dirty="0"/>
              <a:t> </a:t>
            </a:r>
            <a:r>
              <a:rPr lang="en-US" sz="2000" dirty="0" err="1"/>
              <a:t>manerima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input non-</a:t>
            </a:r>
            <a:r>
              <a:rPr lang="en-US" sz="2000" dirty="0" err="1"/>
              <a:t>negatif</a:t>
            </a:r>
            <a:r>
              <a:rPr lang="en-US" sz="2000" dirty="0"/>
              <a:t> integer n,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pada </a:t>
            </a:r>
            <a:r>
              <a:rPr lang="en-US" sz="2000" dirty="0" err="1"/>
              <a:t>deret</a:t>
            </a:r>
            <a:r>
              <a:rPr lang="en-US" sz="2000" dirty="0"/>
              <a:t> 1 </a:t>
            </a:r>
            <a:r>
              <a:rPr lang="en-US" sz="2000" dirty="0" err="1"/>
              <a:t>sampai</a:t>
            </a:r>
            <a:r>
              <a:rPr lang="en-US" sz="2000" dirty="0"/>
              <a:t> n, dan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genapnya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D814A-43BC-4B5A-9CBC-3C80D3F7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61" y="3346514"/>
            <a:ext cx="6795449" cy="31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79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344F3-25AE-4C41-AAC3-5A73BA4A98B0}"/>
              </a:ext>
            </a:extLst>
          </p:cNvPr>
          <p:cNvSpPr txBox="1"/>
          <p:nvPr/>
        </p:nvSpPr>
        <p:spPr>
          <a:xfrm>
            <a:off x="1857081" y="867266"/>
            <a:ext cx="773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Pertama-tama</a:t>
            </a:r>
            <a:r>
              <a:rPr lang="en-US" dirty="0"/>
              <a:t>,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test-case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3401A7-B43C-412B-8E1A-FA83E5338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96456"/>
              </p:ext>
            </p:extLst>
          </p:nvPr>
        </p:nvGraphicFramePr>
        <p:xfrm>
          <a:off x="1979627" y="1275847"/>
          <a:ext cx="4722828" cy="22497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6096">
                  <a:extLst>
                    <a:ext uri="{9D8B030D-6E8A-4147-A177-3AD203B41FA5}">
                      <a16:colId xmlns:a16="http://schemas.microsoft.com/office/drawing/2014/main" val="4061621151"/>
                    </a:ext>
                  </a:extLst>
                </a:gridCol>
                <a:gridCol w="1925318">
                  <a:extLst>
                    <a:ext uri="{9D8B030D-6E8A-4147-A177-3AD203B41FA5}">
                      <a16:colId xmlns:a16="http://schemas.microsoft.com/office/drawing/2014/main" val="4162399980"/>
                    </a:ext>
                  </a:extLst>
                </a:gridCol>
                <a:gridCol w="1180707">
                  <a:extLst>
                    <a:ext uri="{9D8B030D-6E8A-4147-A177-3AD203B41FA5}">
                      <a16:colId xmlns:a16="http://schemas.microsoft.com/office/drawing/2014/main" val="2570468210"/>
                    </a:ext>
                  </a:extLst>
                </a:gridCol>
                <a:gridCol w="1180707">
                  <a:extLst>
                    <a:ext uri="{9D8B030D-6E8A-4147-A177-3AD203B41FA5}">
                      <a16:colId xmlns:a16="http://schemas.microsoft.com/office/drawing/2014/main" val="3956516224"/>
                    </a:ext>
                  </a:extLst>
                </a:gridCol>
              </a:tblGrid>
              <a:tr h="374963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case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return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87216516"/>
                  </a:ext>
                </a:extLst>
              </a:tr>
              <a:tr h="3749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(0, 0)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18759"/>
                  </a:ext>
                </a:extLst>
              </a:tr>
              <a:tr h="3749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perbatasan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(1, 0)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75680"/>
                  </a:ext>
                </a:extLst>
              </a:tr>
              <a:tr h="3749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perbatasan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64902"/>
                  </a:ext>
                </a:extLst>
              </a:tr>
              <a:tr h="3749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(9, 6)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48056"/>
                  </a:ext>
                </a:extLst>
              </a:tr>
              <a:tr h="3749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(9, 12)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2444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CE6C83-B351-4FDA-B3AD-9F0A8CE8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81" y="3633935"/>
            <a:ext cx="7207312" cy="3106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ACE1EF-0A83-4F4C-8AFE-B6BB7B9FB789}"/>
              </a:ext>
            </a:extLst>
          </p:cNvPr>
          <p:cNvSpPr txBox="1"/>
          <p:nvPr/>
        </p:nvSpPr>
        <p:spPr>
          <a:xfrm>
            <a:off x="9332537" y="4185501"/>
            <a:ext cx="223415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bug pada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test-case </a:t>
            </a:r>
            <a:r>
              <a:rPr lang="en-US" dirty="0" err="1"/>
              <a:t>hanya</a:t>
            </a:r>
            <a:r>
              <a:rPr lang="en-US" dirty="0"/>
              <a:t> 1 yang </a:t>
            </a:r>
            <a:r>
              <a:rPr lang="en-US" dirty="0" err="1"/>
              <a:t>benar</a:t>
            </a:r>
            <a:r>
              <a:rPr lang="en-US" dirty="0"/>
              <a:t>. 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debug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print. </a:t>
            </a:r>
          </a:p>
        </p:txBody>
      </p:sp>
    </p:spTree>
    <p:extLst>
      <p:ext uri="{BB962C8B-B14F-4D97-AF65-F5344CB8AC3E}">
        <p14:creationId xmlns:p14="http://schemas.microsoft.com/office/powerpoint/2010/main" val="1006374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344F3-25AE-4C41-AAC3-5A73BA4A98B0}"/>
              </a:ext>
            </a:extLst>
          </p:cNvPr>
          <p:cNvSpPr txBox="1"/>
          <p:nvPr/>
        </p:nvSpPr>
        <p:spPr>
          <a:xfrm>
            <a:off x="2111604" y="1466103"/>
            <a:ext cx="773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output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test-case, </a:t>
            </a:r>
            <a:r>
              <a:rPr lang="en-US" dirty="0" err="1"/>
              <a:t>misalnya</a:t>
            </a:r>
            <a:r>
              <a:rPr lang="en-US" dirty="0"/>
              <a:t> n=5.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AF1C9-C93C-4850-A510-3431BF5F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6" y="1835435"/>
            <a:ext cx="3234769" cy="1468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9C9802-CC0A-44F9-8B32-2238F7453D6A}"/>
              </a:ext>
            </a:extLst>
          </p:cNvPr>
          <p:cNvSpPr txBox="1"/>
          <p:nvPr/>
        </p:nvSpPr>
        <p:spPr>
          <a:xfrm>
            <a:off x="2111604" y="3553905"/>
            <a:ext cx="9096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Saat</a:t>
            </a:r>
            <a:r>
              <a:rPr lang="en-US" sz="2000" dirty="0"/>
              <a:t> n=5 output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(0, 6), </a:t>
            </a:r>
            <a:r>
              <a:rPr lang="en-US" sz="2000" dirty="0" err="1"/>
              <a:t>padahal</a:t>
            </a:r>
            <a:r>
              <a:rPr lang="en-US" sz="2000" dirty="0"/>
              <a:t> </a:t>
            </a:r>
            <a:r>
              <a:rPr lang="en-US" sz="2000" dirty="0" err="1"/>
              <a:t>seharusnya</a:t>
            </a:r>
            <a:r>
              <a:rPr lang="en-US" sz="2000" dirty="0"/>
              <a:t> (9, 6).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bug pada </a:t>
            </a:r>
            <a:r>
              <a:rPr lang="en-US" sz="2000" dirty="0" err="1"/>
              <a:t>penjumlahan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r>
              <a:rPr lang="en-US" sz="2000" dirty="0"/>
              <a:t>. Mari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inspeksi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print. Kita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tambahkan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statement print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mengoutputkan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variable yang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kaitannya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pada variable sum1 yang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r>
              <a:rPr lang="en-US" sz="2000" dirty="0"/>
              <a:t>. Agar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detil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sum1,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tambahkan</a:t>
            </a:r>
            <a:r>
              <a:rPr lang="en-US" sz="2000" dirty="0"/>
              <a:t> statement print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pada sum1.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juga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curigai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variable </a:t>
            </a:r>
            <a:r>
              <a:rPr lang="en-US" sz="2000" dirty="0" err="1"/>
              <a:t>i</a:t>
            </a:r>
            <a:r>
              <a:rPr lang="en-US" sz="2000" dirty="0"/>
              <a:t> juga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dioutputkan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480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344F3-25AE-4C41-AAC3-5A73BA4A98B0}"/>
              </a:ext>
            </a:extLst>
          </p:cNvPr>
          <p:cNvSpPr txBox="1"/>
          <p:nvPr/>
        </p:nvSpPr>
        <p:spPr>
          <a:xfrm>
            <a:off x="370399" y="4884082"/>
            <a:ext cx="3082565" cy="372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Debugging </a:t>
            </a:r>
            <a:r>
              <a:rPr lang="en-US" dirty="0" err="1"/>
              <a:t>menggunakan</a:t>
            </a:r>
            <a:r>
              <a:rPr lang="en-US" dirty="0"/>
              <a:t> print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334A6-E18F-4BC8-9FF1-DE6F45F0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4" y="1284560"/>
            <a:ext cx="6411212" cy="3466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05D059-2582-4066-AADB-C67F6F0B9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8" y="5221015"/>
            <a:ext cx="3086100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60CA0-FA9A-447D-9529-0A962DA67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635" y="3949427"/>
            <a:ext cx="1790700" cy="2543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1DE06-F1B9-44A4-AA92-3E6C0592FBD0}"/>
              </a:ext>
            </a:extLst>
          </p:cNvPr>
          <p:cNvSpPr txBox="1"/>
          <p:nvPr/>
        </p:nvSpPr>
        <p:spPr>
          <a:xfrm>
            <a:off x="342118" y="973751"/>
            <a:ext cx="1448976" cy="372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B5BD9-4291-4177-B232-7E6AD9FD1D31}"/>
              </a:ext>
            </a:extLst>
          </p:cNvPr>
          <p:cNvSpPr txBox="1"/>
          <p:nvPr/>
        </p:nvSpPr>
        <p:spPr>
          <a:xfrm>
            <a:off x="4006197" y="3589522"/>
            <a:ext cx="100886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EDDB3-2BCA-4743-B3F3-5C65BE17CABC}"/>
              </a:ext>
            </a:extLst>
          </p:cNvPr>
          <p:cNvSpPr txBox="1"/>
          <p:nvPr/>
        </p:nvSpPr>
        <p:spPr>
          <a:xfrm>
            <a:off x="7033358" y="1345875"/>
            <a:ext cx="4717076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Dari output di </a:t>
            </a:r>
            <a:r>
              <a:rPr lang="en-US" dirty="0" err="1"/>
              <a:t>samping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print('sum </a:t>
            </a:r>
            <a:r>
              <a:rPr lang="en-US" dirty="0" err="1"/>
              <a:t>ganjil</a:t>
            </a:r>
            <a:r>
              <a:rPr lang="en-US" dirty="0"/>
              <a:t>:', sum1)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0.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sum1 = 0 + 1,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curigai</a:t>
            </a:r>
            <a:r>
              <a:rPr lang="en-US" dirty="0"/>
              <a:t> statement </a:t>
            </a:r>
            <a:r>
              <a:rPr lang="en-US" dirty="0" err="1"/>
              <a:t>suml</a:t>
            </a:r>
            <a:r>
              <a:rPr lang="en-US" dirty="0"/>
              <a:t> = sum1 + 1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sum1 (sum dan </a:t>
            </a:r>
            <a:r>
              <a:rPr lang="en-US" dirty="0" err="1"/>
              <a:t>angka</a:t>
            </a:r>
            <a:r>
              <a:rPr lang="en-US" dirty="0"/>
              <a:t> 1),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suml</a:t>
            </a:r>
            <a:r>
              <a:rPr lang="en-US" dirty="0"/>
              <a:t> (sum dan </a:t>
            </a:r>
            <a:r>
              <a:rPr lang="en-US" dirty="0" err="1"/>
              <a:t>huruf</a:t>
            </a:r>
            <a:r>
              <a:rPr lang="en-US" dirty="0"/>
              <a:t> l).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4,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n=5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dicurigai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range(1, n) </a:t>
            </a:r>
            <a:r>
              <a:rPr lang="en-US" dirty="0" err="1"/>
              <a:t>harusnya</a:t>
            </a:r>
            <a:r>
              <a:rPr lang="en-US" dirty="0"/>
              <a:t> range(1, n+1).</a:t>
            </a:r>
          </a:p>
        </p:txBody>
      </p:sp>
    </p:spTree>
    <p:extLst>
      <p:ext uri="{BB962C8B-B14F-4D97-AF65-F5344CB8AC3E}">
        <p14:creationId xmlns:p14="http://schemas.microsoft.com/office/powerpoint/2010/main" val="2150908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344F3-25AE-4C41-AAC3-5A73BA4A98B0}"/>
              </a:ext>
            </a:extLst>
          </p:cNvPr>
          <p:cNvSpPr txBox="1"/>
          <p:nvPr/>
        </p:nvSpPr>
        <p:spPr>
          <a:xfrm>
            <a:off x="370399" y="4657332"/>
            <a:ext cx="3082565" cy="372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1DE06-F1B9-44A4-AA92-3E6C0592FBD0}"/>
              </a:ext>
            </a:extLst>
          </p:cNvPr>
          <p:cNvSpPr txBox="1"/>
          <p:nvPr/>
        </p:nvSpPr>
        <p:spPr>
          <a:xfrm>
            <a:off x="342117" y="973751"/>
            <a:ext cx="3110847" cy="372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diperbaiki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B5BD9-4291-4177-B232-7E6AD9FD1D31}"/>
              </a:ext>
            </a:extLst>
          </p:cNvPr>
          <p:cNvSpPr txBox="1"/>
          <p:nvPr/>
        </p:nvSpPr>
        <p:spPr>
          <a:xfrm>
            <a:off x="4006197" y="3589522"/>
            <a:ext cx="100886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EDDB3-2BCA-4743-B3F3-5C65BE17CABC}"/>
              </a:ext>
            </a:extLst>
          </p:cNvPr>
          <p:cNvSpPr txBox="1"/>
          <p:nvPr/>
        </p:nvSpPr>
        <p:spPr>
          <a:xfrm>
            <a:off x="7518344" y="949183"/>
            <a:ext cx="1069476" cy="3721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3EB39-B637-4EE2-854B-2055A02F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8" y="1335205"/>
            <a:ext cx="6978582" cy="3146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A5588-4CF8-4910-8C97-76FC76FA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7" y="5090868"/>
            <a:ext cx="7485521" cy="1482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464E3F-F05E-4AC6-B0C5-B3DE9CE6F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344" y="1382718"/>
            <a:ext cx="971550" cy="1543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E221F3-DCF7-4E34-A349-485BD8176E0D}"/>
              </a:ext>
            </a:extLst>
          </p:cNvPr>
          <p:cNvSpPr txBox="1"/>
          <p:nvPr/>
        </p:nvSpPr>
        <p:spPr>
          <a:xfrm>
            <a:off x="8889476" y="3050779"/>
            <a:ext cx="2960406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Terkadang</a:t>
            </a:r>
            <a:r>
              <a:rPr lang="en-US" dirty="0"/>
              <a:t> error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sepele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typo.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mendebug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 err="1"/>
              <a:t>membaca</a:t>
            </a:r>
            <a:r>
              <a:rPr lang="en-US" b="1" dirty="0"/>
              <a:t> </a:t>
            </a:r>
            <a:r>
              <a:rPr lang="en-US" b="1" dirty="0" err="1"/>
              <a:t>kembali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kesalahannya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589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184" y="1476175"/>
            <a:ext cx="9149615" cy="817829"/>
          </a:xfrm>
        </p:spPr>
        <p:txBody>
          <a:bodyPr>
            <a:normAutofit/>
          </a:bodyPr>
          <a:lstStyle/>
          <a:p>
            <a:r>
              <a:rPr lang="en-US" sz="3200" b="1" dirty="0"/>
              <a:t>Debugger pada IDLE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D1345-D070-47E8-A229-2FE5279B5C86}"/>
              </a:ext>
            </a:extLst>
          </p:cNvPr>
          <p:cNvSpPr txBox="1"/>
          <p:nvPr/>
        </p:nvSpPr>
        <p:spPr>
          <a:xfrm>
            <a:off x="2026661" y="2451949"/>
            <a:ext cx="8327214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Fitur</a:t>
            </a:r>
            <a:r>
              <a:rPr lang="en-US" sz="2000" dirty="0"/>
              <a:t> standard </a:t>
            </a:r>
            <a:r>
              <a:rPr lang="en-US" sz="2000" dirty="0" err="1"/>
              <a:t>sebuah</a:t>
            </a:r>
            <a:r>
              <a:rPr lang="en-US" sz="2000" dirty="0"/>
              <a:t> debugger: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Mengatur</a:t>
            </a:r>
            <a:r>
              <a:rPr lang="en-US" sz="2000" dirty="0"/>
              <a:t> </a:t>
            </a:r>
            <a:r>
              <a:rPr lang="en-US" sz="2000" b="1" dirty="0" err="1"/>
              <a:t>kecepatan</a:t>
            </a:r>
            <a:r>
              <a:rPr lang="en-US" sz="2000" b="1" dirty="0"/>
              <a:t> </a:t>
            </a:r>
            <a:r>
              <a:rPr lang="en-US" sz="2000" b="1" dirty="0" err="1"/>
              <a:t>eksekusi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mengeksekusi</a:t>
            </a:r>
            <a:r>
              <a:rPr lang="en-US" sz="2000" dirty="0"/>
              <a:t> dan </a:t>
            </a:r>
            <a:r>
              <a:rPr lang="en-US" sz="2000" dirty="0" err="1"/>
              <a:t>memeriksa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step by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Mengatur</a:t>
            </a:r>
            <a:r>
              <a:rPr lang="en-US" sz="2000" dirty="0"/>
              <a:t> </a:t>
            </a:r>
            <a:r>
              <a:rPr lang="en-US" sz="2000" b="1" dirty="0"/>
              <a:t>breakpoints</a:t>
            </a:r>
            <a:r>
              <a:rPr lang="en-US" sz="2000" dirty="0"/>
              <a:t> agar </a:t>
            </a:r>
            <a:r>
              <a:rPr lang="en-US" sz="2000" dirty="0" err="1"/>
              <a:t>eksekusi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 </a:t>
            </a:r>
            <a:r>
              <a:rPr lang="en-US" sz="2000" b="1" dirty="0"/>
              <a:t>pause</a:t>
            </a:r>
            <a:r>
              <a:rPr lang="en-US" sz="2000" dirty="0"/>
              <a:t> di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step by step.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Memperlihatkan</a:t>
            </a:r>
            <a:r>
              <a:rPr lang="en-US" sz="2000" dirty="0"/>
              <a:t> </a:t>
            </a:r>
            <a:r>
              <a:rPr lang="en-US" sz="2000" b="1" dirty="0" err="1"/>
              <a:t>isi</a:t>
            </a:r>
            <a:r>
              <a:rPr lang="en-US" sz="2000" b="1" dirty="0"/>
              <a:t> local dan global variable</a:t>
            </a:r>
            <a:r>
              <a:rPr lang="en-US" sz="2000" dirty="0"/>
              <a:t> yang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413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331" y="901140"/>
            <a:ext cx="9149615" cy="817829"/>
          </a:xfrm>
        </p:spPr>
        <p:txBody>
          <a:bodyPr>
            <a:normAutofit/>
          </a:bodyPr>
          <a:lstStyle/>
          <a:p>
            <a:r>
              <a:rPr lang="en-US" sz="2400" b="1" dirty="0"/>
              <a:t>Cara </a:t>
            </a:r>
            <a:r>
              <a:rPr lang="en-US" sz="2400" b="1" dirty="0" err="1"/>
              <a:t>Mengaktifkan</a:t>
            </a:r>
            <a:r>
              <a:rPr lang="en-US" sz="2400" b="1" dirty="0"/>
              <a:t> Debugger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1D13F-7CCC-4BE5-9E7A-95066CFA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" y="2273800"/>
            <a:ext cx="6576411" cy="1650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75773-EB59-44A8-B2A0-A7C850A12717}"/>
              </a:ext>
            </a:extLst>
          </p:cNvPr>
          <p:cNvSpPr/>
          <p:nvPr/>
        </p:nvSpPr>
        <p:spPr>
          <a:xfrm>
            <a:off x="339365" y="1710131"/>
            <a:ext cx="537328" cy="575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1EDA3-5ACA-45D9-872A-9243F29E1076}"/>
              </a:ext>
            </a:extLst>
          </p:cNvPr>
          <p:cNvSpPr txBox="1"/>
          <p:nvPr/>
        </p:nvSpPr>
        <p:spPr>
          <a:xfrm>
            <a:off x="876693" y="1915834"/>
            <a:ext cx="601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python Shell, </a:t>
            </a:r>
            <a:r>
              <a:rPr lang="en-US" dirty="0" err="1"/>
              <a:t>klik</a:t>
            </a:r>
            <a:r>
              <a:rPr lang="en-US" dirty="0"/>
              <a:t> menu </a:t>
            </a:r>
            <a:r>
              <a:rPr lang="en-US" b="1" dirty="0"/>
              <a:t>Debug -&gt; Debugger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BCF1D-FB13-426B-A9C7-BC32C85F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82" y="2285166"/>
            <a:ext cx="4888977" cy="35316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94E383-4C10-47CB-9280-19371E9E4E76}"/>
              </a:ext>
            </a:extLst>
          </p:cNvPr>
          <p:cNvSpPr/>
          <p:nvPr/>
        </p:nvSpPr>
        <p:spPr>
          <a:xfrm>
            <a:off x="7038325" y="1698765"/>
            <a:ext cx="537328" cy="575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35B7A-922C-4FEB-AE72-2015BB995F33}"/>
              </a:ext>
            </a:extLst>
          </p:cNvPr>
          <p:cNvSpPr txBox="1"/>
          <p:nvPr/>
        </p:nvSpPr>
        <p:spPr>
          <a:xfrm>
            <a:off x="7575654" y="1670738"/>
            <a:ext cx="427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Akan </a:t>
            </a:r>
            <a:r>
              <a:rPr lang="en-US" dirty="0" err="1"/>
              <a:t>muncul</a:t>
            </a:r>
            <a:r>
              <a:rPr lang="en-US" dirty="0"/>
              <a:t> Debugger window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26994-8F5C-4591-8514-F16D3CFC564D}"/>
              </a:ext>
            </a:extLst>
          </p:cNvPr>
          <p:cNvSpPr txBox="1"/>
          <p:nvPr/>
        </p:nvSpPr>
        <p:spPr>
          <a:xfrm>
            <a:off x="399069" y="3919010"/>
            <a:ext cx="6488784" cy="286232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Menu Debug Control 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Go: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pada breakpoint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Step: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step by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Over: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step,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step by step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dan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Out: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detailnya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 level di </a:t>
            </a:r>
            <a:r>
              <a:rPr lang="en-US" dirty="0" err="1"/>
              <a:t>atasnya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Quit: Stop </a:t>
            </a:r>
            <a:r>
              <a:rPr lang="en-US" dirty="0" err="1"/>
              <a:t>eksekusi</a:t>
            </a:r>
            <a:r>
              <a:rPr lang="en-US" dirty="0"/>
              <a:t> program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A977F0A-D35F-478C-80BD-C28385EAD4CB}"/>
              </a:ext>
            </a:extLst>
          </p:cNvPr>
          <p:cNvSpPr/>
          <p:nvPr/>
        </p:nvSpPr>
        <p:spPr>
          <a:xfrm rot="2793067">
            <a:off x="6775149" y="4145729"/>
            <a:ext cx="460365" cy="876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6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29A7-02B2-48BC-82AC-1F037A5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331" y="646617"/>
            <a:ext cx="9149615" cy="81782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Menjalankan</a:t>
            </a:r>
            <a:r>
              <a:rPr lang="en-US" sz="2400" b="1" dirty="0"/>
              <a:t> Debug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EFD6B-0B45-4C30-8C97-86B62BC172F2}"/>
              </a:ext>
            </a:extLst>
          </p:cNvPr>
          <p:cNvSpPr txBox="1"/>
          <p:nvPr/>
        </p:nvSpPr>
        <p:spPr>
          <a:xfrm>
            <a:off x="2300140" y="1464446"/>
            <a:ext cx="7381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Setelah </a:t>
            </a:r>
            <a:r>
              <a:rPr lang="en-US" dirty="0" err="1"/>
              <a:t>mengaktifkan</a:t>
            </a:r>
            <a:r>
              <a:rPr lang="en-US" dirty="0"/>
              <a:t> Debug Mode pada Python Shell,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run file program yang </a:t>
            </a:r>
            <a:r>
              <a:rPr lang="en-US" dirty="0" err="1"/>
              <a:t>diikuti</a:t>
            </a:r>
            <a:r>
              <a:rPr lang="en-US" dirty="0"/>
              <a:t> step by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kita</a:t>
            </a:r>
            <a:r>
              <a:rPr lang="en-US" dirty="0"/>
              <a:t> set breakpoint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agar </a:t>
            </a:r>
            <a:r>
              <a:rPr lang="en-US" dirty="0" err="1"/>
              <a:t>nanti</a:t>
            </a:r>
            <a:r>
              <a:rPr lang="en-US" dirty="0"/>
              <a:t> program running normal dan </a:t>
            </a:r>
            <a:r>
              <a:rPr lang="en-US" dirty="0" err="1"/>
              <a:t>baru</a:t>
            </a:r>
            <a:r>
              <a:rPr lang="en-US" dirty="0"/>
              <a:t> pause pada </a:t>
            </a:r>
            <a:r>
              <a:rPr lang="en-US" dirty="0" err="1"/>
              <a:t>bagian</a:t>
            </a:r>
            <a:r>
              <a:rPr lang="en-US" dirty="0"/>
              <a:t> breakpoint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Step.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4D4F4F-948B-4318-BBF0-537719D4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18" y="2941774"/>
            <a:ext cx="5988574" cy="36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27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EFD6B-0B45-4C30-8C97-86B62BC172F2}"/>
              </a:ext>
            </a:extLst>
          </p:cNvPr>
          <p:cNvSpPr txBox="1"/>
          <p:nvPr/>
        </p:nvSpPr>
        <p:spPr>
          <a:xfrm>
            <a:off x="261660" y="2035973"/>
            <a:ext cx="3761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Ceklist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 </a:t>
            </a:r>
            <a:r>
              <a:rPr lang="en-US" b="1" dirty="0"/>
              <a:t>Source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pada source code/editor. </a:t>
            </a:r>
            <a:r>
              <a:rPr lang="en-US" dirty="0" err="1"/>
              <a:t>Ceklist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 </a:t>
            </a:r>
            <a:r>
              <a:rPr lang="en-US" b="1" dirty="0" err="1"/>
              <a:t>Hlobal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global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 </a:t>
            </a:r>
            <a:r>
              <a:rPr lang="en-US" b="1" dirty="0"/>
              <a:t>Go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, dan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di breakpoint,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pelan-pelan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/>
              <a:t>Step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FA7D9-FC4E-4E06-A2F4-E3A623A5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837" y="1178351"/>
            <a:ext cx="8078504" cy="5307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B1A132-B29A-4FF4-AB93-616AD356524E}"/>
              </a:ext>
            </a:extLst>
          </p:cNvPr>
          <p:cNvSpPr txBox="1"/>
          <p:nvPr/>
        </p:nvSpPr>
        <p:spPr>
          <a:xfrm>
            <a:off x="8022210" y="3996965"/>
            <a:ext cx="3619893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Terlihat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yang </a:t>
            </a:r>
            <a:r>
              <a:rPr lang="en-US" sz="1600" dirty="0" err="1"/>
              <a:t>aneh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program </a:t>
            </a:r>
            <a:r>
              <a:rPr lang="en-US" sz="1600" dirty="0" err="1"/>
              <a:t>eksekusi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suml</a:t>
            </a:r>
            <a:r>
              <a:rPr lang="en-US" sz="1600" dirty="0"/>
              <a:t> = sum1 + 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variable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suml</a:t>
            </a:r>
            <a:r>
              <a:rPr lang="en-US" sz="1600" dirty="0"/>
              <a:t>.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menyadarkan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variable yang salah.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diteruskan</a:t>
            </a:r>
            <a:r>
              <a:rPr lang="en-US" sz="1600" dirty="0"/>
              <a:t>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,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terlihat</a:t>
            </a:r>
            <a:r>
              <a:rPr lang="en-US" sz="1600" dirty="0"/>
              <a:t> juga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4.</a:t>
            </a:r>
          </a:p>
        </p:txBody>
      </p:sp>
    </p:spTree>
    <p:extLst>
      <p:ext uri="{BB962C8B-B14F-4D97-AF65-F5344CB8AC3E}">
        <p14:creationId xmlns:p14="http://schemas.microsoft.com/office/powerpoint/2010/main" val="41632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835C2-4791-4241-96F2-D2121B9ADB32}"/>
              </a:ext>
            </a:extLst>
          </p:cNvPr>
          <p:cNvSpPr txBox="1"/>
          <p:nvPr/>
        </p:nvSpPr>
        <p:spPr>
          <a:xfrm>
            <a:off x="2346095" y="1305150"/>
            <a:ext cx="1005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 python, </a:t>
            </a:r>
            <a:r>
              <a:rPr lang="en-US" sz="2000" dirty="0" err="1"/>
              <a:t>setidaknya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2 </a:t>
            </a:r>
            <a:r>
              <a:rPr lang="en-US" sz="2000" dirty="0" err="1"/>
              <a:t>jenis</a:t>
            </a:r>
            <a:r>
              <a:rPr lang="en-US" sz="2000" dirty="0"/>
              <a:t> error, </a:t>
            </a:r>
            <a:r>
              <a:rPr lang="en-US" sz="2000" dirty="0" err="1"/>
              <a:t>yaitu</a:t>
            </a:r>
            <a:r>
              <a:rPr lang="en-US" sz="2000" dirty="0"/>
              <a:t> </a:t>
            </a:r>
            <a:r>
              <a:rPr lang="en-US" sz="2000" i="1" dirty="0">
                <a:solidFill>
                  <a:srgbClr val="FF0000"/>
                </a:solidFill>
              </a:rPr>
              <a:t>syntax error</a:t>
            </a:r>
            <a:r>
              <a:rPr lang="en-US" sz="2000" dirty="0"/>
              <a:t> dan </a:t>
            </a:r>
            <a:r>
              <a:rPr lang="en-US" sz="2000" i="1" dirty="0">
                <a:solidFill>
                  <a:srgbClr val="FF0000"/>
                </a:solidFill>
              </a:rPr>
              <a:t>exception</a:t>
            </a:r>
            <a:r>
              <a:rPr lang="en-US" sz="2000" dirty="0"/>
              <a:t>.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8A452-7D57-467B-8CC0-76E1857A683D}"/>
              </a:ext>
            </a:extLst>
          </p:cNvPr>
          <p:cNvSpPr txBox="1"/>
          <p:nvPr/>
        </p:nvSpPr>
        <p:spPr>
          <a:xfrm>
            <a:off x="1423445" y="3429000"/>
            <a:ext cx="8465271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Exception</a:t>
            </a:r>
            <a:r>
              <a:rPr lang="en-US" sz="2000" dirty="0"/>
              <a:t> : </a:t>
            </a: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i="1" dirty="0"/>
              <a:t>syntax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error,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instruksi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menimbulkan</a:t>
            </a:r>
            <a:r>
              <a:rPr lang="en-US" sz="2000" dirty="0"/>
              <a:t> error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variable </a:t>
            </a:r>
            <a:r>
              <a:rPr lang="en-US" sz="2000" dirty="0" err="1"/>
              <a:t>harga</a:t>
            </a:r>
            <a:r>
              <a:rPr lang="en-US" sz="2000" dirty="0"/>
              <a:t> yang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pernah</a:t>
            </a:r>
            <a:r>
              <a:rPr lang="en-US" sz="2000" dirty="0"/>
              <a:t> di-assign </a:t>
            </a:r>
            <a:r>
              <a:rPr lang="en-US" sz="2000" dirty="0" err="1"/>
              <a:t>sebelumnya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error </a:t>
            </a:r>
            <a:r>
              <a:rPr lang="en-US" sz="2000" dirty="0" err="1"/>
              <a:t>bahwa</a:t>
            </a:r>
            <a:r>
              <a:rPr lang="en-US" sz="2000" dirty="0"/>
              <a:t> variable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(is not defined).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D57CF-29C0-4878-B125-45C9F35D59C3}"/>
              </a:ext>
            </a:extLst>
          </p:cNvPr>
          <p:cNvSpPr txBox="1"/>
          <p:nvPr/>
        </p:nvSpPr>
        <p:spPr>
          <a:xfrm>
            <a:off x="1423446" y="1894787"/>
            <a:ext cx="846527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Syntax Error</a:t>
            </a:r>
            <a:r>
              <a:rPr lang="en-US" sz="2000" dirty="0"/>
              <a:t> : </a:t>
            </a:r>
            <a:r>
              <a:rPr lang="en-US" sz="2000" dirty="0" err="1"/>
              <a:t>jenis</a:t>
            </a:r>
            <a:r>
              <a:rPr lang="en-US" sz="2000" dirty="0"/>
              <a:t> error yang </a:t>
            </a:r>
            <a:r>
              <a:rPr lang="en-US" sz="2000" dirty="0" err="1"/>
              <a:t>timbul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pada </a:t>
            </a:r>
            <a:r>
              <a:rPr lang="en-US" sz="2000" i="1" dirty="0"/>
              <a:t>syntax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. Error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dirty="0" err="1"/>
              <a:t>letaknya</a:t>
            </a:r>
            <a:r>
              <a:rPr lang="en-US" sz="2000" dirty="0"/>
              <a:t> oleh parser </a:t>
            </a:r>
            <a:r>
              <a:rPr lang="en-US" sz="2000" dirty="0" err="1"/>
              <a:t>sebelum</a:t>
            </a:r>
            <a:r>
              <a:rPr lang="en-US" sz="2000" dirty="0"/>
              <a:t> program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10v </a:t>
            </a:r>
            <a:r>
              <a:rPr lang="en-US" sz="2000" dirty="0" err="1"/>
              <a:t>atau</a:t>
            </a:r>
            <a:r>
              <a:rPr lang="en-US" sz="2000" dirty="0"/>
              <a:t> True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variable.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FAA2C-CE7D-4311-8A12-14D1A8954500}"/>
              </a:ext>
            </a:extLst>
          </p:cNvPr>
          <p:cNvSpPr txBox="1"/>
          <p:nvPr/>
        </p:nvSpPr>
        <p:spPr>
          <a:xfrm>
            <a:off x="2007909" y="5533534"/>
            <a:ext cx="7588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Dua</a:t>
            </a:r>
            <a:r>
              <a:rPr lang="en-US" dirty="0"/>
              <a:t> error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dan </a:t>
            </a:r>
            <a:r>
              <a:rPr lang="en-US" dirty="0" err="1"/>
              <a:t>diperbaiki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Python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error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program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828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26D34-7F02-49F3-B599-8D940B03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TERIMA KASIH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486B2-31F4-4DB9-8361-46E9EA445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835C2-4791-4241-96F2-D2121B9ADB32}"/>
              </a:ext>
            </a:extLst>
          </p:cNvPr>
          <p:cNvSpPr txBox="1"/>
          <p:nvPr/>
        </p:nvSpPr>
        <p:spPr>
          <a:xfrm>
            <a:off x="2346095" y="1305150"/>
            <a:ext cx="1005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error yang paling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i="1" dirty="0"/>
              <a:t>logic error.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D57CF-29C0-4878-B125-45C9F35D59C3}"/>
              </a:ext>
            </a:extLst>
          </p:cNvPr>
          <p:cNvSpPr txBox="1"/>
          <p:nvPr/>
        </p:nvSpPr>
        <p:spPr>
          <a:xfrm>
            <a:off x="1423446" y="1894787"/>
            <a:ext cx="8465271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Logic Error</a:t>
            </a:r>
            <a:r>
              <a:rPr lang="en-US" sz="2000" dirty="0"/>
              <a:t> : logic error </a:t>
            </a:r>
            <a:r>
              <a:rPr lang="en-US" sz="2000" dirty="0" err="1"/>
              <a:t>adalah</a:t>
            </a:r>
            <a:r>
              <a:rPr lang="en-US" sz="2000" dirty="0"/>
              <a:t> yang paling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dikarenakan</a:t>
            </a:r>
            <a:r>
              <a:rPr lang="en-US" sz="2000" dirty="0"/>
              <a:t> program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error yang </a:t>
            </a:r>
            <a:r>
              <a:rPr lang="en-US" sz="2000" dirty="0" err="1"/>
              <a:t>membuat</a:t>
            </a:r>
            <a:r>
              <a:rPr lang="en-US" sz="2000" dirty="0"/>
              <a:t> program </a:t>
            </a:r>
            <a:r>
              <a:rPr lang="en-US" sz="2000" dirty="0" err="1"/>
              <a:t>berhenti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output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perilaku</a:t>
            </a:r>
            <a:r>
              <a:rPr lang="en-US" sz="2000" dirty="0"/>
              <a:t> program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seharusnya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</a:t>
            </a:r>
            <a:r>
              <a:rPr lang="en-US" sz="2000" dirty="0" err="1"/>
              <a:t>konversi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index, program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lancar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100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dikonversikan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“E”, </a:t>
            </a:r>
            <a:r>
              <a:rPr lang="en-US" sz="2000" dirty="0" err="1"/>
              <a:t>padahal</a:t>
            </a:r>
            <a:r>
              <a:rPr lang="en-US" sz="2000" dirty="0"/>
              <a:t> </a:t>
            </a:r>
            <a:r>
              <a:rPr lang="en-US" sz="2000" dirty="0" err="1"/>
              <a:t>harusnya</a:t>
            </a:r>
            <a:r>
              <a:rPr lang="en-US" sz="2000" dirty="0"/>
              <a:t> “A”. Python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menunjuk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output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programmer </a:t>
            </a:r>
            <a:r>
              <a:rPr lang="en-US" sz="2000" dirty="0" err="1"/>
              <a:t>sendiri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menelusuri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dibuatnya</a:t>
            </a:r>
            <a:r>
              <a:rPr lang="en-US" sz="2000" dirty="0"/>
              <a:t>.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kompleks</a:t>
            </a:r>
            <a:r>
              <a:rPr lang="en-US" sz="2000" dirty="0"/>
              <a:t> program,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menyebabkan</a:t>
            </a:r>
            <a:r>
              <a:rPr lang="en-US" sz="2000" dirty="0"/>
              <a:t> logic error.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661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7A5E-935A-45D2-83B9-DD435791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29" y="1252095"/>
            <a:ext cx="9081940" cy="1821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Error pada software juga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 </a:t>
            </a:r>
            <a:r>
              <a:rPr lang="en-US" sz="2000" b="1" dirty="0"/>
              <a:t>bug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sejarah</a:t>
            </a:r>
            <a:r>
              <a:rPr lang="en-US" sz="2000" dirty="0"/>
              <a:t>, bug pada software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sangat</a:t>
            </a:r>
            <a:r>
              <a:rPr lang="en-US" sz="2000" dirty="0"/>
              <a:t> fatal, </a:t>
            </a:r>
            <a:r>
              <a:rPr lang="en-US" sz="2000" dirty="0" err="1"/>
              <a:t>misalnya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err="1"/>
              <a:t>Tahun</a:t>
            </a:r>
            <a:r>
              <a:rPr lang="en-US" sz="2000" dirty="0"/>
              <a:t> 2004: Toyota </a:t>
            </a:r>
            <a:r>
              <a:rPr lang="en-US" sz="2000" dirty="0" err="1"/>
              <a:t>harus</a:t>
            </a:r>
            <a:r>
              <a:rPr lang="en-US" sz="2000" dirty="0"/>
              <a:t> me-</a:t>
            </a:r>
            <a:r>
              <a:rPr lang="en-US" sz="2000" i="1" dirty="0"/>
              <a:t>recall</a:t>
            </a:r>
            <a:r>
              <a:rPr lang="en-US" sz="2000" dirty="0"/>
              <a:t> 170.000 </a:t>
            </a:r>
            <a:r>
              <a:rPr lang="en-US" sz="2000" dirty="0" err="1"/>
              <a:t>mobil</a:t>
            </a:r>
            <a:r>
              <a:rPr lang="en-US" sz="2000" dirty="0"/>
              <a:t> Prius </a:t>
            </a:r>
            <a:r>
              <a:rPr lang="en-US" sz="2000" dirty="0" err="1"/>
              <a:t>karena</a:t>
            </a:r>
            <a:r>
              <a:rPr lang="en-US" sz="2000" dirty="0"/>
              <a:t> bug pada program </a:t>
            </a:r>
            <a:r>
              <a:rPr lang="en-US" sz="2000" i="1" dirty="0"/>
              <a:t>smart car</a:t>
            </a:r>
            <a:r>
              <a:rPr lang="en-US" sz="2000" dirty="0"/>
              <a:t>-</a:t>
            </a:r>
            <a:r>
              <a:rPr lang="en-US" sz="2000" dirty="0" err="1"/>
              <a:t>nya</a:t>
            </a:r>
            <a:r>
              <a:rPr lang="en-US" sz="2000" dirty="0"/>
              <a:t> yang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lampu-lampu</a:t>
            </a:r>
            <a:r>
              <a:rPr lang="en-US" sz="2000" dirty="0"/>
              <a:t> </a:t>
            </a:r>
            <a:r>
              <a:rPr lang="en-US" sz="2000" dirty="0" err="1"/>
              <a:t>indikator</a:t>
            </a:r>
            <a:r>
              <a:rPr lang="en-US" sz="2000" dirty="0"/>
              <a:t> </a:t>
            </a:r>
            <a:r>
              <a:rPr lang="en-US" sz="2000" dirty="0" err="1"/>
              <a:t>menyala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sebab</a:t>
            </a:r>
            <a:r>
              <a:rPr lang="en-US" sz="2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4AC08-4330-4CD5-89BD-4D1AC5B0E850}"/>
              </a:ext>
            </a:extLst>
          </p:cNvPr>
          <p:cNvSpPr txBox="1"/>
          <p:nvPr/>
        </p:nvSpPr>
        <p:spPr>
          <a:xfrm>
            <a:off x="1677971" y="3346515"/>
            <a:ext cx="8210747" cy="255454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, </a:t>
            </a:r>
            <a:r>
              <a:rPr lang="en-US" sz="2000" dirty="0" err="1"/>
              <a:t>kehati-hatian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programming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.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walaupun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yakin</a:t>
            </a:r>
            <a:r>
              <a:rPr lang="en-US" sz="2000" dirty="0"/>
              <a:t> program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pada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situasi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ideal yang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anggap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kerusakan</a:t>
            </a:r>
            <a:r>
              <a:rPr lang="en-US" sz="2000" dirty="0"/>
              <a:t> hardware, user yang </a:t>
            </a:r>
            <a:r>
              <a:rPr lang="en-US" sz="2000" dirty="0" err="1"/>
              <a:t>mengakses</a:t>
            </a:r>
            <a:r>
              <a:rPr lang="en-US" sz="2000" dirty="0"/>
              <a:t> program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bersamaan</a:t>
            </a:r>
            <a:r>
              <a:rPr lang="en-US" sz="2000" dirty="0"/>
              <a:t> </a:t>
            </a:r>
            <a:r>
              <a:rPr lang="en-US" sz="2000" dirty="0" err="1"/>
              <a:t>terlalu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, user </a:t>
            </a:r>
            <a:r>
              <a:rPr lang="en-US" sz="2000" dirty="0" err="1"/>
              <a:t>memasukkan</a:t>
            </a:r>
            <a:r>
              <a:rPr lang="en-US" sz="2000" dirty="0"/>
              <a:t> input yang </a:t>
            </a:r>
            <a:r>
              <a:rPr lang="en-US" sz="2000" dirty="0" err="1"/>
              <a:t>diluar</a:t>
            </a:r>
            <a:r>
              <a:rPr lang="en-US" sz="2000" dirty="0"/>
              <a:t> </a:t>
            </a:r>
            <a:r>
              <a:rPr lang="en-US" sz="2000" dirty="0" err="1"/>
              <a:t>dugaan</a:t>
            </a:r>
            <a:r>
              <a:rPr lang="en-US" sz="2000" dirty="0"/>
              <a:t>, dan </a:t>
            </a:r>
            <a:r>
              <a:rPr lang="en-US" sz="2000" dirty="0" err="1"/>
              <a:t>sebagainya</a:t>
            </a:r>
            <a:r>
              <a:rPr lang="en-US" sz="2000" dirty="0"/>
              <a:t>, yang pada </a:t>
            </a:r>
            <a:r>
              <a:rPr lang="en-US" sz="2000" dirty="0" err="1"/>
              <a:t>akhirnya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error.</a:t>
            </a:r>
          </a:p>
        </p:txBody>
      </p:sp>
    </p:spTree>
    <p:extLst>
      <p:ext uri="{BB962C8B-B14F-4D97-AF65-F5344CB8AC3E}">
        <p14:creationId xmlns:p14="http://schemas.microsoft.com/office/powerpoint/2010/main" val="69650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D36E-E0EC-4BAE-BCC0-10E48127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1740125"/>
            <a:ext cx="9204489" cy="817829"/>
          </a:xfrm>
        </p:spPr>
        <p:txBody>
          <a:bodyPr/>
          <a:lstStyle/>
          <a:p>
            <a:r>
              <a:rPr lang="en-US" b="1" dirty="0"/>
              <a:t>Defensive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42E6E-BEF2-4FCC-B6E2-B03B64C2FAF2}"/>
              </a:ext>
            </a:extLst>
          </p:cNvPr>
          <p:cNvSpPr txBox="1"/>
          <p:nvPr/>
        </p:nvSpPr>
        <p:spPr>
          <a:xfrm>
            <a:off x="2149310" y="3019868"/>
            <a:ext cx="7893380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/>
              <a:t>Defensive programming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memprogram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programmer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berhati-hati</a:t>
            </a:r>
            <a:r>
              <a:rPr lang="en-US" sz="2000" dirty="0"/>
              <a:t> dan </a:t>
            </a:r>
            <a:r>
              <a:rPr lang="en-US" sz="2000" dirty="0" err="1"/>
              <a:t>memikirkan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terjadinya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berusaha</a:t>
            </a:r>
            <a:r>
              <a:rPr lang="en-US" sz="2000" dirty="0"/>
              <a:t> </a:t>
            </a:r>
            <a:r>
              <a:rPr lang="en-US" sz="2000" dirty="0" err="1"/>
              <a:t>mengantisipasinya</a:t>
            </a:r>
            <a:r>
              <a:rPr lang="en-US" sz="2000" dirty="0"/>
              <a:t>. Mindset defensive programming juga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paling </a:t>
            </a:r>
            <a:r>
              <a:rPr lang="en-US" sz="2000" dirty="0" err="1"/>
              <a:t>efektif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dan </a:t>
            </a:r>
            <a:r>
              <a:rPr lang="en-US" sz="2000" dirty="0" err="1"/>
              <a:t>perbaikan</a:t>
            </a:r>
            <a:r>
              <a:rPr lang="en-US" sz="2000" dirty="0"/>
              <a:t> bug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, </a:t>
            </a:r>
            <a:r>
              <a:rPr lang="en-US" sz="2000" dirty="0" err="1"/>
              <a:t>terutama</a:t>
            </a:r>
            <a:r>
              <a:rPr lang="en-US" sz="2000" dirty="0"/>
              <a:t> bug yang </a:t>
            </a:r>
            <a:r>
              <a:rPr lang="en-US" sz="2000" dirty="0" err="1"/>
              <a:t>terkait</a:t>
            </a:r>
            <a:r>
              <a:rPr lang="en-US" sz="2000" dirty="0"/>
              <a:t> logic error.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686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D36E-E0EC-4BAE-BCC0-10E48127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872859"/>
            <a:ext cx="9204489" cy="817829"/>
          </a:xfrm>
        </p:spPr>
        <p:txBody>
          <a:bodyPr>
            <a:noAutofit/>
          </a:bodyPr>
          <a:lstStyle/>
          <a:p>
            <a:r>
              <a:rPr lang="en-US" sz="2400" b="1" dirty="0" err="1"/>
              <a:t>Langkah</a:t>
            </a:r>
            <a:r>
              <a:rPr lang="en-US" sz="2400" b="1" dirty="0"/>
              <a:t> </a:t>
            </a:r>
            <a:r>
              <a:rPr lang="en-US" sz="2400" b="1" dirty="0" err="1"/>
              <a:t>Umum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Defensive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42E6E-BEF2-4FCC-B6E2-B03B64C2FAF2}"/>
              </a:ext>
            </a:extLst>
          </p:cNvPr>
          <p:cNvSpPr txBox="1"/>
          <p:nvPr/>
        </p:nvSpPr>
        <p:spPr>
          <a:xfrm>
            <a:off x="2149310" y="1625798"/>
            <a:ext cx="7893380" cy="45243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Menerapkan</a:t>
            </a:r>
            <a:r>
              <a:rPr lang="en-US" dirty="0"/>
              <a:t> </a:t>
            </a:r>
            <a:r>
              <a:rPr lang="en-US" b="1" dirty="0" err="1"/>
              <a:t>modularisasi</a:t>
            </a:r>
            <a:r>
              <a:rPr lang="en-US" dirty="0"/>
              <a:t> pada program 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dirty="0"/>
              <a:t>. </a:t>
            </a:r>
            <a:r>
              <a:rPr lang="en-US" dirty="0" err="1"/>
              <a:t>Memecah</a:t>
            </a:r>
            <a:r>
              <a:rPr lang="en-US" dirty="0"/>
              <a:t> program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modul-modul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dipikirkan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proses </a:t>
            </a:r>
            <a:r>
              <a:rPr lang="en-US" dirty="0" err="1"/>
              <a:t>mendesain</a:t>
            </a:r>
            <a:r>
              <a:rPr lang="en-US" dirty="0"/>
              <a:t> program.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program,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bug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Menuliskan</a:t>
            </a:r>
            <a:r>
              <a:rPr lang="en-US" dirty="0"/>
              <a:t> </a:t>
            </a:r>
            <a:r>
              <a:rPr lang="en-US" b="1" dirty="0" err="1"/>
              <a:t>spesifikasi</a:t>
            </a:r>
            <a:r>
              <a:rPr lang="en-US" dirty="0"/>
              <a:t> 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 </a:t>
            </a:r>
            <a:r>
              <a:rPr lang="en-US" b="1" dirty="0"/>
              <a:t>pada docstring</a:t>
            </a:r>
            <a:r>
              <a:rPr lang="en-US" dirty="0"/>
              <a:t>. </a:t>
            </a:r>
            <a:r>
              <a:rPr lang="en-US" dirty="0" err="1"/>
              <a:t>Spesifikasi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input dan output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kesalahpahaman</a:t>
            </a:r>
            <a:r>
              <a:rPr lang="en-US" dirty="0"/>
              <a:t> oleh programmer lain </a:t>
            </a:r>
            <a:r>
              <a:rPr lang="en-US" dirty="0" err="1"/>
              <a:t>atau</a:t>
            </a:r>
            <a:r>
              <a:rPr lang="en-US" dirty="0"/>
              <a:t> pun user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</a:t>
            </a:r>
            <a:r>
              <a:rPr lang="en-US" dirty="0" err="1"/>
              <a:t>Spesifikasi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oleh orang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(</a:t>
            </a:r>
            <a:r>
              <a:rPr lang="en-US" i="1" dirty="0"/>
              <a:t>tester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input dan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Mengecek</a:t>
            </a:r>
            <a:r>
              <a:rPr lang="en-US" dirty="0"/>
              <a:t> </a:t>
            </a:r>
            <a:r>
              <a:rPr lang="en-US" b="1" dirty="0" err="1"/>
              <a:t>kondisi</a:t>
            </a:r>
            <a:r>
              <a:rPr lang="en-US" b="1" dirty="0"/>
              <a:t> input/output</a:t>
            </a:r>
            <a:r>
              <a:rPr lang="en-US" dirty="0"/>
              <a:t> pada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/>
              <a:t>assertion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output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input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programmer.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input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programmer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program </a:t>
            </a:r>
            <a:r>
              <a:rPr lang="en-US" dirty="0" err="1"/>
              <a:t>sehingga</a:t>
            </a:r>
            <a:r>
              <a:rPr lang="en-US" dirty="0"/>
              <a:t> user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meneruskan</a:t>
            </a:r>
            <a:r>
              <a:rPr lang="en-US" dirty="0"/>
              <a:t> program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Begitu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output </a:t>
            </a:r>
            <a:r>
              <a:rPr lang="en-US" dirty="0" err="1"/>
              <a:t>fungsi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9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DB3F40-084F-4895-A54A-C2DA64B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56" y="633454"/>
            <a:ext cx="9204489" cy="817829"/>
          </a:xfrm>
        </p:spPr>
        <p:txBody>
          <a:bodyPr/>
          <a:lstStyle/>
          <a:p>
            <a:r>
              <a:rPr lang="en-US" b="1" dirty="0"/>
              <a:t>Assertion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E2532-947C-4734-A987-5BCC0D384385}"/>
              </a:ext>
            </a:extLst>
          </p:cNvPr>
          <p:cNvSpPr txBox="1"/>
          <p:nvPr/>
        </p:nvSpPr>
        <p:spPr>
          <a:xfrm>
            <a:off x="1288330" y="1552477"/>
            <a:ext cx="961534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Assertion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proses </a:t>
            </a:r>
            <a:r>
              <a:rPr lang="en-US" sz="2000" dirty="0" err="1"/>
              <a:t>berikutnya</a:t>
            </a:r>
            <a:r>
              <a:rPr lang="en-US" sz="2000" dirty="0"/>
              <a:t>.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if-statement,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bedanya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False, </a:t>
            </a:r>
            <a:r>
              <a:rPr lang="en-US" sz="2000" dirty="0" err="1"/>
              <a:t>maka</a:t>
            </a:r>
            <a:r>
              <a:rPr lang="en-US" sz="2000" dirty="0"/>
              <a:t>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dihentikan</a:t>
            </a:r>
            <a:r>
              <a:rPr lang="en-US" sz="2000" dirty="0"/>
              <a:t>. </a:t>
            </a:r>
            <a:r>
              <a:rPr lang="en-US" sz="2000" dirty="0" err="1"/>
              <a:t>Sehingga</a:t>
            </a:r>
            <a:r>
              <a:rPr lang="en-US" sz="2000" dirty="0"/>
              <a:t> assertion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yang </a:t>
            </a:r>
            <a:r>
              <a:rPr lang="en-US" sz="2000" dirty="0" err="1"/>
              <a:t>krusial</a:t>
            </a:r>
            <a:r>
              <a:rPr lang="en-US" sz="2000" dirty="0"/>
              <a:t>, yang </a:t>
            </a:r>
            <a:r>
              <a:rPr lang="en-US" sz="2000" dirty="0" err="1"/>
              <a:t>jika</a:t>
            </a:r>
            <a:r>
              <a:rPr lang="en-US" sz="2000" dirty="0"/>
              <a:t> False </a:t>
            </a:r>
            <a:r>
              <a:rPr lang="en-US" sz="2000" dirty="0" err="1"/>
              <a:t>maka</a:t>
            </a:r>
            <a:r>
              <a:rPr lang="en-US" sz="2000" dirty="0"/>
              <a:t> program </a:t>
            </a:r>
            <a:r>
              <a:rPr lang="en-US" sz="2000" dirty="0" err="1"/>
              <a:t>sebaiknya</a:t>
            </a:r>
            <a:r>
              <a:rPr lang="en-US" sz="2000" dirty="0"/>
              <a:t> </a:t>
            </a:r>
            <a:r>
              <a:rPr lang="en-US" sz="2000" dirty="0" err="1"/>
              <a:t>dihentikan</a:t>
            </a:r>
            <a:r>
              <a:rPr lang="en-US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D586E-4C33-4EF0-B3AB-EE7C558592BD}"/>
              </a:ext>
            </a:extLst>
          </p:cNvPr>
          <p:cNvSpPr txBox="1"/>
          <p:nvPr/>
        </p:nvSpPr>
        <p:spPr>
          <a:xfrm>
            <a:off x="1288330" y="3058755"/>
            <a:ext cx="8229600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pojok</a:t>
            </a:r>
            <a:r>
              <a:rPr lang="en-US" dirty="0"/>
              <a:t> </a:t>
            </a:r>
            <a:r>
              <a:rPr lang="en-US" b="1" dirty="0" err="1"/>
              <a:t>kiri</a:t>
            </a:r>
            <a:r>
              <a:rPr lang="en-US" b="1" dirty="0"/>
              <a:t> </a:t>
            </a:r>
            <a:r>
              <a:rPr lang="en-US" b="1" dirty="0" err="1"/>
              <a:t>bawah</a:t>
            </a:r>
            <a:r>
              <a:rPr lang="en-US" dirty="0"/>
              <a:t>, dan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pojok</a:t>
            </a:r>
            <a:r>
              <a:rPr lang="en-US" dirty="0"/>
              <a:t> </a:t>
            </a:r>
            <a:r>
              <a:rPr lang="en-US" b="1" dirty="0" err="1"/>
              <a:t>kanan</a:t>
            </a:r>
            <a:r>
              <a:rPr lang="en-US" b="1" dirty="0"/>
              <a:t> </a:t>
            </a:r>
            <a:r>
              <a:rPr lang="en-US" b="1" dirty="0" err="1"/>
              <a:t>atas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kira-kira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BF59A-3BFE-4E60-A51C-04580727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18" y="4057183"/>
            <a:ext cx="7290873" cy="2496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28C13-A09F-487C-B6C6-B9A31958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680" y="5146593"/>
            <a:ext cx="51435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C18001F-77BB-4205-80B3-E480C57A30AF}"/>
              </a:ext>
            </a:extLst>
          </p:cNvPr>
          <p:cNvSpPr/>
          <p:nvPr/>
        </p:nvSpPr>
        <p:spPr>
          <a:xfrm>
            <a:off x="8645191" y="5165889"/>
            <a:ext cx="1011489" cy="48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81365824"/>
      </p:ext>
    </p:extLst>
  </p:cSld>
  <p:clrMapOvr>
    <a:masterClrMapping/>
  </p:clrMapOvr>
</p:sld>
</file>

<file path=ppt/theme/theme1.xml><?xml version="1.0" encoding="utf-8"?>
<a:theme xmlns:a="http://schemas.openxmlformats.org/drawingml/2006/main" name="S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" id="{50AE2837-78EB-4469-BB2D-673E55F016BE}" vid="{9AB92C97-AEBC-427B-A14D-BB6E550936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</Template>
  <TotalTime>3405</TotalTime>
  <Words>2402</Words>
  <Application>Microsoft Office PowerPoint</Application>
  <PresentationFormat>Widescreen</PresentationFormat>
  <Paragraphs>230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SOC</vt:lpstr>
      <vt:lpstr>CII1A3- PENGENALAN PEMROGRAMAN</vt:lpstr>
      <vt:lpstr>PREVIEW MATERI</vt:lpstr>
      <vt:lpstr>ERROR/BUG</vt:lpstr>
      <vt:lpstr>PowerPoint Presentation</vt:lpstr>
      <vt:lpstr>PowerPoint Presentation</vt:lpstr>
      <vt:lpstr>PowerPoint Presentation</vt:lpstr>
      <vt:lpstr>Defensive Programming</vt:lpstr>
      <vt:lpstr>Langkah Umum dalam Defensive Programming</vt:lpstr>
      <vt:lpstr>Assertion</vt:lpstr>
      <vt:lpstr>Ternyata ada masalah</vt:lpstr>
      <vt:lpstr>Opsi Solusi 1</vt:lpstr>
      <vt:lpstr>Opsi Solusi 2</vt:lpstr>
      <vt:lpstr>Opsi Solusi 3 (terbaik)</vt:lpstr>
      <vt:lpstr>Bentuk Statement Assertion</vt:lpstr>
      <vt:lpstr>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Blackbox Testing</vt:lpstr>
      <vt:lpstr>PowerPoint Presentation</vt:lpstr>
      <vt:lpstr>Menjalankan Testing</vt:lpstr>
      <vt:lpstr>PowerPoint Presentation</vt:lpstr>
      <vt:lpstr>PowerPoint Presentation</vt:lpstr>
      <vt:lpstr>PowerPoint Presentation</vt:lpstr>
      <vt:lpstr>Glassbox Testing</vt:lpstr>
      <vt:lpstr>PowerPoint Presentation</vt:lpstr>
      <vt:lpstr>Debugging</vt:lpstr>
      <vt:lpstr>Debugging dengan Print</vt:lpstr>
      <vt:lpstr>PowerPoint Presentation</vt:lpstr>
      <vt:lpstr>PowerPoint Presentation</vt:lpstr>
      <vt:lpstr>PowerPoint Presentation</vt:lpstr>
      <vt:lpstr>PowerPoint Presentation</vt:lpstr>
      <vt:lpstr>Debugger pada IDLE</vt:lpstr>
      <vt:lpstr>Cara Mengaktifkan Debugger</vt:lpstr>
      <vt:lpstr>Menjalankan Debug Program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CII1A3- PENGENALAN PEMROGRAMAN</dc:title>
  <dc:creator>Hani Nurrahmi</dc:creator>
  <cp:lastModifiedBy>Hani Nurrahmi</cp:lastModifiedBy>
  <cp:revision>71</cp:revision>
  <dcterms:created xsi:type="dcterms:W3CDTF">2020-09-19T12:55:28Z</dcterms:created>
  <dcterms:modified xsi:type="dcterms:W3CDTF">2020-10-19T14:17:30Z</dcterms:modified>
</cp:coreProperties>
</file>