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58" r:id="rId3"/>
    <p:sldId id="266" r:id="rId4"/>
    <p:sldId id="276" r:id="rId5"/>
    <p:sldId id="277" r:id="rId6"/>
    <p:sldId id="260" r:id="rId7"/>
    <p:sldId id="278" r:id="rId8"/>
    <p:sldId id="279" r:id="rId9"/>
    <p:sldId id="271" r:id="rId10"/>
    <p:sldId id="280" r:id="rId11"/>
    <p:sldId id="273" r:id="rId12"/>
    <p:sldId id="281" r:id="rId13"/>
    <p:sldId id="282" r:id="rId14"/>
    <p:sldId id="269" r:id="rId15"/>
    <p:sldId id="283" r:id="rId16"/>
    <p:sldId id="284" r:id="rId17"/>
    <p:sldId id="272" r:id="rId18"/>
    <p:sldId id="285" r:id="rId19"/>
    <p:sldId id="286" r:id="rId20"/>
    <p:sldId id="287" r:id="rId21"/>
    <p:sldId id="288" r:id="rId22"/>
    <p:sldId id="289" r:id="rId23"/>
    <p:sldId id="290" r:id="rId24"/>
    <p:sldId id="291" r:id="rId25"/>
    <p:sldId id="292" r:id="rId26"/>
    <p:sldId id="293" r:id="rId27"/>
    <p:sldId id="270" r:id="rId28"/>
    <p:sldId id="294"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816" y="-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5443F-E353-429A-B0E4-7B65604E2DF0}" type="datetimeFigureOut">
              <a:rPr lang="ru-RU" smtClean="0"/>
              <a:pPr/>
              <a:t>08.07.2013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70ED7-786B-493D-A782-CA4CC40A59F1}" type="slidenum">
              <a:rPr lang="ru-RU" smtClean="0"/>
              <a:pPr/>
              <a:t>‹Nº›</a:t>
            </a:fld>
            <a:endParaRPr lang="ru-RU"/>
          </a:p>
        </p:txBody>
      </p:sp>
    </p:spTree>
    <p:extLst>
      <p:ext uri="{BB962C8B-B14F-4D97-AF65-F5344CB8AC3E}">
        <p14:creationId xmlns:p14="http://schemas.microsoft.com/office/powerpoint/2010/main" xmlns="" val="208931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1C55E-B11D-438C-8012-585487039BCD}" type="datetime1">
              <a:rPr lang="ru-RU" smtClean="0"/>
              <a:pPr/>
              <a:t>08.07.2013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CF458-E8BA-4D11-B660-B7EDE58252C2}" type="datetime1">
              <a:rPr lang="ru-RU" smtClean="0"/>
              <a:pPr/>
              <a:t>08.07.2013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480F4-9944-4231-A2FC-ACBF0C541F07}" type="datetime1">
              <a:rPr lang="ru-RU" smtClean="0"/>
              <a:pPr/>
              <a:t>08.07.2013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554F-15B7-4471-954B-B09B3D6EBBF1}" type="datetime1">
              <a:rPr lang="ru-RU" smtClean="0"/>
              <a:pPr/>
              <a:t>08.07.2013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206D4-02DB-42E0-93CE-7D2D2568A31F}" type="datetime1">
              <a:rPr lang="ru-RU" smtClean="0"/>
              <a:pPr/>
              <a:t>08.07.2013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C50A8-49AA-42C6-A936-43CA5B1F5E8C}" type="datetime1">
              <a:rPr lang="ru-RU" smtClean="0"/>
              <a:pPr/>
              <a:t>08.07.2013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D40CC-8075-46F1-8DC6-60D6F6E6F283}" type="datetime1">
              <a:rPr lang="ru-RU" smtClean="0"/>
              <a:pPr/>
              <a:t>08.07.2013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25D8-D6B7-4598-A720-622DD29B88E5}" type="datetime1">
              <a:rPr lang="ru-RU" smtClean="0"/>
              <a:pPr/>
              <a:t>08.07.2013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8079-F953-4D97-9271-6C73546CD683}" type="datetime1">
              <a:rPr lang="ru-RU" smtClean="0"/>
              <a:pPr/>
              <a:t>08.07.2013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4E32-C344-47BA-8C91-74F8F7BE8607}" type="datetime1">
              <a:rPr lang="ru-RU" smtClean="0"/>
              <a:pPr/>
              <a:t>08.07.2013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6E44682-18C2-4899-90E2-EA3C96A5D216}" type="datetime1">
              <a:rPr lang="ru-RU" smtClean="0"/>
              <a:pPr/>
              <a:t>08.07.2013</a:t>
            </a:fld>
            <a:endParaRPr lang="ru-RU"/>
          </a:p>
        </p:txBody>
      </p:sp>
      <p:sp>
        <p:nvSpPr>
          <p:cNvPr id="9" name="Slide Number Placeholder 8"/>
          <p:cNvSpPr>
            <a:spLocks noGrp="1"/>
          </p:cNvSpPr>
          <p:nvPr>
            <p:ph type="sldNum" sz="quarter" idx="11"/>
          </p:nvPr>
        </p:nvSpPr>
        <p:spPr/>
        <p:txBody>
          <a:bodyPr/>
          <a:lstStyle/>
          <a:p>
            <a:fld id="{DA3FA644-4273-4B12-888A-E74B32B8A478}" type="slidenum">
              <a:rPr lang="ru-RU" smtClean="0"/>
              <a:pPr/>
              <a:t>‹Nº›</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3FA644-4273-4B12-888A-E74B32B8A478}" type="slidenum">
              <a:rPr lang="ru-RU" smtClean="0"/>
              <a:pPr/>
              <a:t>‹Nº›</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6EE1AE-826B-4213-A73B-DC4CAF3252C2}" type="datetime1">
              <a:rPr lang="ru-RU" smtClean="0"/>
              <a:pPr/>
              <a:t>08.07.2013</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543800" cy="3086199"/>
          </a:xfrm>
        </p:spPr>
        <p:txBody>
          <a:bodyPr/>
          <a:lstStyle/>
          <a:p>
            <a:pPr algn="just"/>
            <a:r>
              <a:rPr lang="en-US" sz="4000" dirty="0" smtClean="0"/>
              <a:t>A mobile streaming solution for IEEE 802.11 infrastructure and mesh networks</a:t>
            </a:r>
            <a:endParaRPr lang="ru-RU" sz="4000" b="1" dirty="0">
              <a:solidFill>
                <a:schemeClr val="accent3">
                  <a:lumMod val="75000"/>
                </a:schemeClr>
              </a:solidFill>
            </a:endParaRPr>
          </a:p>
        </p:txBody>
      </p:sp>
      <p:sp>
        <p:nvSpPr>
          <p:cNvPr id="3" name="Subtitle 2"/>
          <p:cNvSpPr>
            <a:spLocks noGrp="1"/>
          </p:cNvSpPr>
          <p:nvPr>
            <p:ph type="subTitle" idx="1"/>
          </p:nvPr>
        </p:nvSpPr>
        <p:spPr>
          <a:xfrm>
            <a:off x="1979712" y="5373216"/>
            <a:ext cx="6461760" cy="1066800"/>
          </a:xfrm>
        </p:spPr>
        <p:txBody>
          <a:bodyPr>
            <a:normAutofit lnSpcReduction="10000"/>
          </a:bodyPr>
          <a:lstStyle/>
          <a:p>
            <a:r>
              <a:rPr lang="es-ES_tradnl" dirty="0" smtClean="0"/>
              <a:t>				Fernando Gros González</a:t>
            </a:r>
          </a:p>
          <a:p>
            <a:r>
              <a:rPr lang="es-ES_tradnl" dirty="0"/>
              <a:t>	</a:t>
            </a:r>
            <a:r>
              <a:rPr lang="es-ES_tradnl" dirty="0" smtClean="0"/>
              <a:t>			09-07-2013</a:t>
            </a:r>
          </a:p>
          <a:p>
            <a:r>
              <a:rPr lang="es-ES_tradnl" dirty="0"/>
              <a:t>	</a:t>
            </a:r>
            <a:r>
              <a:rPr lang="es-ES_tradnl" dirty="0" smtClean="0"/>
              <a:t>			</a:t>
            </a:r>
            <a:endParaRPr lang="ru-RU" dirty="0"/>
          </a:p>
        </p:txBody>
      </p:sp>
      <p:pic>
        <p:nvPicPr>
          <p:cNvPr id="1026" name="Picture 2" descr="C:\Users\Fernando\Documents\GitHub\MobileNode-TFG\Thesis\Document\logo_upf.png"/>
          <p:cNvPicPr>
            <a:picLocks noChangeAspect="1" noChangeArrowheads="1"/>
          </p:cNvPicPr>
          <p:nvPr/>
        </p:nvPicPr>
        <p:blipFill>
          <a:blip r:embed="rId2" cstate="print"/>
          <a:srcRect/>
          <a:stretch>
            <a:fillRect/>
          </a:stretch>
        </p:blipFill>
        <p:spPr bwMode="auto">
          <a:xfrm>
            <a:off x="251520" y="332656"/>
            <a:ext cx="1796231" cy="661113"/>
          </a:xfrm>
          <a:prstGeom prst="rect">
            <a:avLst/>
          </a:prstGeom>
          <a:noFill/>
        </p:spPr>
      </p:pic>
    </p:spTree>
    <p:extLst>
      <p:ext uri="{BB962C8B-B14F-4D97-AF65-F5344CB8AC3E}">
        <p14:creationId xmlns:p14="http://schemas.microsoft.com/office/powerpoint/2010/main" xmlns="" val="1584798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10</a:t>
            </a:fld>
            <a:endParaRPr lang="ru-RU"/>
          </a:p>
        </p:txBody>
      </p:sp>
      <p:sp>
        <p:nvSpPr>
          <p:cNvPr id="10" name="Content Placeholder 2"/>
          <p:cNvSpPr>
            <a:spLocks noGrp="1"/>
          </p:cNvSpPr>
          <p:nvPr>
            <p:ph idx="1"/>
          </p:nvPr>
        </p:nvSpPr>
        <p:spPr>
          <a:xfrm>
            <a:off x="467544" y="1412776"/>
            <a:ext cx="7620000" cy="4800600"/>
          </a:xfrm>
        </p:spPr>
        <p:txBody>
          <a:bodyPr/>
          <a:lstStyle/>
          <a:p>
            <a:pPr>
              <a:buNone/>
            </a:pPr>
            <a:r>
              <a:rPr lang="en-US" b="1" dirty="0" smtClean="0"/>
              <a:t>Addressing</a:t>
            </a:r>
          </a:p>
          <a:p>
            <a:r>
              <a:rPr lang="en-US" dirty="0" err="1" smtClean="0"/>
              <a:t>Qmp</a:t>
            </a:r>
            <a:r>
              <a:rPr lang="en-US" dirty="0" smtClean="0"/>
              <a:t> uses three different kind of IP addresses:</a:t>
            </a:r>
          </a:p>
          <a:p>
            <a:pPr lvl="1" algn="just"/>
            <a:r>
              <a:rPr lang="en-US" dirty="0" smtClean="0"/>
              <a:t>IPv6 ULA: IPv6 private range to be used internally in the mesh. These IPs are used for the communication among the nodes in the mesh network, and so they are not neither valid nor routable outside.</a:t>
            </a:r>
          </a:p>
          <a:p>
            <a:pPr lvl="1" algn="just"/>
            <a:r>
              <a:rPr lang="en-US" dirty="0" smtClean="0"/>
              <a:t>IPv6 RIPE: IPv6 public IPs range (6to6 tunneling). These are globally valid and routable.</a:t>
            </a:r>
          </a:p>
          <a:p>
            <a:pPr lvl="1" algn="just"/>
            <a:r>
              <a:rPr lang="en-US" dirty="0" smtClean="0"/>
              <a:t>IPv4: IPv4 private range to connect with the final user (4to6 tunneling). They are assigned to the final users attached to a node in the mesh, when they transmit any packet that has to travel throughout the mesh it is encapsulated in an IPv6 packet (tunneling).</a:t>
            </a:r>
          </a:p>
          <a:p>
            <a:pPr lvl="1"/>
            <a:endParaRPr lang="en-US" dirty="0" smtClean="0"/>
          </a:p>
          <a:p>
            <a:pPr marL="411480" lvl="1" indent="0">
              <a:buNone/>
            </a:pPr>
            <a:endParaRPr lang="en-US" dirty="0"/>
          </a:p>
        </p:txBody>
      </p:sp>
    </p:spTree>
    <p:extLst>
      <p:ext uri="{BB962C8B-B14F-4D97-AF65-F5344CB8AC3E}">
        <p14:creationId xmlns="" xmlns:p14="http://schemas.microsoft.com/office/powerpoint/2010/main" val="4024328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700808"/>
            <a:ext cx="7628839" cy="4464496"/>
          </a:xfrm>
          <a:prstGeom prst="rect">
            <a:avLst/>
          </a:prstGeom>
          <a:noFill/>
          <a:ln w="9525">
            <a:noFill/>
            <a:miter lim="800000"/>
            <a:headEnd/>
            <a:tailEnd/>
          </a:ln>
        </p:spPr>
      </p:pic>
      <p:sp>
        <p:nvSpPr>
          <p:cNvPr id="2" name="1 Título"/>
          <p:cNvSpPr>
            <a:spLocks noGrp="1"/>
          </p:cNvSpPr>
          <p:nvPr>
            <p:ph type="title"/>
          </p:nvPr>
        </p:nvSpPr>
        <p:spPr/>
        <p:txBody>
          <a:bodyPr/>
          <a:lstStyle/>
          <a:p>
            <a:r>
              <a:rPr lang="en-US" dirty="0" smtClean="0"/>
              <a:t>State of the art</a:t>
            </a:r>
            <a:endParaRPr lang="es-E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11</a:t>
            </a:fld>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12</a:t>
            </a:fld>
            <a:endParaRPr lang="ru-RU"/>
          </a:p>
        </p:txBody>
      </p:sp>
      <p:sp>
        <p:nvSpPr>
          <p:cNvPr id="10" name="Content Placeholder 2"/>
          <p:cNvSpPr>
            <a:spLocks noGrp="1"/>
          </p:cNvSpPr>
          <p:nvPr>
            <p:ph idx="1"/>
          </p:nvPr>
        </p:nvSpPr>
        <p:spPr>
          <a:xfrm>
            <a:off x="467544" y="1412776"/>
            <a:ext cx="7620000" cy="4800600"/>
          </a:xfrm>
        </p:spPr>
        <p:txBody>
          <a:bodyPr>
            <a:normAutofit lnSpcReduction="10000"/>
          </a:bodyPr>
          <a:lstStyle/>
          <a:p>
            <a:pPr>
              <a:buNone/>
            </a:pPr>
            <a:r>
              <a:rPr lang="en-US" b="1" dirty="0" smtClean="0"/>
              <a:t>Modes</a:t>
            </a:r>
          </a:p>
          <a:p>
            <a:r>
              <a:rPr lang="en-US" i="1" dirty="0" smtClean="0"/>
              <a:t>Roaming</a:t>
            </a:r>
            <a:r>
              <a:rPr lang="en-US" dirty="0" smtClean="0"/>
              <a:t> for fast deployments:</a:t>
            </a:r>
          </a:p>
          <a:p>
            <a:pPr lvl="1"/>
            <a:r>
              <a:rPr lang="en-US" dirty="0" smtClean="0"/>
              <a:t>All the access points in this mode will have the same IP and the same ESSID in order to allow users mobility, namely, they won’t lose the connection although they switch from an AP to another.</a:t>
            </a:r>
          </a:p>
          <a:p>
            <a:pPr lvl="1"/>
            <a:r>
              <a:rPr lang="en-US" dirty="0" smtClean="0"/>
              <a:t>Every AP implements a NAT and so, two users attached to different APs won’t have direct vision between them.</a:t>
            </a:r>
          </a:p>
          <a:p>
            <a:endParaRPr lang="en-US" dirty="0" smtClean="0"/>
          </a:p>
          <a:p>
            <a:r>
              <a:rPr lang="en-US" i="1" dirty="0" smtClean="0"/>
              <a:t>Community:</a:t>
            </a:r>
          </a:p>
          <a:p>
            <a:pPr lvl="1"/>
            <a:r>
              <a:rPr lang="en-US" dirty="0" smtClean="0"/>
              <a:t>Every node will have a randomly assigned IPs range and will announce this range through the mesh.</a:t>
            </a:r>
          </a:p>
          <a:p>
            <a:pPr lvl="1"/>
            <a:r>
              <a:rPr lang="en-US" dirty="0" smtClean="0"/>
              <a:t>There is not NAT, every user has direct vision with the others (1 hope away from the IPv4 network layer point of view), but mobility is not allowed (no roaming).</a:t>
            </a:r>
          </a:p>
          <a:p>
            <a:pPr lvl="1"/>
            <a:endParaRPr lang="en-US" dirty="0" smtClean="0"/>
          </a:p>
          <a:p>
            <a:pPr marL="411480" lvl="1" indent="0">
              <a:buNone/>
            </a:pPr>
            <a:endParaRPr lang="en-US" dirty="0"/>
          </a:p>
        </p:txBody>
      </p:sp>
    </p:spTree>
    <p:extLst>
      <p:ext uri="{BB962C8B-B14F-4D97-AF65-F5344CB8AC3E}">
        <p14:creationId xmlns="" xmlns:p14="http://schemas.microsoft.com/office/powerpoint/2010/main" val="4024328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 of the art</a:t>
            </a:r>
            <a:endParaRPr lang="es-E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13</a:t>
            </a:fld>
            <a:endParaRPr lang="ru-RU"/>
          </a:p>
        </p:txBody>
      </p:sp>
      <p:pic>
        <p:nvPicPr>
          <p:cNvPr id="7" name="Picture 2"/>
          <p:cNvPicPr>
            <a:picLocks noChangeAspect="1" noChangeArrowheads="1"/>
          </p:cNvPicPr>
          <p:nvPr/>
        </p:nvPicPr>
        <p:blipFill>
          <a:blip r:embed="rId2" cstate="print"/>
          <a:srcRect/>
          <a:stretch>
            <a:fillRect/>
          </a:stretch>
        </p:blipFill>
        <p:spPr bwMode="auto">
          <a:xfrm>
            <a:off x="611560" y="1412776"/>
            <a:ext cx="760095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 of the art</a:t>
            </a:r>
            <a:endParaRPr lang="es-ES" dirty="0"/>
          </a:p>
        </p:txBody>
      </p:sp>
      <p:sp>
        <p:nvSpPr>
          <p:cNvPr id="3" name="2 Marcador de contenido"/>
          <p:cNvSpPr>
            <a:spLocks noGrp="1"/>
          </p:cNvSpPr>
          <p:nvPr>
            <p:ph idx="1"/>
          </p:nvPr>
        </p:nvSpPr>
        <p:spPr/>
        <p:txBody>
          <a:bodyPr/>
          <a:lstStyle/>
          <a:p>
            <a:pPr>
              <a:buNone/>
            </a:pPr>
            <a:r>
              <a:rPr lang="en-US" b="1" dirty="0" smtClean="0"/>
              <a:t>Dynamic Routing Protocol</a:t>
            </a:r>
          </a:p>
          <a:p>
            <a:r>
              <a:rPr lang="en-US" dirty="0" smtClean="0"/>
              <a:t>The QMP firmware, uses the following protocols:</a:t>
            </a:r>
          </a:p>
          <a:p>
            <a:pPr lvl="1"/>
            <a:r>
              <a:rPr lang="en-US" dirty="0" smtClean="0"/>
              <a:t> BMX6 as the main DRP.</a:t>
            </a:r>
          </a:p>
          <a:p>
            <a:pPr lvl="1"/>
            <a:r>
              <a:rPr lang="en-US" dirty="0" smtClean="0"/>
              <a:t> OLSR6 as a backup DRP.</a:t>
            </a:r>
          </a:p>
          <a:p>
            <a:pPr lvl="1"/>
            <a:r>
              <a:rPr lang="en-US" dirty="0" smtClean="0"/>
              <a:t> Babel as a backup DRP but optional.</a:t>
            </a:r>
          </a:p>
          <a:p>
            <a:endParaRPr lang="en-US" dirty="0" smtClean="0"/>
          </a:p>
          <a:p>
            <a:r>
              <a:rPr lang="en-US" dirty="0" smtClean="0"/>
              <a:t>All three use IPv6 ULA to talk to other nodes and are isolated at the link layer (MAC) using VLANs.</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14</a:t>
            </a:fld>
            <a:endParaRPr lang="ru-RU"/>
          </a:p>
        </p:txBody>
      </p:sp>
      <p:pic>
        <p:nvPicPr>
          <p:cNvPr id="5" name="Picture 2" descr="http://qmp.cat/attachments/download/11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4889599"/>
            <a:ext cx="1228725" cy="4953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http://t3.gstatic.com/images?q=tbn:ANd9GcRreIec2F02Y2Khun7hhgkCqiioKGp6jpJRS2qSvXjA3HG8KCWBSNz4OBo"/>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31840" y="5661248"/>
            <a:ext cx="4914900" cy="65722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 of the art</a:t>
            </a:r>
            <a:endParaRPr lang="es-ES" dirty="0"/>
          </a:p>
        </p:txBody>
      </p:sp>
      <p:sp>
        <p:nvSpPr>
          <p:cNvPr id="3" name="2 Marcador de contenido"/>
          <p:cNvSpPr>
            <a:spLocks noGrp="1"/>
          </p:cNvSpPr>
          <p:nvPr>
            <p:ph idx="1"/>
          </p:nvPr>
        </p:nvSpPr>
        <p:spPr/>
        <p:txBody>
          <a:bodyPr/>
          <a:lstStyle/>
          <a:p>
            <a:pPr algn="just">
              <a:buNone/>
            </a:pPr>
            <a:r>
              <a:rPr lang="en-US" b="1" dirty="0" smtClean="0"/>
              <a:t>BMX6</a:t>
            </a:r>
          </a:p>
          <a:p>
            <a:pPr algn="just"/>
            <a:r>
              <a:rPr lang="en-US" dirty="0" smtClean="0"/>
              <a:t>Pro-active: Uses UDP flooding to periodically send Originator Messages (OGM) and build a routing table.</a:t>
            </a:r>
          </a:p>
          <a:p>
            <a:pPr algn="just"/>
            <a:r>
              <a:rPr lang="en-US" dirty="0" smtClean="0"/>
              <a:t>Destination-sequenced, Distance-vector (DSDV): Every node just knows which neighbor is better to reach another, namely, they do not need to know the entire topology, just the best paths.</a:t>
            </a:r>
          </a:p>
          <a:p>
            <a:pPr algn="just"/>
            <a:r>
              <a:rPr lang="en-US" dirty="0" smtClean="0"/>
              <a:t>Does not use IP as node identifier, it uses global identifiers using SHA2 hashing. </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15</a:t>
            </a:fld>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 of the art</a:t>
            </a:r>
            <a:endParaRPr lang="es-E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16</a:t>
            </a:fld>
            <a:endParaRPr lang="ru-RU"/>
          </a:p>
        </p:txBody>
      </p:sp>
      <p:pic>
        <p:nvPicPr>
          <p:cNvPr id="6" name="Picture 2" descr="C:\Users\Fernando\Pictures\TFG\BMX6 Frame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1772816"/>
            <a:ext cx="6552728" cy="443551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DA3FA644-4273-4B12-888A-E74B32B8A478}" type="slidenum">
              <a:rPr lang="ru-RU" smtClean="0"/>
              <a:pPr/>
              <a:t>17</a:t>
            </a:fld>
            <a:endParaRPr lang="ru-RU"/>
          </a:p>
        </p:txBody>
      </p:sp>
      <p:pic>
        <p:nvPicPr>
          <p:cNvPr id="9" name="Picture 3"/>
          <p:cNvPicPr>
            <a:picLocks noChangeAspect="1" noChangeArrowheads="1"/>
          </p:cNvPicPr>
          <p:nvPr/>
        </p:nvPicPr>
        <p:blipFill>
          <a:blip r:embed="rId2" cstate="print"/>
          <a:srcRect/>
          <a:stretch>
            <a:fillRect/>
          </a:stretch>
        </p:blipFill>
        <p:spPr bwMode="auto">
          <a:xfrm>
            <a:off x="1331640" y="0"/>
            <a:ext cx="5712397" cy="3667068"/>
          </a:xfrm>
          <a:prstGeom prst="rect">
            <a:avLst/>
          </a:prstGeom>
          <a:noFill/>
          <a:ln w="9525">
            <a:noFill/>
            <a:miter lim="800000"/>
            <a:headEnd/>
            <a:tailEnd/>
          </a:ln>
        </p:spPr>
      </p:pic>
      <p:graphicFrame>
        <p:nvGraphicFramePr>
          <p:cNvPr id="10" name="9 Tabla"/>
          <p:cNvGraphicFramePr>
            <a:graphicFrameLocks noGrp="1"/>
          </p:cNvGraphicFramePr>
          <p:nvPr/>
        </p:nvGraphicFramePr>
        <p:xfrm>
          <a:off x="1403648" y="4437112"/>
          <a:ext cx="6096000" cy="190563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81127">
                <a:tc gridSpan="6">
                  <a:txBody>
                    <a:bodyPr/>
                    <a:lstStyle/>
                    <a:p>
                      <a:pPr algn="ctr"/>
                      <a:r>
                        <a:rPr lang="en-US" noProof="0" dirty="0" smtClean="0"/>
                        <a:t>Best Path to A</a:t>
                      </a: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r>
              <a:tr h="381127">
                <a:tc>
                  <a:txBody>
                    <a:bodyPr/>
                    <a:lstStyle/>
                    <a:p>
                      <a:pPr algn="ctr"/>
                      <a:r>
                        <a:rPr lang="en-US" noProof="0" dirty="0" smtClean="0"/>
                        <a:t>Step</a:t>
                      </a:r>
                      <a:endParaRPr lang="en-US" noProof="0" dirty="0"/>
                    </a:p>
                  </a:txBody>
                  <a:tcPr>
                    <a:solidFill>
                      <a:schemeClr val="accent6"/>
                    </a:solidFill>
                  </a:tcPr>
                </a:tc>
                <a:tc>
                  <a:txBody>
                    <a:bodyPr/>
                    <a:lstStyle/>
                    <a:p>
                      <a:pPr algn="ctr"/>
                      <a:r>
                        <a:rPr lang="en-US" noProof="0" dirty="0" smtClean="0"/>
                        <a:t>B</a:t>
                      </a:r>
                      <a:endParaRPr lang="en-US" noProof="0" dirty="0"/>
                    </a:p>
                  </a:txBody>
                  <a:tcPr>
                    <a:solidFill>
                      <a:schemeClr val="accent6"/>
                    </a:solidFill>
                  </a:tcPr>
                </a:tc>
                <a:tc>
                  <a:txBody>
                    <a:bodyPr/>
                    <a:lstStyle/>
                    <a:p>
                      <a:pPr algn="ctr"/>
                      <a:r>
                        <a:rPr lang="en-US" noProof="0" dirty="0" smtClean="0"/>
                        <a:t>C</a:t>
                      </a:r>
                      <a:endParaRPr lang="en-US" noProof="0" dirty="0"/>
                    </a:p>
                  </a:txBody>
                  <a:tcPr>
                    <a:solidFill>
                      <a:schemeClr val="accent6"/>
                    </a:solidFill>
                  </a:tcPr>
                </a:tc>
                <a:tc>
                  <a:txBody>
                    <a:bodyPr/>
                    <a:lstStyle/>
                    <a:p>
                      <a:pPr algn="ctr"/>
                      <a:r>
                        <a:rPr lang="en-US" noProof="0" dirty="0" smtClean="0"/>
                        <a:t>E</a:t>
                      </a:r>
                      <a:endParaRPr lang="en-US" noProof="0" dirty="0"/>
                    </a:p>
                  </a:txBody>
                  <a:tcPr>
                    <a:solidFill>
                      <a:schemeClr val="accent6"/>
                    </a:solidFill>
                  </a:tcPr>
                </a:tc>
                <a:tc>
                  <a:txBody>
                    <a:bodyPr/>
                    <a:lstStyle/>
                    <a:p>
                      <a:pPr algn="ctr"/>
                      <a:r>
                        <a:rPr lang="en-US" noProof="0" dirty="0" smtClean="0"/>
                        <a:t>D</a:t>
                      </a:r>
                      <a:endParaRPr lang="en-US" noProof="0" dirty="0"/>
                    </a:p>
                  </a:txBody>
                  <a:tcPr>
                    <a:solidFill>
                      <a:schemeClr val="accent6"/>
                    </a:solidFill>
                  </a:tcPr>
                </a:tc>
                <a:tc>
                  <a:txBody>
                    <a:bodyPr/>
                    <a:lstStyle/>
                    <a:p>
                      <a:pPr algn="ctr"/>
                      <a:r>
                        <a:rPr lang="en-US" noProof="0" dirty="0" smtClean="0"/>
                        <a:t>F</a:t>
                      </a:r>
                      <a:endParaRPr lang="en-US" noProof="0" dirty="0"/>
                    </a:p>
                  </a:txBody>
                  <a:tcPr>
                    <a:solidFill>
                      <a:schemeClr val="accent6"/>
                    </a:solidFill>
                  </a:tcPr>
                </a:tc>
              </a:tr>
              <a:tr h="381127">
                <a:tc>
                  <a:txBody>
                    <a:bodyPr/>
                    <a:lstStyle/>
                    <a:p>
                      <a:pPr algn="ctr"/>
                      <a:r>
                        <a:rPr lang="en-US" noProof="0" dirty="0" smtClean="0"/>
                        <a:t>1</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t>
                      </a:r>
                      <a:endParaRPr lang="en-US" noProof="0" dirty="0"/>
                    </a:p>
                  </a:txBody>
                  <a:tcPr/>
                </a:tc>
              </a:tr>
              <a:tr h="381127">
                <a:tc>
                  <a:txBody>
                    <a:bodyPr/>
                    <a:lstStyle/>
                    <a:p>
                      <a:pPr algn="ctr"/>
                      <a:r>
                        <a:rPr lang="en-US" noProof="0" dirty="0" smtClean="0"/>
                        <a:t>2</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E</a:t>
                      </a:r>
                      <a:endParaRPr lang="en-US" noProof="0" dirty="0"/>
                    </a:p>
                  </a:txBody>
                  <a:tcPr/>
                </a:tc>
              </a:tr>
              <a:tr h="381127">
                <a:tc>
                  <a:txBody>
                    <a:bodyPr/>
                    <a:lstStyle/>
                    <a:p>
                      <a:pPr algn="ctr"/>
                      <a:r>
                        <a:rPr lang="en-US" noProof="0" dirty="0" smtClean="0"/>
                        <a:t>3</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C</a:t>
                      </a:r>
                      <a:endParaRPr lang="en-US" noProof="0" dirty="0"/>
                    </a:p>
                  </a:txBody>
                  <a:tcPr/>
                </a:tc>
                <a:tc>
                  <a:txBody>
                    <a:bodyPr/>
                    <a:lstStyle/>
                    <a:p>
                      <a:pPr algn="ctr"/>
                      <a:r>
                        <a:rPr lang="en-US" noProof="0" dirty="0" smtClean="0"/>
                        <a:t>E</a:t>
                      </a:r>
                      <a:endParaRPr lang="en-US" noProof="0"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Mobile Node Project</a:t>
            </a:r>
          </a:p>
          <a:p>
            <a:pPr algn="just"/>
            <a:r>
              <a:rPr lang="en-US" i="1" dirty="0" smtClean="0"/>
              <a:t>“The </a:t>
            </a:r>
            <a:r>
              <a:rPr lang="en-US" i="1" dirty="0" smtClean="0"/>
              <a:t>Mobile Node is an independent transmission unit made up of open </a:t>
            </a:r>
            <a:r>
              <a:rPr lang="en-US" i="1" dirty="0" smtClean="0"/>
              <a:t>protocols; it </a:t>
            </a:r>
            <a:r>
              <a:rPr lang="en-US" i="1" dirty="0" smtClean="0"/>
              <a:t>is a device with its natural space in the urban environment, which </a:t>
            </a:r>
            <a:r>
              <a:rPr lang="en-US" i="1" dirty="0" smtClean="0"/>
              <a:t>enables a </a:t>
            </a:r>
            <a:r>
              <a:rPr lang="en-US" i="1" dirty="0" smtClean="0"/>
              <a:t>digital fabric to be created using wireless networks. The project has become </a:t>
            </a:r>
            <a:r>
              <a:rPr lang="en-US" i="1" dirty="0" smtClean="0"/>
              <a:t>a process </a:t>
            </a:r>
            <a:r>
              <a:rPr lang="en-US" i="1" dirty="0" smtClean="0"/>
              <a:t>of constant research and development which explores the possibilities </a:t>
            </a:r>
            <a:r>
              <a:rPr lang="en-US" i="1" dirty="0" smtClean="0"/>
              <a:t>of interactivity </a:t>
            </a:r>
            <a:r>
              <a:rPr lang="en-US" i="1" dirty="0" smtClean="0"/>
              <a:t>in the digital public </a:t>
            </a:r>
            <a:r>
              <a:rPr lang="en-US" i="1" dirty="0" smtClean="0"/>
              <a:t>space.” </a:t>
            </a:r>
            <a:r>
              <a:rPr lang="en-US" dirty="0" smtClean="0"/>
              <a:t>(Extracted from Sonar project presentation)</a:t>
            </a:r>
          </a:p>
          <a:p>
            <a:pPr algn="just"/>
            <a:endParaRPr lang="en-US" b="1" dirty="0" smtClean="0"/>
          </a:p>
          <a:p>
            <a:pPr algn="just"/>
            <a:r>
              <a:rPr lang="en-US" dirty="0" smtClean="0"/>
              <a:t>We are combining hardware and firmware and using the resulting device in a different way.</a:t>
            </a:r>
            <a:endParaRPr lang="en-US" dirty="0" smtClean="0"/>
          </a:p>
          <a:p>
            <a:pPr algn="just"/>
            <a:endParaRPr lang="en-US" b="1"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18</a:t>
            </a:fld>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Mobile Node Project</a:t>
            </a:r>
          </a:p>
          <a:p>
            <a:pPr algn="just"/>
            <a:r>
              <a:rPr lang="en-US" dirty="0" smtClean="0"/>
              <a:t>The </a:t>
            </a:r>
            <a:r>
              <a:rPr lang="en-US" dirty="0" smtClean="0"/>
              <a:t>most common usage will be as a temporary solution to cover </a:t>
            </a:r>
            <a:r>
              <a:rPr lang="en-US" dirty="0" smtClean="0"/>
              <a:t>a particular </a:t>
            </a:r>
            <a:r>
              <a:rPr lang="en-US" dirty="0" smtClean="0"/>
              <a:t>zone during a certain period of time. It can be very useful in </a:t>
            </a:r>
            <a:r>
              <a:rPr lang="en-US" dirty="0" smtClean="0"/>
              <a:t>events, congresses, concerts, parties, etc.</a:t>
            </a:r>
          </a:p>
          <a:p>
            <a:pPr algn="just"/>
            <a:r>
              <a:rPr lang="en-US" dirty="0" smtClean="0"/>
              <a:t>Using this </a:t>
            </a:r>
            <a:r>
              <a:rPr lang="en-US" dirty="0" smtClean="0"/>
              <a:t>device in cities like Barcelona, where fixed mesh networks are quite </a:t>
            </a:r>
            <a:r>
              <a:rPr lang="en-US" dirty="0" smtClean="0"/>
              <a:t>extended, will </a:t>
            </a:r>
            <a:r>
              <a:rPr lang="en-US" dirty="0" smtClean="0"/>
              <a:t>allow the organizers of the events to provide Internet Access to the </a:t>
            </a:r>
            <a:r>
              <a:rPr lang="en-US" dirty="0" smtClean="0"/>
              <a:t>attendants in </a:t>
            </a:r>
            <a:r>
              <a:rPr lang="en-US" dirty="0" smtClean="0"/>
              <a:t>a very fast, </a:t>
            </a:r>
            <a:r>
              <a:rPr lang="en-US" dirty="0" smtClean="0"/>
              <a:t>easy </a:t>
            </a:r>
            <a:r>
              <a:rPr lang="en-US" dirty="0" smtClean="0"/>
              <a:t>and cheap manner</a:t>
            </a:r>
            <a:r>
              <a:rPr lang="en-US" dirty="0" smtClean="0"/>
              <a:t>.</a:t>
            </a:r>
          </a:p>
          <a:p>
            <a:pPr algn="just"/>
            <a:r>
              <a:rPr lang="en-US" dirty="0" smtClean="0"/>
              <a:t>But, this is not the only way to use it!!</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19</a:t>
            </a:fld>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State of the art</a:t>
            </a:r>
          </a:p>
          <a:p>
            <a:pPr lvl="1"/>
            <a:r>
              <a:rPr lang="en-US" dirty="0" smtClean="0"/>
              <a:t>Mesh and </a:t>
            </a:r>
            <a:r>
              <a:rPr lang="en-US" dirty="0" err="1" smtClean="0"/>
              <a:t>Manet</a:t>
            </a:r>
            <a:r>
              <a:rPr lang="en-US" dirty="0" smtClean="0"/>
              <a:t> Networks</a:t>
            </a:r>
          </a:p>
          <a:p>
            <a:pPr lvl="1"/>
            <a:r>
              <a:rPr lang="en-US" dirty="0" smtClean="0"/>
              <a:t>Quick Mesh Project</a:t>
            </a:r>
          </a:p>
          <a:p>
            <a:r>
              <a:rPr lang="en-US" dirty="0" smtClean="0"/>
              <a:t>Contribution</a:t>
            </a:r>
          </a:p>
          <a:p>
            <a:pPr lvl="1"/>
            <a:r>
              <a:rPr lang="en-US" dirty="0" smtClean="0"/>
              <a:t>Mobile Node Project</a:t>
            </a:r>
          </a:p>
          <a:p>
            <a:pPr lvl="1"/>
            <a:r>
              <a:rPr lang="en-US" dirty="0" smtClean="0"/>
              <a:t>New Node in </a:t>
            </a:r>
            <a:r>
              <a:rPr lang="en-US" dirty="0" err="1" smtClean="0"/>
              <a:t>Poblenou</a:t>
            </a:r>
            <a:r>
              <a:rPr lang="en-US" dirty="0" smtClean="0"/>
              <a:t> Mesh</a:t>
            </a:r>
          </a:p>
          <a:p>
            <a:pPr lvl="1"/>
            <a:r>
              <a:rPr lang="en-US" dirty="0" smtClean="0"/>
              <a:t>Mobile Node Android Application</a:t>
            </a:r>
          </a:p>
          <a:p>
            <a:r>
              <a:rPr lang="en-US" dirty="0" smtClean="0"/>
              <a:t>Conclusions</a:t>
            </a:r>
          </a:p>
          <a:p>
            <a:r>
              <a:rPr lang="en-US" dirty="0" smtClean="0"/>
              <a:t>Information sources</a:t>
            </a:r>
          </a:p>
          <a:p>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2</a:t>
            </a:fld>
            <a:endParaRPr lang="ru-RU"/>
          </a:p>
        </p:txBody>
      </p:sp>
    </p:spTree>
    <p:extLst>
      <p:ext uri="{BB962C8B-B14F-4D97-AF65-F5344CB8AC3E}">
        <p14:creationId xmlns:p14="http://schemas.microsoft.com/office/powerpoint/2010/main" xmlns="" val="2734673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dirty="0" smtClean="0"/>
              <a:t>Latest prototype designed</a:t>
            </a:r>
          </a:p>
          <a:p>
            <a:pPr algn="just">
              <a:buNone/>
            </a:pPr>
            <a:r>
              <a:rPr lang="en-US" dirty="0" smtClean="0"/>
              <a:t>a</a:t>
            </a:r>
            <a:r>
              <a:rPr lang="en-US" dirty="0" smtClean="0"/>
              <a:t>nd presented in 2013</a:t>
            </a:r>
          </a:p>
          <a:p>
            <a:pPr algn="just">
              <a:buNone/>
            </a:pPr>
            <a:r>
              <a:rPr lang="en-US" dirty="0" err="1" smtClean="0"/>
              <a:t>Sonar+D</a:t>
            </a:r>
            <a:r>
              <a:rPr lang="en-US" dirty="0" smtClean="0"/>
              <a:t> event in Barcelona</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20</a:t>
            </a:fld>
            <a:endParaRPr lang="ru-RU"/>
          </a:p>
        </p:txBody>
      </p:sp>
      <p:pic>
        <p:nvPicPr>
          <p:cNvPr id="31747" name="Picture 3"/>
          <p:cNvPicPr>
            <a:picLocks noChangeAspect="1" noChangeArrowheads="1"/>
          </p:cNvPicPr>
          <p:nvPr/>
        </p:nvPicPr>
        <p:blipFill>
          <a:blip r:embed="rId2" cstate="print"/>
          <a:srcRect/>
          <a:stretch>
            <a:fillRect/>
          </a:stretch>
        </p:blipFill>
        <p:spPr bwMode="auto">
          <a:xfrm>
            <a:off x="4067944" y="332656"/>
            <a:ext cx="3601260" cy="6274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New node in </a:t>
            </a:r>
            <a:r>
              <a:rPr lang="en-US" b="1" dirty="0" err="1" smtClean="0"/>
              <a:t>Poblenou</a:t>
            </a:r>
            <a:r>
              <a:rPr lang="en-US" b="1" dirty="0" smtClean="0"/>
              <a:t> Mesh</a:t>
            </a:r>
          </a:p>
          <a:p>
            <a:pPr algn="just"/>
            <a:r>
              <a:rPr lang="en-US" dirty="0" smtClean="0"/>
              <a:t>We have contributed this new Mesh network which is currently being deployed by installing a node on the roof of Roc </a:t>
            </a:r>
            <a:r>
              <a:rPr lang="en-US" dirty="0" err="1" smtClean="0"/>
              <a:t>Boronat</a:t>
            </a:r>
            <a:r>
              <a:rPr lang="en-US" dirty="0" smtClean="0"/>
              <a:t> building.</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21</a:t>
            </a:fld>
            <a:endParaRPr lang="ru-RU"/>
          </a:p>
        </p:txBody>
      </p:sp>
      <p:pic>
        <p:nvPicPr>
          <p:cNvPr id="32770" name="Picture 2" descr="C:\Users\Fernando\Documents\GitHub\MobileNode-TFG\Thesis\Document\Images\rocket1.jpg"/>
          <p:cNvPicPr>
            <a:picLocks noChangeAspect="1" noChangeArrowheads="1"/>
          </p:cNvPicPr>
          <p:nvPr/>
        </p:nvPicPr>
        <p:blipFill>
          <a:blip r:embed="rId2" cstate="print"/>
          <a:srcRect/>
          <a:stretch>
            <a:fillRect/>
          </a:stretch>
        </p:blipFill>
        <p:spPr bwMode="auto">
          <a:xfrm>
            <a:off x="611560" y="3846060"/>
            <a:ext cx="3476368" cy="2607276"/>
          </a:xfrm>
          <a:prstGeom prst="rect">
            <a:avLst/>
          </a:prstGeom>
          <a:noFill/>
        </p:spPr>
      </p:pic>
      <p:pic>
        <p:nvPicPr>
          <p:cNvPr id="32771" name="Picture 3" descr="C:\Users\Fernando\Documents\GitHub\MobileNode-TFG\Thesis\Document\Images\rocket2.jpg"/>
          <p:cNvPicPr>
            <a:picLocks noChangeAspect="1" noChangeArrowheads="1"/>
          </p:cNvPicPr>
          <p:nvPr/>
        </p:nvPicPr>
        <p:blipFill>
          <a:blip r:embed="rId3" cstate="print"/>
          <a:srcRect/>
          <a:stretch>
            <a:fillRect/>
          </a:stretch>
        </p:blipFill>
        <p:spPr bwMode="auto">
          <a:xfrm>
            <a:off x="4932040" y="2852936"/>
            <a:ext cx="2872172" cy="382956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Mobile Node Android Application</a:t>
            </a:r>
            <a:endParaRPr lang="es-ES" dirty="0" smtClean="0"/>
          </a:p>
          <a:p>
            <a:pPr algn="just"/>
            <a:r>
              <a:rPr lang="en-US" dirty="0" smtClean="0"/>
              <a:t>The mobile node Android application basically sends a video stream from the </a:t>
            </a:r>
            <a:r>
              <a:rPr lang="en-US" dirty="0" err="1" smtClean="0"/>
              <a:t>smartphone</a:t>
            </a:r>
            <a:r>
              <a:rPr lang="en-US" dirty="0" smtClean="0"/>
              <a:t> to any client in the same network. This video is captured from the phone camera and transmitted using RTSP (Real-Time-Streaming-Protocol). </a:t>
            </a:r>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22</a:t>
            </a:fld>
            <a:endParaRPr lang="ru-RU" dirty="0"/>
          </a:p>
        </p:txBody>
      </p:sp>
      <p:pic>
        <p:nvPicPr>
          <p:cNvPr id="33794" name="Picture 2"/>
          <p:cNvPicPr>
            <a:picLocks noChangeAspect="1" noChangeArrowheads="1"/>
          </p:cNvPicPr>
          <p:nvPr/>
        </p:nvPicPr>
        <p:blipFill>
          <a:blip r:embed="rId2" cstate="print"/>
          <a:srcRect/>
          <a:stretch>
            <a:fillRect/>
          </a:stretch>
        </p:blipFill>
        <p:spPr bwMode="auto">
          <a:xfrm>
            <a:off x="827584" y="3467100"/>
            <a:ext cx="703897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Mobile Node Android Application</a:t>
            </a:r>
            <a:endParaRPr lang="es-E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23</a:t>
            </a:fld>
            <a:endParaRPr lang="ru-RU" dirty="0"/>
          </a:p>
        </p:txBody>
      </p:sp>
      <p:pic>
        <p:nvPicPr>
          <p:cNvPr id="34818" name="Picture 2"/>
          <p:cNvPicPr>
            <a:picLocks noChangeAspect="1" noChangeArrowheads="1"/>
          </p:cNvPicPr>
          <p:nvPr/>
        </p:nvPicPr>
        <p:blipFill>
          <a:blip r:embed="rId2" cstate="print"/>
          <a:srcRect/>
          <a:stretch>
            <a:fillRect/>
          </a:stretch>
        </p:blipFill>
        <p:spPr bwMode="auto">
          <a:xfrm>
            <a:off x="611560" y="2348880"/>
            <a:ext cx="2160240" cy="3840426"/>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3275856" y="2348880"/>
            <a:ext cx="2160240" cy="3840426"/>
          </a:xfrm>
          <a:prstGeom prst="rect">
            <a:avLst/>
          </a:prstGeom>
          <a:noFill/>
          <a:ln w="9525">
            <a:noFill/>
            <a:miter lim="800000"/>
            <a:headEnd/>
            <a:tailEnd/>
          </a:ln>
        </p:spPr>
      </p:pic>
      <p:pic>
        <p:nvPicPr>
          <p:cNvPr id="34820" name="Picture 4"/>
          <p:cNvPicPr>
            <a:picLocks noChangeAspect="1" noChangeArrowheads="1"/>
          </p:cNvPicPr>
          <p:nvPr/>
        </p:nvPicPr>
        <p:blipFill>
          <a:blip r:embed="rId4" cstate="print"/>
          <a:srcRect/>
          <a:stretch>
            <a:fillRect/>
          </a:stretch>
        </p:blipFill>
        <p:spPr bwMode="auto">
          <a:xfrm>
            <a:off x="5868144" y="2348880"/>
            <a:ext cx="2160240" cy="3840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Contribution</a:t>
            </a:r>
            <a:endParaRPr lang="es-ES" dirty="0"/>
          </a:p>
        </p:txBody>
      </p:sp>
      <p:sp>
        <p:nvSpPr>
          <p:cNvPr id="3" name="2 Marcador de contenido"/>
          <p:cNvSpPr>
            <a:spLocks noGrp="1"/>
          </p:cNvSpPr>
          <p:nvPr>
            <p:ph idx="1"/>
          </p:nvPr>
        </p:nvSpPr>
        <p:spPr/>
        <p:txBody>
          <a:bodyPr/>
          <a:lstStyle/>
          <a:p>
            <a:pPr algn="just">
              <a:buNone/>
            </a:pPr>
            <a:r>
              <a:rPr lang="en-US" b="1" dirty="0" smtClean="0"/>
              <a:t>Mobile Node Android Application</a:t>
            </a:r>
          </a:p>
          <a:p>
            <a:pPr algn="just">
              <a:buNone/>
            </a:pPr>
            <a:endParaRPr lang="en-US" b="1" dirty="0" smtClean="0"/>
          </a:p>
          <a:p>
            <a:pPr algn="just">
              <a:buNone/>
            </a:pPr>
            <a:endParaRPr lang="en-US" b="1" dirty="0" smtClean="0"/>
          </a:p>
          <a:p>
            <a:pPr algn="ctr">
              <a:buNone/>
            </a:pPr>
            <a:endParaRPr lang="en-US" sz="4800" b="1" dirty="0" smtClean="0"/>
          </a:p>
          <a:p>
            <a:pPr algn="ctr">
              <a:buNone/>
            </a:pPr>
            <a:r>
              <a:rPr lang="en-US" sz="4800" b="1" dirty="0" smtClean="0"/>
              <a:t>DEMO</a:t>
            </a:r>
            <a:endParaRPr lang="es-ES" sz="4800"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24</a:t>
            </a:fld>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Conclusions</a:t>
            </a:r>
            <a:endParaRPr lang="es-ES" dirty="0"/>
          </a:p>
        </p:txBody>
      </p:sp>
      <p:sp>
        <p:nvSpPr>
          <p:cNvPr id="3" name="2 Marcador de contenido"/>
          <p:cNvSpPr>
            <a:spLocks noGrp="1"/>
          </p:cNvSpPr>
          <p:nvPr>
            <p:ph idx="1"/>
          </p:nvPr>
        </p:nvSpPr>
        <p:spPr/>
        <p:txBody>
          <a:bodyPr>
            <a:normAutofit/>
          </a:bodyPr>
          <a:lstStyle/>
          <a:p>
            <a:pPr algn="just"/>
            <a:r>
              <a:rPr lang="en-US" dirty="0" smtClean="0"/>
              <a:t>T</a:t>
            </a:r>
            <a:r>
              <a:rPr lang="en-US" dirty="0" smtClean="0"/>
              <a:t>he </a:t>
            </a:r>
            <a:r>
              <a:rPr lang="en-US" dirty="0" smtClean="0"/>
              <a:t>most important feature of </a:t>
            </a:r>
            <a:r>
              <a:rPr lang="en-US" dirty="0" smtClean="0"/>
              <a:t>this field could be that mesh </a:t>
            </a:r>
            <a:r>
              <a:rPr lang="en-US" dirty="0" smtClean="0"/>
              <a:t>networks can be open or not, can run application over them or not, </a:t>
            </a:r>
            <a:r>
              <a:rPr lang="en-US" dirty="0" smtClean="0"/>
              <a:t>can use </a:t>
            </a:r>
            <a:r>
              <a:rPr lang="en-US" dirty="0" smtClean="0"/>
              <a:t>a any compatible hardware and in any imaginable way</a:t>
            </a:r>
            <a:r>
              <a:rPr lang="en-US" dirty="0" smtClean="0"/>
              <a:t>. So, all the topics studied can work together or independently.</a:t>
            </a:r>
          </a:p>
          <a:p>
            <a:pPr algn="just"/>
            <a:endParaRPr lang="en-US" dirty="0" smtClean="0"/>
          </a:p>
          <a:p>
            <a:pPr algn="just"/>
            <a:r>
              <a:rPr lang="en-US" dirty="0" smtClean="0"/>
              <a:t>The networks being deployed follow a Bottom-up model and their model is successful in most cases, with just some point to improve.</a:t>
            </a:r>
          </a:p>
          <a:p>
            <a:pPr algn="just"/>
            <a:endParaRPr lang="es-ES" dirty="0" smtClean="0"/>
          </a:p>
          <a:p>
            <a:pPr algn="just"/>
            <a:r>
              <a:rPr lang="es-ES" dirty="0" err="1" smtClean="0"/>
              <a:t>Making</a:t>
            </a:r>
            <a:r>
              <a:rPr lang="es-ES" dirty="0" smtClean="0"/>
              <a:t> </a:t>
            </a:r>
            <a:r>
              <a:rPr lang="es-ES" dirty="0" err="1" smtClean="0"/>
              <a:t>these</a:t>
            </a:r>
            <a:r>
              <a:rPr lang="es-ES" dirty="0" smtClean="0"/>
              <a:t> </a:t>
            </a:r>
            <a:r>
              <a:rPr lang="es-ES" dirty="0" err="1" smtClean="0"/>
              <a:t>networks</a:t>
            </a:r>
            <a:r>
              <a:rPr lang="es-ES" dirty="0" smtClean="0"/>
              <a:t> </a:t>
            </a:r>
            <a:r>
              <a:rPr lang="es-ES" dirty="0" err="1" smtClean="0"/>
              <a:t>grow</a:t>
            </a:r>
            <a:r>
              <a:rPr lang="es-ES" dirty="0" smtClean="0"/>
              <a:t> in </a:t>
            </a:r>
            <a:r>
              <a:rPr lang="es-ES" dirty="0" err="1" smtClean="0"/>
              <a:t>different</a:t>
            </a:r>
            <a:r>
              <a:rPr lang="es-ES" dirty="0" smtClean="0"/>
              <a:t> </a:t>
            </a:r>
            <a:r>
              <a:rPr lang="es-ES" dirty="0" err="1" smtClean="0"/>
              <a:t>ways</a:t>
            </a:r>
            <a:r>
              <a:rPr lang="es-ES" dirty="0" smtClean="0"/>
              <a:t> </a:t>
            </a:r>
            <a:r>
              <a:rPr lang="es-ES" dirty="0" err="1" smtClean="0"/>
              <a:t>is</a:t>
            </a:r>
            <a:r>
              <a:rPr lang="es-ES" dirty="0" smtClean="0"/>
              <a:t> a </a:t>
            </a:r>
            <a:r>
              <a:rPr lang="es-ES" dirty="0" err="1" smtClean="0"/>
              <a:t>very</a:t>
            </a:r>
            <a:r>
              <a:rPr lang="es-ES" dirty="0" smtClean="0"/>
              <a:t> </a:t>
            </a:r>
            <a:r>
              <a:rPr lang="es-ES" dirty="0" err="1" smtClean="0"/>
              <a:t>important</a:t>
            </a:r>
            <a:r>
              <a:rPr lang="es-ES" dirty="0" smtClean="0"/>
              <a:t> </a:t>
            </a:r>
            <a:r>
              <a:rPr lang="es-ES" dirty="0" err="1" smtClean="0"/>
              <a:t>point</a:t>
            </a:r>
            <a:r>
              <a:rPr lang="es-ES" dirty="0" smtClean="0"/>
              <a:t>.</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25</a:t>
            </a:fld>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Conclusions</a:t>
            </a:r>
            <a:endParaRPr lang="es-ES" dirty="0"/>
          </a:p>
        </p:txBody>
      </p:sp>
      <p:sp>
        <p:nvSpPr>
          <p:cNvPr id="3" name="2 Marcador de contenido"/>
          <p:cNvSpPr>
            <a:spLocks noGrp="1"/>
          </p:cNvSpPr>
          <p:nvPr>
            <p:ph idx="1"/>
          </p:nvPr>
        </p:nvSpPr>
        <p:spPr/>
        <p:txBody>
          <a:bodyPr>
            <a:normAutofit/>
          </a:bodyPr>
          <a:lstStyle/>
          <a:p>
            <a:pPr algn="just"/>
            <a:r>
              <a:rPr lang="en-US" dirty="0" smtClean="0"/>
              <a:t>Mobile Node and Mobile node app are some examples of how to make a network grow and improve its services.</a:t>
            </a:r>
          </a:p>
          <a:p>
            <a:pPr algn="just"/>
            <a:endParaRPr lang="en-US" dirty="0" smtClean="0"/>
          </a:p>
          <a:p>
            <a:pPr algn="just"/>
            <a:r>
              <a:rPr lang="en-US" dirty="0" smtClean="0"/>
              <a:t>In the end, we can say that all the initiatives studied try to improve the way we communicate nowadays.</a:t>
            </a:r>
            <a:endParaRPr lang="en-US"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26</a:t>
            </a:fld>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Information Sources</a:t>
            </a:r>
            <a:endParaRPr lang="en-US" dirty="0"/>
          </a:p>
        </p:txBody>
      </p:sp>
      <p:sp>
        <p:nvSpPr>
          <p:cNvPr id="3" name="2 Marcador de contenido"/>
          <p:cNvSpPr>
            <a:spLocks noGrp="1"/>
          </p:cNvSpPr>
          <p:nvPr>
            <p:ph idx="1"/>
          </p:nvPr>
        </p:nvSpPr>
        <p:spPr/>
        <p:txBody>
          <a:bodyPr>
            <a:normAutofit/>
          </a:bodyPr>
          <a:lstStyle/>
          <a:p>
            <a:r>
              <a:rPr lang="en-US" sz="2000" dirty="0" err="1" smtClean="0"/>
              <a:t>Escrich</a:t>
            </a:r>
            <a:r>
              <a:rPr lang="en-US" sz="2000" dirty="0" smtClean="0"/>
              <a:t>, P. (2012, January). Quick deployment network using MANET. Retrieved March 4, 2013</a:t>
            </a:r>
          </a:p>
          <a:p>
            <a:r>
              <a:rPr lang="es-ES" sz="2000" dirty="0" err="1" smtClean="0"/>
              <a:t>Escrich</a:t>
            </a:r>
            <a:r>
              <a:rPr lang="es-ES" sz="2000" dirty="0" smtClean="0"/>
              <a:t>, P. (2012, </a:t>
            </a:r>
            <a:r>
              <a:rPr lang="es-ES" sz="2000" dirty="0" err="1" smtClean="0"/>
              <a:t>November</a:t>
            </a:r>
            <a:r>
              <a:rPr lang="es-ES" sz="2000" dirty="0" smtClean="0"/>
              <a:t> 17). </a:t>
            </a:r>
            <a:r>
              <a:rPr lang="es-ES" sz="2000" dirty="0" err="1" smtClean="0"/>
              <a:t>Xarxes</a:t>
            </a:r>
            <a:r>
              <a:rPr lang="es-ES" sz="2000" dirty="0" smtClean="0"/>
              <a:t> </a:t>
            </a:r>
            <a:r>
              <a:rPr lang="es-ES" sz="2000" dirty="0" err="1" smtClean="0"/>
              <a:t>Mesh</a:t>
            </a:r>
            <a:r>
              <a:rPr lang="es-ES" sz="2000" dirty="0" smtClean="0"/>
              <a:t>. </a:t>
            </a:r>
            <a:r>
              <a:rPr lang="es-ES" sz="2000" dirty="0" err="1" smtClean="0"/>
              <a:t>Curs</a:t>
            </a:r>
            <a:r>
              <a:rPr lang="es-ES" sz="2000" dirty="0" smtClean="0"/>
              <a:t> Guifi.net 2012. </a:t>
            </a:r>
            <a:r>
              <a:rPr lang="es-ES" sz="2000" dirty="0" err="1" smtClean="0"/>
              <a:t>Retrieved</a:t>
            </a:r>
            <a:r>
              <a:rPr lang="es-ES" sz="2000" dirty="0" smtClean="0"/>
              <a:t> </a:t>
            </a:r>
            <a:r>
              <a:rPr lang="es-ES" sz="2000" dirty="0" err="1" smtClean="0"/>
              <a:t>March</a:t>
            </a:r>
            <a:r>
              <a:rPr lang="es-ES" sz="2000" dirty="0" smtClean="0"/>
              <a:t> 5, 2013</a:t>
            </a:r>
          </a:p>
          <a:p>
            <a:r>
              <a:rPr lang="en-US" sz="2000" dirty="0" smtClean="0"/>
              <a:t>Mobile ad hoc network. (</a:t>
            </a:r>
            <a:r>
              <a:rPr lang="en-US" sz="2000" dirty="0" err="1" smtClean="0"/>
              <a:t>n.d</a:t>
            </a:r>
            <a:r>
              <a:rPr lang="en-US" sz="2000" dirty="0" smtClean="0"/>
              <a:t>.). In </a:t>
            </a:r>
            <a:r>
              <a:rPr lang="en-US" sz="2000" i="1" dirty="0" smtClean="0"/>
              <a:t>Wikipedia</a:t>
            </a:r>
            <a:r>
              <a:rPr lang="en-US" sz="2000" dirty="0" smtClean="0"/>
              <a:t>. Retrieved March 4, 2013, from http://en.wikipedia.org/wiki/Mobile_ad_hoc_network</a:t>
            </a:r>
          </a:p>
          <a:p>
            <a:r>
              <a:rPr lang="en-US" sz="2000" dirty="0" smtClean="0"/>
              <a:t>Starting a Community. (2013, January 11). In </a:t>
            </a:r>
            <a:r>
              <a:rPr lang="en-US" sz="2000" i="1" dirty="0" smtClean="0"/>
              <a:t>Quick Mesh Project</a:t>
            </a:r>
            <a:r>
              <a:rPr lang="en-US" sz="2000" dirty="0" smtClean="0"/>
              <a:t>. Retrieved March 5, 2013, from http://qmp.cat/projects/qmp/wiki/Starting </a:t>
            </a:r>
          </a:p>
          <a:p>
            <a:r>
              <a:rPr lang="en-US" sz="2000" dirty="0" smtClean="0"/>
              <a:t>Roaming-Community/Collaborative. (2012, June 26). In </a:t>
            </a:r>
            <a:r>
              <a:rPr lang="en-US" sz="2000" i="1" dirty="0" smtClean="0"/>
              <a:t>Quick Mesh Project</a:t>
            </a:r>
            <a:r>
              <a:rPr lang="en-US" sz="2000" dirty="0" smtClean="0"/>
              <a:t>. Retrieved March 5, 2013, from http://qmp.cat/projects/qmp/wiki/Roaming-Collaborative </a:t>
            </a:r>
            <a:endParaRPr lang="en-US" sz="2000"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27</a:t>
            </a:fld>
            <a:endParaRPr lang="ru-RU"/>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Information Sources</a:t>
            </a:r>
            <a:endParaRPr lang="en-US" dirty="0"/>
          </a:p>
        </p:txBody>
      </p:sp>
      <p:sp>
        <p:nvSpPr>
          <p:cNvPr id="3" name="2 Marcador de contenido"/>
          <p:cNvSpPr>
            <a:spLocks noGrp="1"/>
          </p:cNvSpPr>
          <p:nvPr>
            <p:ph idx="1"/>
          </p:nvPr>
        </p:nvSpPr>
        <p:spPr/>
        <p:txBody>
          <a:bodyPr>
            <a:normAutofit/>
          </a:bodyPr>
          <a:lstStyle/>
          <a:p>
            <a:r>
              <a:rPr lang="it-IT" sz="2000" dirty="0" smtClean="0"/>
              <a:t>Foglia, E. (2010). Mobile Node: Open Portable Infrastructure, </a:t>
            </a:r>
            <a:r>
              <a:rPr lang="en-US" sz="2000" dirty="0" smtClean="0"/>
              <a:t>Overlapping Digital Paths. </a:t>
            </a:r>
            <a:r>
              <a:rPr lang="en-US" sz="2000" dirty="0" err="1" smtClean="0"/>
              <a:t>MediaCity</a:t>
            </a:r>
            <a:r>
              <a:rPr lang="en-US" sz="2000" dirty="0" smtClean="0"/>
              <a:t>: Interaction of Architecture, Media and </a:t>
            </a:r>
            <a:r>
              <a:rPr lang="es-ES" sz="2000" dirty="0" smtClean="0"/>
              <a:t>Social </a:t>
            </a:r>
            <a:r>
              <a:rPr lang="es-ES" sz="2000" dirty="0" err="1" smtClean="0"/>
              <a:t>Phenomena</a:t>
            </a:r>
            <a:r>
              <a:rPr lang="es-ES" sz="2000" dirty="0" smtClean="0"/>
              <a:t>., </a:t>
            </a:r>
            <a:r>
              <a:rPr lang="es-ES" sz="2000" dirty="0" err="1" smtClean="0"/>
              <a:t>pages</a:t>
            </a:r>
            <a:r>
              <a:rPr lang="es-ES" sz="2000" dirty="0" smtClean="0"/>
              <a:t> 557–570</a:t>
            </a:r>
            <a:r>
              <a:rPr lang="es-ES" sz="2000" dirty="0" smtClean="0"/>
              <a:t>.</a:t>
            </a:r>
            <a:endParaRPr lang="en-US" sz="2000" dirty="0" smtClean="0"/>
          </a:p>
          <a:p>
            <a:r>
              <a:rPr lang="en-US" sz="2000" dirty="0" smtClean="0"/>
              <a:t>Neumann</a:t>
            </a:r>
            <a:r>
              <a:rPr lang="en-US" sz="2000" dirty="0" smtClean="0"/>
              <a:t>, A., Lopez, E., and Navarro, L. (2012). </a:t>
            </a:r>
            <a:r>
              <a:rPr lang="en-US" sz="2000" dirty="0" smtClean="0"/>
              <a:t>An evaluation </a:t>
            </a:r>
            <a:r>
              <a:rPr lang="en-US" sz="2000" dirty="0" smtClean="0"/>
              <a:t>of bmx6 for community wireless networks. International </a:t>
            </a:r>
            <a:r>
              <a:rPr lang="en-US" sz="2000" dirty="0" smtClean="0"/>
              <a:t>Workshop on </a:t>
            </a:r>
            <a:r>
              <a:rPr lang="en-US" sz="2000" dirty="0" smtClean="0"/>
              <a:t>Community Networks and Bottom-up-Broadband (</a:t>
            </a:r>
            <a:r>
              <a:rPr lang="en-US" sz="2000" dirty="0" err="1" smtClean="0"/>
              <a:t>CNBuB</a:t>
            </a:r>
            <a:r>
              <a:rPr lang="en-US" sz="2000" dirty="0" smtClean="0"/>
              <a:t> 2012).</a:t>
            </a:r>
            <a:endParaRPr lang="en-US" sz="2000" dirty="0" smtClean="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28</a:t>
            </a:fld>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The mobile node is a portable and auto-configurable transmission unit with wireless technology that offers mobility in the urban space. This node is designed to contribute to the digital mesh through existing networks. </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3</a:t>
            </a:fld>
            <a:endParaRPr lang="ru-RU"/>
          </a:p>
        </p:txBody>
      </p:sp>
      <p:pic>
        <p:nvPicPr>
          <p:cNvPr id="2050" name="Picture 2" descr="C:\Users\Fernando\Documents\GitHub\MobileNode-TFG\Thesis\Document\Images\mobilenode1.jpg"/>
          <p:cNvPicPr>
            <a:picLocks noChangeAspect="1" noChangeArrowheads="1"/>
          </p:cNvPicPr>
          <p:nvPr/>
        </p:nvPicPr>
        <p:blipFill>
          <a:blip r:embed="rId2" cstate="print"/>
          <a:srcRect/>
          <a:stretch>
            <a:fillRect/>
          </a:stretch>
        </p:blipFill>
        <p:spPr bwMode="auto">
          <a:xfrm>
            <a:off x="2483768" y="2996952"/>
            <a:ext cx="3252403" cy="3717032"/>
          </a:xfrm>
          <a:prstGeom prst="rect">
            <a:avLst/>
          </a:prstGeom>
          <a:noFill/>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Thanks to the low costs of the equipments and to the fact that they are </a:t>
            </a:r>
            <a:r>
              <a:rPr lang="en-US" dirty="0" smtClean="0"/>
              <a:t>completely self-configuring</a:t>
            </a:r>
            <a:r>
              <a:rPr lang="en-US" dirty="0" smtClean="0"/>
              <a:t>, it is now possible to model the urban space based </a:t>
            </a:r>
            <a:r>
              <a:rPr lang="en-US" dirty="0" smtClean="0"/>
              <a:t>on people </a:t>
            </a:r>
            <a:r>
              <a:rPr lang="en-US" dirty="0" smtClean="0"/>
              <a:t>or communities who are the ones that will be using these infrastructures.</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4</a:t>
            </a:fld>
            <a:endParaRPr lang="ru-RU"/>
          </a:p>
        </p:txBody>
      </p:sp>
      <p:pic>
        <p:nvPicPr>
          <p:cNvPr id="3074" name="Picture 2"/>
          <p:cNvPicPr>
            <a:picLocks noChangeAspect="1" noChangeArrowheads="1"/>
          </p:cNvPicPr>
          <p:nvPr/>
        </p:nvPicPr>
        <p:blipFill>
          <a:blip r:embed="rId2" cstate="print"/>
          <a:srcRect/>
          <a:stretch>
            <a:fillRect/>
          </a:stretch>
        </p:blipFill>
        <p:spPr bwMode="auto">
          <a:xfrm>
            <a:off x="1187624" y="3429000"/>
            <a:ext cx="6368565" cy="2736304"/>
          </a:xfrm>
          <a:prstGeom prst="rect">
            <a:avLst/>
          </a:prstGeom>
          <a:noFill/>
          <a:ln w="9525">
            <a:noFill/>
            <a:miter lim="800000"/>
            <a:headEnd/>
            <a:tailEnd/>
          </a:ln>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Using bottom-up models we try to respond to this necessity by </a:t>
            </a:r>
            <a:r>
              <a:rPr lang="en-US" dirty="0" smtClean="0"/>
              <a:t>creating a </a:t>
            </a:r>
            <a:r>
              <a:rPr lang="en-US" dirty="0" smtClean="0"/>
              <a:t>new concept of “social routing” agreed on consensus, with open protocols </a:t>
            </a:r>
            <a:r>
              <a:rPr lang="en-US" dirty="0" smtClean="0"/>
              <a:t>that provide </a:t>
            </a:r>
            <a:r>
              <a:rPr lang="en-US" dirty="0" smtClean="0"/>
              <a:t>access to the physical and digital public space. This configuration </a:t>
            </a:r>
            <a:r>
              <a:rPr lang="en-US" dirty="0" smtClean="0"/>
              <a:t>offers a </a:t>
            </a:r>
            <a:r>
              <a:rPr lang="en-US" dirty="0" smtClean="0"/>
              <a:t>model with low costs, high social representativeness and ease of reproduction.</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5</a:t>
            </a:fld>
            <a:endParaRPr lang="ru-RU"/>
          </a:p>
        </p:txBody>
      </p:sp>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6</a:t>
            </a:fld>
            <a:endParaRPr lang="ru-RU"/>
          </a:p>
        </p:txBody>
      </p:sp>
      <p:sp>
        <p:nvSpPr>
          <p:cNvPr id="10" name="Content Placeholder 2"/>
          <p:cNvSpPr>
            <a:spLocks noGrp="1"/>
          </p:cNvSpPr>
          <p:nvPr>
            <p:ph idx="1"/>
          </p:nvPr>
        </p:nvSpPr>
        <p:spPr>
          <a:xfrm>
            <a:off x="457200" y="1600200"/>
            <a:ext cx="7620000" cy="4800600"/>
          </a:xfrm>
        </p:spPr>
        <p:txBody>
          <a:bodyPr/>
          <a:lstStyle/>
          <a:p>
            <a:pPr algn="just">
              <a:buNone/>
            </a:pPr>
            <a:r>
              <a:rPr lang="en-US" b="1" dirty="0" smtClean="0"/>
              <a:t>Mesh and MANET Networks</a:t>
            </a:r>
          </a:p>
          <a:p>
            <a:pPr algn="just"/>
            <a:r>
              <a:rPr lang="en-US" dirty="0" smtClean="0"/>
              <a:t>A mesh network is one where all the nodes are also routers, they forward their own packets and packets from other nodes according to some pre-established routing rules. </a:t>
            </a:r>
          </a:p>
          <a:p>
            <a:pPr algn="just"/>
            <a:r>
              <a:rPr lang="en-US" dirty="0" smtClean="0"/>
              <a:t>A Wireless Mesh Network (WMN) also refers to the users of the network, the links between nodes are always wireless and we have three different kind of nodes:</a:t>
            </a:r>
          </a:p>
          <a:p>
            <a:pPr lvl="1" algn="just"/>
            <a:r>
              <a:rPr lang="en-US" dirty="0" smtClean="0"/>
              <a:t>Clients</a:t>
            </a:r>
          </a:p>
          <a:p>
            <a:pPr lvl="1" algn="just"/>
            <a:r>
              <a:rPr lang="en-US" dirty="0" smtClean="0"/>
              <a:t>Routers</a:t>
            </a:r>
          </a:p>
          <a:p>
            <a:pPr lvl="1" algn="just"/>
            <a:r>
              <a:rPr lang="en-US" dirty="0" smtClean="0"/>
              <a:t>Gateways</a:t>
            </a: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4211960" y="4128864"/>
            <a:ext cx="3883536" cy="2729136"/>
          </a:xfrm>
          <a:prstGeom prst="rect">
            <a:avLst/>
          </a:prstGeom>
          <a:noFill/>
          <a:ln w="9525">
            <a:noFill/>
            <a:miter lim="800000"/>
            <a:headEnd/>
            <a:tailEnd/>
          </a:ln>
        </p:spPr>
      </p:pic>
    </p:spTree>
    <p:extLst>
      <p:ext uri="{BB962C8B-B14F-4D97-AF65-F5344CB8AC3E}">
        <p14:creationId xmlns:p14="http://schemas.microsoft.com/office/powerpoint/2010/main" xmlns="" val="402432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7</a:t>
            </a:fld>
            <a:endParaRPr lang="ru-RU"/>
          </a:p>
        </p:txBody>
      </p:sp>
      <p:sp>
        <p:nvSpPr>
          <p:cNvPr id="10" name="Content Placeholder 2"/>
          <p:cNvSpPr>
            <a:spLocks noGrp="1"/>
          </p:cNvSpPr>
          <p:nvPr>
            <p:ph idx="1"/>
          </p:nvPr>
        </p:nvSpPr>
        <p:spPr>
          <a:xfrm>
            <a:off x="457200" y="1600200"/>
            <a:ext cx="7620000" cy="4800600"/>
          </a:xfrm>
        </p:spPr>
        <p:txBody>
          <a:bodyPr/>
          <a:lstStyle/>
          <a:p>
            <a:pPr algn="just">
              <a:buNone/>
            </a:pPr>
            <a:r>
              <a:rPr lang="en-US" b="1" dirty="0" smtClean="0"/>
              <a:t>Mesh and MANET Networks</a:t>
            </a:r>
          </a:p>
          <a:p>
            <a:pPr algn="just"/>
            <a:r>
              <a:rPr lang="en-US" dirty="0" smtClean="0"/>
              <a:t>Then, a MANET network is a WMN with Mobile devices.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These networks usually have a self-configuring property thanks to the Dynamic Routing Protocols (DRP).</a:t>
            </a:r>
            <a:r>
              <a:rPr lang="en-US" dirty="0" smtClean="0"/>
              <a:t> </a:t>
            </a:r>
            <a:endParaRPr lang="en-US" dirty="0" smtClean="0"/>
          </a:p>
        </p:txBody>
      </p:sp>
      <p:pic>
        <p:nvPicPr>
          <p:cNvPr id="2050" name="Picture 2" descr="http://blog.persistentsystems.com/blog/wp-content/uploads/2013/05/Flight-Configuration.jpg"/>
          <p:cNvPicPr>
            <a:picLocks noChangeAspect="1" noChangeArrowheads="1"/>
          </p:cNvPicPr>
          <p:nvPr/>
        </p:nvPicPr>
        <p:blipFill>
          <a:blip r:embed="rId2" cstate="print"/>
          <a:srcRect/>
          <a:stretch>
            <a:fillRect/>
          </a:stretch>
        </p:blipFill>
        <p:spPr bwMode="auto">
          <a:xfrm>
            <a:off x="1331640" y="2492896"/>
            <a:ext cx="5760640" cy="2880320"/>
          </a:xfrm>
          <a:prstGeom prst="rect">
            <a:avLst/>
          </a:prstGeom>
          <a:noFill/>
        </p:spPr>
      </p:pic>
    </p:spTree>
    <p:extLst>
      <p:ext uri="{BB962C8B-B14F-4D97-AF65-F5344CB8AC3E}">
        <p14:creationId xmlns:p14="http://schemas.microsoft.com/office/powerpoint/2010/main" xmlns="" val="402432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8</a:t>
            </a:fld>
            <a:endParaRPr lang="ru-RU"/>
          </a:p>
        </p:txBody>
      </p:sp>
      <p:sp>
        <p:nvSpPr>
          <p:cNvPr id="10" name="Content Placeholder 2"/>
          <p:cNvSpPr>
            <a:spLocks noGrp="1"/>
          </p:cNvSpPr>
          <p:nvPr>
            <p:ph idx="1"/>
          </p:nvPr>
        </p:nvSpPr>
        <p:spPr>
          <a:xfrm>
            <a:off x="457200" y="1600200"/>
            <a:ext cx="7620000" cy="4800600"/>
          </a:xfrm>
        </p:spPr>
        <p:txBody>
          <a:bodyPr/>
          <a:lstStyle/>
          <a:p>
            <a:pPr algn="just">
              <a:buNone/>
            </a:pPr>
            <a:r>
              <a:rPr lang="en-US" b="1" dirty="0" smtClean="0"/>
              <a:t>Quick Mesh Project</a:t>
            </a:r>
          </a:p>
          <a:p>
            <a:r>
              <a:rPr lang="en-US" dirty="0" err="1" smtClean="0"/>
              <a:t>OpenWRT</a:t>
            </a:r>
            <a:r>
              <a:rPr lang="en-US" dirty="0" smtClean="0"/>
              <a:t> based</a:t>
            </a:r>
          </a:p>
          <a:p>
            <a:r>
              <a:rPr lang="en-US" dirty="0" smtClean="0"/>
              <a:t>802.11a/b/g/n support</a:t>
            </a:r>
          </a:p>
          <a:p>
            <a:r>
              <a:rPr lang="en-US" dirty="0" smtClean="0"/>
              <a:t>IPv6 native</a:t>
            </a:r>
          </a:p>
          <a:p>
            <a:r>
              <a:rPr lang="en-US" dirty="0" smtClean="0"/>
              <a:t>IPv4 tunneled over IPv6</a:t>
            </a:r>
          </a:p>
          <a:p>
            <a:r>
              <a:rPr lang="en-US" dirty="0" smtClean="0"/>
              <a:t>Auto configuration system</a:t>
            </a:r>
          </a:p>
          <a:p>
            <a:r>
              <a:rPr lang="en-US" dirty="0" smtClean="0"/>
              <a:t>Web GUI to monitor and configure</a:t>
            </a:r>
          </a:p>
          <a:p>
            <a:r>
              <a:rPr lang="en-US" dirty="0" smtClean="0"/>
              <a:t>Visualization tools (maps, graphs, etc.)</a:t>
            </a:r>
          </a:p>
          <a:p>
            <a:r>
              <a:rPr lang="en-US" dirty="0" smtClean="0"/>
              <a:t>Automatic dynamic routing  (zero-conf)</a:t>
            </a:r>
          </a:p>
          <a:p>
            <a:r>
              <a:rPr lang="en-US" dirty="0" smtClean="0"/>
              <a:t>BGP (Border Gateway Protocol) support (half implemented)</a:t>
            </a:r>
          </a:p>
          <a:p>
            <a:r>
              <a:rPr lang="en-US" dirty="0" smtClean="0"/>
              <a:t>Open Source </a:t>
            </a:r>
          </a:p>
          <a:p>
            <a:pPr algn="just">
              <a:buNone/>
            </a:pPr>
            <a:endParaRPr lang="en-US" b="1" dirty="0" smtClean="0"/>
          </a:p>
        </p:txBody>
      </p:sp>
      <p:pic>
        <p:nvPicPr>
          <p:cNvPr id="6" name="Picture 2" descr="http://qmp.cat/images/qmp_smal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55976" y="1916832"/>
            <a:ext cx="3168352" cy="15902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432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9</a:t>
            </a:fld>
            <a:endParaRPr lang="ru-RU"/>
          </a:p>
        </p:txBody>
      </p:sp>
      <p:sp>
        <p:nvSpPr>
          <p:cNvPr id="10" name="Content Placeholder 2"/>
          <p:cNvSpPr>
            <a:spLocks noGrp="1"/>
          </p:cNvSpPr>
          <p:nvPr>
            <p:ph idx="1"/>
          </p:nvPr>
        </p:nvSpPr>
        <p:spPr>
          <a:xfrm>
            <a:off x="467544" y="1412776"/>
            <a:ext cx="7620000" cy="4800600"/>
          </a:xfrm>
        </p:spPr>
        <p:txBody>
          <a:bodyPr/>
          <a:lstStyle/>
          <a:p>
            <a:pPr>
              <a:buNone/>
            </a:pPr>
            <a:r>
              <a:rPr lang="en-US" b="1" dirty="0" smtClean="0"/>
              <a:t>Quick Deployments</a:t>
            </a:r>
            <a:endParaRPr lang="en-US" dirty="0" smtClean="0"/>
          </a:p>
          <a:p>
            <a:r>
              <a:rPr lang="en-US" dirty="0" smtClean="0"/>
              <a:t>One of the scenarios QMP has been developed for is: Quick deployments.</a:t>
            </a:r>
          </a:p>
          <a:p>
            <a:r>
              <a:rPr lang="ca-ES" dirty="0" smtClean="0"/>
              <a:t>Achieve </a:t>
            </a:r>
            <a:r>
              <a:rPr lang="ca-ES" dirty="0"/>
              <a:t>the </a:t>
            </a:r>
            <a:r>
              <a:rPr lang="ca-ES" dirty="0" smtClean="0"/>
              <a:t>following requirements</a:t>
            </a:r>
            <a:r>
              <a:rPr lang="ca-ES" dirty="0"/>
              <a:t>:</a:t>
            </a:r>
          </a:p>
          <a:p>
            <a:pPr lvl="1"/>
            <a:r>
              <a:rPr lang="en-US" dirty="0"/>
              <a:t> The deployment must be performed as fast as possible.</a:t>
            </a:r>
          </a:p>
          <a:p>
            <a:pPr lvl="1"/>
            <a:r>
              <a:rPr lang="en-US" dirty="0"/>
              <a:t> It must be able to be done by non-technical people.</a:t>
            </a:r>
          </a:p>
          <a:p>
            <a:pPr lvl="1"/>
            <a:r>
              <a:rPr lang="en-US" dirty="0"/>
              <a:t> It must be possible in most </a:t>
            </a:r>
            <a:r>
              <a:rPr lang="en-US" dirty="0" smtClean="0"/>
              <a:t>situations.</a:t>
            </a:r>
            <a:endParaRPr lang="en-US" dirty="0"/>
          </a:p>
          <a:p>
            <a:pPr lvl="1"/>
            <a:endParaRPr lang="en-US" dirty="0" smtClean="0"/>
          </a:p>
          <a:p>
            <a:pPr marL="411480" lvl="1" indent="0">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004048" y="4067175"/>
            <a:ext cx="3438525" cy="2790825"/>
          </a:xfrm>
          <a:prstGeom prst="rect">
            <a:avLst/>
          </a:prstGeom>
          <a:noFill/>
          <a:ln w="9525">
            <a:noFill/>
            <a:miter lim="800000"/>
            <a:headEnd/>
            <a:tailEnd/>
          </a:ln>
        </p:spPr>
      </p:pic>
    </p:spTree>
    <p:extLst>
      <p:ext uri="{BB962C8B-B14F-4D97-AF65-F5344CB8AC3E}">
        <p14:creationId xmlns="" xmlns:p14="http://schemas.microsoft.com/office/powerpoint/2010/main" val="4024328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1075</TotalTime>
  <Words>1381</Words>
  <Application>Microsoft Office PowerPoint</Application>
  <PresentationFormat>Presentación en pantalla (4:3)</PresentationFormat>
  <Paragraphs>189</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Adjacency</vt:lpstr>
      <vt:lpstr>A mobile streaming solution for IEEE 802.11 infrastructure and mesh networks</vt:lpstr>
      <vt:lpstr>Outline</vt:lpstr>
      <vt:lpstr>Introduction</vt:lpstr>
      <vt:lpstr>Introduction</vt:lpstr>
      <vt:lpstr>Introduction</vt:lpstr>
      <vt:lpstr>State of the art</vt:lpstr>
      <vt:lpstr>State of the art</vt:lpstr>
      <vt:lpstr>State of the art</vt:lpstr>
      <vt:lpstr>State of the art</vt:lpstr>
      <vt:lpstr>State of the art</vt:lpstr>
      <vt:lpstr>State of the art</vt:lpstr>
      <vt:lpstr>State of the art</vt:lpstr>
      <vt:lpstr>State of the art</vt:lpstr>
      <vt:lpstr>State of the art</vt:lpstr>
      <vt:lpstr>State of the art</vt:lpstr>
      <vt:lpstr>State of the art</vt:lpstr>
      <vt:lpstr>Diapositiva 17</vt:lpstr>
      <vt:lpstr>Contribution</vt:lpstr>
      <vt:lpstr>Contribution</vt:lpstr>
      <vt:lpstr>Contribution</vt:lpstr>
      <vt:lpstr>Contribution</vt:lpstr>
      <vt:lpstr>Contribution</vt:lpstr>
      <vt:lpstr>Contribution</vt:lpstr>
      <vt:lpstr>Contribution</vt:lpstr>
      <vt:lpstr>Conclusions</vt:lpstr>
      <vt:lpstr>Conclusions</vt:lpstr>
      <vt:lpstr>Information Sources</vt:lpstr>
      <vt:lpstr>Information Sources</vt:lpstr>
    </vt:vector>
  </TitlesOfParts>
  <Company>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C4EU Northern Quarter Network</dc:title>
  <dc:creator>MX</dc:creator>
  <cp:lastModifiedBy>www.intercambiosvirtuales.org</cp:lastModifiedBy>
  <cp:revision>108</cp:revision>
  <dcterms:created xsi:type="dcterms:W3CDTF">2012-07-23T15:44:43Z</dcterms:created>
  <dcterms:modified xsi:type="dcterms:W3CDTF">2013-07-08T15:58:06Z</dcterms:modified>
</cp:coreProperties>
</file>