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8" r:id="rId3"/>
    <p:sldId id="266" r:id="rId4"/>
    <p:sldId id="260" r:id="rId5"/>
    <p:sldId id="267" r:id="rId6"/>
    <p:sldId id="268" r:id="rId7"/>
    <p:sldId id="271" r:id="rId8"/>
    <p:sldId id="273" r:id="rId9"/>
    <p:sldId id="274" r:id="rId10"/>
    <p:sldId id="269" r:id="rId11"/>
    <p:sldId id="272" r:id="rId12"/>
    <p:sldId id="275" r:id="rId13"/>
    <p:sldId id="270" r:id="rId14"/>
    <p:sldId id="262"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5443F-E353-429A-B0E4-7B65604E2DF0}" type="datetimeFigureOut">
              <a:rPr lang="ru-RU" smtClean="0"/>
              <a:pPr/>
              <a:t>06.03.2013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70ED7-786B-493D-A782-CA4CC40A59F1}" type="slidenum">
              <a:rPr lang="ru-RU" smtClean="0"/>
              <a:pPr/>
              <a:t>‹Nº›</a:t>
            </a:fld>
            <a:endParaRPr lang="ru-RU"/>
          </a:p>
        </p:txBody>
      </p:sp>
    </p:spTree>
    <p:extLst>
      <p:ext uri="{BB962C8B-B14F-4D97-AF65-F5344CB8AC3E}">
        <p14:creationId xmlns:p14="http://schemas.microsoft.com/office/powerpoint/2010/main" xmlns="" val="208931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1C55E-B11D-438C-8012-585487039BCD}"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CF458-E8BA-4D11-B660-B7EDE58252C2}"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480F4-9944-4231-A2FC-ACBF0C541F07}"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554F-15B7-4471-954B-B09B3D6EBBF1}"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206D4-02DB-42E0-93CE-7D2D2568A31F}" type="datetime1">
              <a:rPr lang="ru-RU" smtClean="0"/>
              <a:pPr/>
              <a:t>06.03.2013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6C50A8-49AA-42C6-A936-43CA5B1F5E8C}" type="datetime1">
              <a:rPr lang="ru-RU" smtClean="0"/>
              <a:pPr/>
              <a:t>06.03.2013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D40CC-8075-46F1-8DC6-60D6F6E6F283}" type="datetime1">
              <a:rPr lang="ru-RU" smtClean="0"/>
              <a:pPr/>
              <a:t>06.03.2013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125D8-D6B7-4598-A720-622DD29B88E5}" type="datetime1">
              <a:rPr lang="ru-RU" smtClean="0"/>
              <a:pPr/>
              <a:t>06.03.2013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8079-F953-4D97-9271-6C73546CD683}" type="datetime1">
              <a:rPr lang="ru-RU" smtClean="0"/>
              <a:pPr/>
              <a:t>06.03.2013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3FA644-4273-4B12-888A-E74B32B8A478}" type="slidenum">
              <a:rPr lang="ru-RU" smtClean="0"/>
              <a:pPr/>
              <a:t>‹Nº›</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4E32-C344-47BA-8C91-74F8F7BE8607}" type="datetime1">
              <a:rPr lang="ru-RU" smtClean="0"/>
              <a:pPr/>
              <a:t>06.03.2013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3FA644-4273-4B12-888A-E74B32B8A478}" type="slidenum">
              <a:rPr lang="ru-RU" smtClean="0"/>
              <a:pPr/>
              <a:t>‹Nº›</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6E44682-18C2-4899-90E2-EA3C96A5D216}" type="datetime1">
              <a:rPr lang="ru-RU" smtClean="0"/>
              <a:pPr/>
              <a:t>06.03.2013</a:t>
            </a:fld>
            <a:endParaRPr lang="ru-RU"/>
          </a:p>
        </p:txBody>
      </p:sp>
      <p:sp>
        <p:nvSpPr>
          <p:cNvPr id="9" name="Slide Number Placeholder 8"/>
          <p:cNvSpPr>
            <a:spLocks noGrp="1"/>
          </p:cNvSpPr>
          <p:nvPr>
            <p:ph type="sldNum" sz="quarter" idx="11"/>
          </p:nvPr>
        </p:nvSpPr>
        <p:spPr/>
        <p:txBody>
          <a:bodyPr/>
          <a:lstStyle/>
          <a:p>
            <a:fld id="{DA3FA644-4273-4B12-888A-E74B32B8A478}" type="slidenum">
              <a:rPr lang="ru-RU" smtClean="0"/>
              <a:pPr/>
              <a:t>‹Nº›</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3FA644-4273-4B12-888A-E74B32B8A478}" type="slidenum">
              <a:rPr lang="ru-RU" smtClean="0"/>
              <a:pPr/>
              <a:t>‹Nº›</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6EE1AE-826B-4213-A73B-DC4CAF3252C2}" type="datetime1">
              <a:rPr lang="ru-RU" smtClean="0"/>
              <a:pPr/>
              <a:t>06.03.2013</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543800" cy="3086199"/>
          </a:xfrm>
        </p:spPr>
        <p:txBody>
          <a:bodyPr/>
          <a:lstStyle/>
          <a:p>
            <a:r>
              <a:rPr lang="ca-ES" dirty="0" smtClean="0"/>
              <a:t>Mobile Node Pilot</a:t>
            </a:r>
            <a:endParaRPr lang="ru-RU" b="1" dirty="0">
              <a:solidFill>
                <a:schemeClr val="accent3">
                  <a:lumMod val="75000"/>
                </a:schemeClr>
              </a:solidFill>
            </a:endParaRPr>
          </a:p>
        </p:txBody>
      </p:sp>
      <p:sp>
        <p:nvSpPr>
          <p:cNvPr id="3" name="Subtitle 2"/>
          <p:cNvSpPr>
            <a:spLocks noGrp="1"/>
          </p:cNvSpPr>
          <p:nvPr>
            <p:ph type="subTitle" idx="1"/>
          </p:nvPr>
        </p:nvSpPr>
        <p:spPr>
          <a:xfrm>
            <a:off x="1979712" y="5373216"/>
            <a:ext cx="6461760" cy="1066800"/>
          </a:xfrm>
        </p:spPr>
        <p:txBody>
          <a:bodyPr>
            <a:normAutofit lnSpcReduction="10000"/>
          </a:bodyPr>
          <a:lstStyle/>
          <a:p>
            <a:r>
              <a:rPr lang="es-ES_tradnl" dirty="0" smtClean="0"/>
              <a:t>				Fernando Gros González</a:t>
            </a:r>
          </a:p>
          <a:p>
            <a:r>
              <a:rPr lang="es-ES_tradnl" dirty="0"/>
              <a:t>	</a:t>
            </a:r>
            <a:r>
              <a:rPr lang="es-ES_tradnl" dirty="0" smtClean="0"/>
              <a:t>			04-03-2013</a:t>
            </a:r>
          </a:p>
          <a:p>
            <a:r>
              <a:rPr lang="es-ES_tradnl" dirty="0"/>
              <a:t>	</a:t>
            </a:r>
            <a:r>
              <a:rPr lang="es-ES_tradnl" dirty="0" smtClean="0"/>
              <a:t>			</a:t>
            </a:r>
            <a:endParaRPr lang="ru-RU" dirty="0"/>
          </a:p>
        </p:txBody>
      </p:sp>
    </p:spTree>
    <p:extLst>
      <p:ext uri="{BB962C8B-B14F-4D97-AF65-F5344CB8AC3E}">
        <p14:creationId xmlns:p14="http://schemas.microsoft.com/office/powerpoint/2010/main" xmlns="" val="1584798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Dynamic Routing Protocol</a:t>
            </a:r>
          </a:p>
          <a:p>
            <a:r>
              <a:rPr lang="en-US" dirty="0" smtClean="0"/>
              <a:t>The QMP firmware, uses the following protocols:</a:t>
            </a:r>
          </a:p>
          <a:p>
            <a:pPr lvl="1"/>
            <a:r>
              <a:rPr lang="en-US" dirty="0" smtClean="0"/>
              <a:t> BMX6 as the main DRP.</a:t>
            </a:r>
          </a:p>
          <a:p>
            <a:pPr lvl="1"/>
            <a:r>
              <a:rPr lang="en-US" dirty="0" smtClean="0"/>
              <a:t> OLSR6 as a backup DRP.</a:t>
            </a:r>
          </a:p>
          <a:p>
            <a:pPr lvl="1"/>
            <a:r>
              <a:rPr lang="en-US" dirty="0" smtClean="0"/>
              <a:t> Babel as a backup DRP but optional.</a:t>
            </a:r>
          </a:p>
          <a:p>
            <a:endParaRPr lang="en-US" dirty="0" smtClean="0"/>
          </a:p>
          <a:p>
            <a:r>
              <a:rPr lang="en-US" dirty="0" smtClean="0"/>
              <a:t>All three use IPv6 ULA to talk to other nodes and are isolated at the link layer (MAC) using VLANs.</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10</a:t>
            </a:fld>
            <a:endParaRPr lang="ru-RU"/>
          </a:p>
        </p:txBody>
      </p:sp>
      <p:pic>
        <p:nvPicPr>
          <p:cNvPr id="5" name="Picture 2" descr="http://qmp.cat/attachments/download/11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4889599"/>
            <a:ext cx="1228725" cy="4953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http://t3.gstatic.com/images?q=tbn:ANd9GcRreIec2F02Y2Khun7hhgkCqiioKGp6jpJRS2qSvXjA3HG8KCWBSNz4OBo"/>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31840" y="5661248"/>
            <a:ext cx="4914900" cy="65722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331640" y="0"/>
            <a:ext cx="5712397" cy="3667068"/>
          </a:xfrm>
          <a:prstGeom prst="rect">
            <a:avLst/>
          </a:prstGeom>
          <a:noFill/>
          <a:ln w="9525">
            <a:noFill/>
            <a:miter lim="800000"/>
            <a:headEnd/>
            <a:tailEnd/>
          </a:ln>
        </p:spPr>
      </p:pic>
      <p:graphicFrame>
        <p:nvGraphicFramePr>
          <p:cNvPr id="19" name="18 Tabla"/>
          <p:cNvGraphicFramePr>
            <a:graphicFrameLocks noGrp="1"/>
          </p:cNvGraphicFramePr>
          <p:nvPr/>
        </p:nvGraphicFramePr>
        <p:xfrm>
          <a:off x="1403648" y="4437112"/>
          <a:ext cx="6096000" cy="190563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81127">
                <a:tc gridSpan="6">
                  <a:txBody>
                    <a:bodyPr/>
                    <a:lstStyle/>
                    <a:p>
                      <a:pPr algn="ctr"/>
                      <a:r>
                        <a:rPr lang="en-US" noProof="0" dirty="0" smtClean="0"/>
                        <a:t>Best Path to A</a:t>
                      </a: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c hMerge="1">
                  <a:txBody>
                    <a:bodyPr/>
                    <a:lstStyle/>
                    <a:p>
                      <a:pPr algn="ctr"/>
                      <a:endParaRPr lang="en-US" noProof="0" dirty="0"/>
                    </a:p>
                  </a:txBody>
                  <a:tcPr/>
                </a:tc>
              </a:tr>
              <a:tr h="381127">
                <a:tc>
                  <a:txBody>
                    <a:bodyPr/>
                    <a:lstStyle/>
                    <a:p>
                      <a:pPr algn="ctr"/>
                      <a:r>
                        <a:rPr lang="en-US" noProof="0" dirty="0" smtClean="0"/>
                        <a:t>Step</a:t>
                      </a:r>
                      <a:endParaRPr lang="en-US" noProof="0" dirty="0"/>
                    </a:p>
                  </a:txBody>
                  <a:tcPr>
                    <a:solidFill>
                      <a:schemeClr val="accent6"/>
                    </a:solidFill>
                  </a:tcPr>
                </a:tc>
                <a:tc>
                  <a:txBody>
                    <a:bodyPr/>
                    <a:lstStyle/>
                    <a:p>
                      <a:pPr algn="ctr"/>
                      <a:r>
                        <a:rPr lang="en-US" noProof="0" dirty="0" smtClean="0"/>
                        <a:t>B</a:t>
                      </a:r>
                      <a:endParaRPr lang="en-US" noProof="0" dirty="0"/>
                    </a:p>
                  </a:txBody>
                  <a:tcPr>
                    <a:solidFill>
                      <a:schemeClr val="accent6"/>
                    </a:solidFill>
                  </a:tcPr>
                </a:tc>
                <a:tc>
                  <a:txBody>
                    <a:bodyPr/>
                    <a:lstStyle/>
                    <a:p>
                      <a:pPr algn="ctr"/>
                      <a:r>
                        <a:rPr lang="en-US" noProof="0" dirty="0" smtClean="0"/>
                        <a:t>C</a:t>
                      </a:r>
                      <a:endParaRPr lang="en-US" noProof="0" dirty="0"/>
                    </a:p>
                  </a:txBody>
                  <a:tcPr>
                    <a:solidFill>
                      <a:schemeClr val="accent6"/>
                    </a:solidFill>
                  </a:tcPr>
                </a:tc>
                <a:tc>
                  <a:txBody>
                    <a:bodyPr/>
                    <a:lstStyle/>
                    <a:p>
                      <a:pPr algn="ctr"/>
                      <a:r>
                        <a:rPr lang="en-US" noProof="0" dirty="0" smtClean="0"/>
                        <a:t>E</a:t>
                      </a:r>
                      <a:endParaRPr lang="en-US" noProof="0" dirty="0"/>
                    </a:p>
                  </a:txBody>
                  <a:tcPr>
                    <a:solidFill>
                      <a:schemeClr val="accent6"/>
                    </a:solidFill>
                  </a:tcPr>
                </a:tc>
                <a:tc>
                  <a:txBody>
                    <a:bodyPr/>
                    <a:lstStyle/>
                    <a:p>
                      <a:pPr algn="ctr"/>
                      <a:r>
                        <a:rPr lang="en-US" noProof="0" dirty="0" smtClean="0"/>
                        <a:t>D</a:t>
                      </a:r>
                      <a:endParaRPr lang="en-US" noProof="0" dirty="0"/>
                    </a:p>
                  </a:txBody>
                  <a:tcPr>
                    <a:solidFill>
                      <a:schemeClr val="accent6"/>
                    </a:solidFill>
                  </a:tcPr>
                </a:tc>
                <a:tc>
                  <a:txBody>
                    <a:bodyPr/>
                    <a:lstStyle/>
                    <a:p>
                      <a:pPr algn="ctr"/>
                      <a:r>
                        <a:rPr lang="en-US" noProof="0" dirty="0" smtClean="0"/>
                        <a:t>F</a:t>
                      </a:r>
                      <a:endParaRPr lang="en-US" noProof="0" dirty="0"/>
                    </a:p>
                  </a:txBody>
                  <a:tcPr>
                    <a:solidFill>
                      <a:schemeClr val="accent6"/>
                    </a:solidFill>
                  </a:tcPr>
                </a:tc>
              </a:tr>
              <a:tr h="381127">
                <a:tc>
                  <a:txBody>
                    <a:bodyPr/>
                    <a:lstStyle/>
                    <a:p>
                      <a:pPr algn="ctr"/>
                      <a:r>
                        <a:rPr lang="en-US" noProof="0" dirty="0" smtClean="0"/>
                        <a:t>1</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a:t>
                      </a:r>
                      <a:endParaRPr lang="en-US" noProof="0" dirty="0"/>
                    </a:p>
                  </a:txBody>
                  <a:tcPr/>
                </a:tc>
              </a:tr>
              <a:tr h="381127">
                <a:tc>
                  <a:txBody>
                    <a:bodyPr/>
                    <a:lstStyle/>
                    <a:p>
                      <a:pPr algn="ctr"/>
                      <a:r>
                        <a:rPr lang="en-US" noProof="0" dirty="0" smtClean="0"/>
                        <a:t>2</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a:t>
                      </a:r>
                      <a:endParaRPr lang="en-US" noProof="0" dirty="0"/>
                    </a:p>
                  </a:txBody>
                  <a:tcPr/>
                </a:tc>
                <a:tc>
                  <a:txBody>
                    <a:bodyPr/>
                    <a:lstStyle/>
                    <a:p>
                      <a:pPr algn="ctr"/>
                      <a:r>
                        <a:rPr lang="en-US" noProof="0" dirty="0" smtClean="0"/>
                        <a:t>E</a:t>
                      </a:r>
                      <a:endParaRPr lang="en-US" noProof="0" dirty="0"/>
                    </a:p>
                  </a:txBody>
                  <a:tcPr/>
                </a:tc>
              </a:tr>
              <a:tr h="381127">
                <a:tc>
                  <a:txBody>
                    <a:bodyPr/>
                    <a:lstStyle/>
                    <a:p>
                      <a:pPr algn="ctr"/>
                      <a:r>
                        <a:rPr lang="en-US" noProof="0" dirty="0" smtClean="0"/>
                        <a:t>3</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B</a:t>
                      </a:r>
                      <a:endParaRPr lang="en-US" noProof="0" dirty="0"/>
                    </a:p>
                  </a:txBody>
                  <a:tcPr/>
                </a:tc>
                <a:tc>
                  <a:txBody>
                    <a:bodyPr/>
                    <a:lstStyle/>
                    <a:p>
                      <a:pPr algn="ctr"/>
                      <a:r>
                        <a:rPr lang="en-US" noProof="0" dirty="0" smtClean="0"/>
                        <a:t>A</a:t>
                      </a:r>
                      <a:endParaRPr lang="en-US" noProof="0" dirty="0"/>
                    </a:p>
                  </a:txBody>
                  <a:tcPr/>
                </a:tc>
                <a:tc>
                  <a:txBody>
                    <a:bodyPr/>
                    <a:lstStyle/>
                    <a:p>
                      <a:pPr algn="ctr"/>
                      <a:r>
                        <a:rPr lang="en-US" noProof="0" dirty="0" smtClean="0"/>
                        <a:t>C</a:t>
                      </a:r>
                      <a:endParaRPr lang="en-US" noProof="0" dirty="0"/>
                    </a:p>
                  </a:txBody>
                  <a:tcPr/>
                </a:tc>
                <a:tc>
                  <a:txBody>
                    <a:bodyPr/>
                    <a:lstStyle/>
                    <a:p>
                      <a:pPr algn="ctr"/>
                      <a:r>
                        <a:rPr lang="en-US" noProof="0" dirty="0" smtClean="0"/>
                        <a:t>E</a:t>
                      </a:r>
                      <a:endParaRPr lang="en-US" noProof="0" dirty="0"/>
                    </a:p>
                  </a:txBody>
                  <a:tcPr/>
                </a:tc>
              </a:tr>
            </a:tbl>
          </a:graphicData>
        </a:graphic>
      </p:graphicFrame>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lgn="just">
              <a:buNone/>
            </a:pPr>
            <a:r>
              <a:rPr lang="en-US" b="1" dirty="0" smtClean="0"/>
              <a:t>BMX6</a:t>
            </a:r>
          </a:p>
          <a:p>
            <a:pPr algn="just"/>
            <a:r>
              <a:rPr lang="en-US" dirty="0" smtClean="0"/>
              <a:t>Pro-active: Uses UDP flooding to periodically send Originator Messages (OGM) and build a routing table.</a:t>
            </a:r>
          </a:p>
          <a:p>
            <a:pPr algn="just"/>
            <a:r>
              <a:rPr lang="en-US" dirty="0" smtClean="0"/>
              <a:t>Destination-sequenced, Distance-vector (DSDV): Every node just knows which neighbor is better to reach another, namely, they do not need to know the entire topology, just the best paths.</a:t>
            </a:r>
          </a:p>
          <a:p>
            <a:pPr algn="just"/>
            <a:r>
              <a:rPr lang="en-US" dirty="0" smtClean="0"/>
              <a:t>Does not use IP as node identifier, it uses global identifiers using SHA2 hashing. </a:t>
            </a:r>
          </a:p>
          <a:p>
            <a:endParaRPr lang="es-ES" dirty="0" smtClean="0"/>
          </a:p>
          <a:p>
            <a:pPr>
              <a:buNone/>
            </a:pPr>
            <a:endParaRPr lang="es-ES" b="1"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11</a:t>
            </a:fld>
            <a:endParaRPr lang="ru-RU"/>
          </a:p>
        </p:txBody>
      </p:sp>
      <p:pic>
        <p:nvPicPr>
          <p:cNvPr id="7" name="Picture 2" descr="C:\Users\Fernando\Pictures\TFG\BMX6 Frames.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1268760"/>
            <a:ext cx="6552728" cy="443551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800" decel="100000"/>
                                        <p:tgtEl>
                                          <p:spTgt spid="2051"/>
                                        </p:tgtEl>
                                      </p:cBhvr>
                                    </p:animEffect>
                                    <p:anim calcmode="lin" valueType="num">
                                      <p:cBhvr>
                                        <p:cTn id="8" dur="800" decel="100000" fill="hold"/>
                                        <p:tgtEl>
                                          <p:spTgt spid="2051"/>
                                        </p:tgtEl>
                                        <p:attrNameLst>
                                          <p:attrName>style.rotation</p:attrName>
                                        </p:attrNameLst>
                                      </p:cBhvr>
                                      <p:tavLst>
                                        <p:tav tm="0">
                                          <p:val>
                                            <p:fltVal val="-90"/>
                                          </p:val>
                                        </p:tav>
                                        <p:tav tm="100000">
                                          <p:val>
                                            <p:fltVal val="0"/>
                                          </p:val>
                                        </p:tav>
                                      </p:tavLst>
                                    </p:anim>
                                    <p:anim calcmode="lin" valueType="num">
                                      <p:cBhvr>
                                        <p:cTn id="9" dur="800" decel="100000" fill="hold"/>
                                        <p:tgtEl>
                                          <p:spTgt spid="2051"/>
                                        </p:tgtEl>
                                        <p:attrNameLst>
                                          <p:attrName>ppt_x</p:attrName>
                                        </p:attrNameLst>
                                      </p:cBhvr>
                                      <p:tavLst>
                                        <p:tav tm="0">
                                          <p:val>
                                            <p:strVal val="#ppt_x+0.4"/>
                                          </p:val>
                                        </p:tav>
                                        <p:tav tm="100000">
                                          <p:val>
                                            <p:strVal val="#ppt_x-0.05"/>
                                          </p:val>
                                        </p:tav>
                                      </p:tavLst>
                                    </p:anim>
                                    <p:anim calcmode="lin" valueType="num">
                                      <p:cBhvr>
                                        <p:cTn id="10" dur="800" decel="100000" fill="hold"/>
                                        <p:tgtEl>
                                          <p:spTgt spid="205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5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51"/>
                                        </p:tgtEl>
                                        <p:attrNameLst>
                                          <p:attrName>ppt_y</p:attrName>
                                        </p:attrNameLst>
                                      </p:cBhvr>
                                      <p:tavLst>
                                        <p:tav tm="0">
                                          <p:val>
                                            <p:strVal val="#ppt_y+0.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0" end="0"/>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1" end="1"/>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1" end="1"/>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2" end="2"/>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2" end="2"/>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3" end="3"/>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3" end="3"/>
                                            </p:txEl>
                                          </p:spTgt>
                                        </p:tgtEl>
                                        <p:attrNameLst>
                                          <p:attrName>style.visibility</p:attrName>
                                        </p:attrNameLst>
                                      </p:cBhvr>
                                      <p:to>
                                        <p:strVal val="hidden"/>
                                      </p:to>
                                    </p:set>
                                  </p:childTnLst>
                                </p:cTn>
                              </p:par>
                              <p:par>
                                <p:cTn id="33" presetID="8" presetClass="exit" presetSubtype="16" fill="hold" grpId="0" nodeType="withEffect">
                                  <p:stCondLst>
                                    <p:cond delay="0"/>
                                  </p:stCondLst>
                                  <p:childTnLst>
                                    <p:animEffect transition="out" filter="diamond(in)">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051"/>
                                        </p:tgtEl>
                                        <p:attrNameLst>
                                          <p:attrName>ppt_x</p:attrName>
                                        </p:attrNameLst>
                                      </p:cBhvr>
                                      <p:tavLst>
                                        <p:tav tm="0">
                                          <p:val>
                                            <p:strVal val="ppt_x"/>
                                          </p:val>
                                        </p:tav>
                                        <p:tav tm="100000">
                                          <p:val>
                                            <p:strVal val="ppt_x"/>
                                          </p:val>
                                        </p:tav>
                                      </p:tavLst>
                                    </p:anim>
                                    <p:anim calcmode="lin" valueType="num">
                                      <p:cBhvr additive="base">
                                        <p:cTn id="40" dur="500"/>
                                        <p:tgtEl>
                                          <p:spTgt spid="2051"/>
                                        </p:tgtEl>
                                        <p:attrNameLst>
                                          <p:attrName>ppt_y</p:attrName>
                                        </p:attrNameLst>
                                      </p:cBhvr>
                                      <p:tavLst>
                                        <p:tav tm="0">
                                          <p:val>
                                            <p:strVal val="ppt_y"/>
                                          </p:val>
                                        </p:tav>
                                        <p:tav tm="100000">
                                          <p:val>
                                            <p:strVal val="1+ppt_h/2"/>
                                          </p:val>
                                        </p:tav>
                                      </p:tavLst>
                                    </p:anim>
                                    <p:set>
                                      <p:cBhvr>
                                        <p:cTn id="41" dur="1" fill="hold">
                                          <p:stCondLst>
                                            <p:cond delay="499"/>
                                          </p:stCondLst>
                                        </p:cTn>
                                        <p:tgtEl>
                                          <p:spTgt spid="2051"/>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19"/>
                                        </p:tgtEl>
                                        <p:attrNameLst>
                                          <p:attrName>ppt_x</p:attrName>
                                        </p:attrNameLst>
                                      </p:cBhvr>
                                      <p:tavLst>
                                        <p:tav tm="0">
                                          <p:val>
                                            <p:strVal val="ppt_x"/>
                                          </p:val>
                                        </p:tav>
                                        <p:tav tm="100000">
                                          <p:val>
                                            <p:strVal val="ppt_x"/>
                                          </p:val>
                                        </p:tav>
                                      </p:tavLst>
                                    </p:anim>
                                    <p:anim calcmode="lin" valueType="num">
                                      <p:cBhvr additive="base">
                                        <p:cTn id="44" dur="500"/>
                                        <p:tgtEl>
                                          <p:spTgt spid="19"/>
                                        </p:tgtEl>
                                        <p:attrNameLst>
                                          <p:attrName>ppt_y</p:attrName>
                                        </p:attrNameLst>
                                      </p:cBhvr>
                                      <p:tavLst>
                                        <p:tav tm="0">
                                          <p:val>
                                            <p:strVal val="ppt_y"/>
                                          </p:val>
                                        </p:tav>
                                        <p:tav tm="100000">
                                          <p:val>
                                            <p:strVal val="1+ppt_h/2"/>
                                          </p:val>
                                        </p:tav>
                                      </p:tavLst>
                                    </p:anim>
                                    <p:set>
                                      <p:cBhvr>
                                        <p:cTn id="45" dur="1" fill="hold">
                                          <p:stCondLst>
                                            <p:cond delay="499"/>
                                          </p:stCondLst>
                                        </p:cTn>
                                        <p:tgtEl>
                                          <p:spTgt spid="19"/>
                                        </p:tgtEl>
                                        <p:attrNameLst>
                                          <p:attrName>style.visibility</p:attrName>
                                        </p:attrNameLst>
                                      </p:cBhvr>
                                      <p:to>
                                        <p:strVal val="hidden"/>
                                      </p:to>
                                    </p:set>
                                  </p:childTnLst>
                                </p:cTn>
                              </p:par>
                              <p:par>
                                <p:cTn id="46" presetID="8" presetClass="entr" presetSubtype="16"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amond(i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Mobile </a:t>
            </a:r>
            <a:r>
              <a:rPr lang="es-ES" dirty="0" err="1" smtClean="0"/>
              <a:t>Node</a:t>
            </a:r>
            <a:endParaRPr lang="es-ES" dirty="0"/>
          </a:p>
        </p:txBody>
      </p:sp>
      <p:sp>
        <p:nvSpPr>
          <p:cNvPr id="3" name="2 Marcador de contenido"/>
          <p:cNvSpPr>
            <a:spLocks noGrp="1"/>
          </p:cNvSpPr>
          <p:nvPr>
            <p:ph idx="1"/>
          </p:nvPr>
        </p:nvSpPr>
        <p:spPr/>
        <p:txBody>
          <a:bodyPr>
            <a:normAutofit lnSpcReduction="10000"/>
          </a:bodyPr>
          <a:lstStyle/>
          <a:p>
            <a:pPr algn="just"/>
            <a:r>
              <a:rPr lang="en-US" dirty="0" smtClean="0"/>
              <a:t>The main goal of creating a node which has mobility is giving coverage to zones or event that are not covered with the existing fixed infrastructure. And so it has a lot of social implications, for citizens and cities:</a:t>
            </a:r>
          </a:p>
          <a:p>
            <a:pPr lvl="1" algn="just"/>
            <a:r>
              <a:rPr lang="en-US" dirty="0" smtClean="0"/>
              <a:t>Giving </a:t>
            </a:r>
            <a:r>
              <a:rPr lang="en-US" dirty="0" err="1" smtClean="0"/>
              <a:t>Wi</a:t>
            </a:r>
            <a:r>
              <a:rPr lang="en-US" dirty="0" smtClean="0"/>
              <a:t>-FI access to people in a concert or any other event (indoor or outdoors).</a:t>
            </a:r>
          </a:p>
          <a:p>
            <a:pPr lvl="1" algn="just"/>
            <a:r>
              <a:rPr lang="en-US" dirty="0" smtClean="0"/>
              <a:t>Allow people broadcast something taking place with their Smartphone (apps like </a:t>
            </a:r>
            <a:r>
              <a:rPr lang="en-US" dirty="0" err="1" smtClean="0"/>
              <a:t>bambuser</a:t>
            </a:r>
            <a:r>
              <a:rPr lang="en-US" dirty="0" smtClean="0"/>
              <a:t>) or using IP cameras.</a:t>
            </a:r>
          </a:p>
          <a:p>
            <a:pPr lvl="1" algn="just"/>
            <a:r>
              <a:rPr lang="en-US" dirty="0" smtClean="0"/>
              <a:t>Giving coverage in a protest,  moving the node along with the people.</a:t>
            </a:r>
          </a:p>
          <a:p>
            <a:pPr lvl="1" algn="just"/>
            <a:r>
              <a:rPr lang="en-US" dirty="0" smtClean="0"/>
              <a:t>Etc!!</a:t>
            </a:r>
          </a:p>
          <a:p>
            <a:pPr algn="just"/>
            <a:r>
              <a:rPr lang="en-US" dirty="0" smtClean="0"/>
              <a:t>We always need a fixed infrastructure to be able to expand the mesh by adding this node. Cities like Barcelona are creating this kind of infrastructures.</a:t>
            </a:r>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12</a:t>
            </a:fld>
            <a:endParaRPr lang="ru-RU"/>
          </a:p>
        </p:txBody>
      </p:sp>
      <p:pic>
        <p:nvPicPr>
          <p:cNvPr id="5" name="Picture 1"/>
          <p:cNvPicPr>
            <a:picLocks noChangeAspect="1" noChangeArrowheads="1"/>
          </p:cNvPicPr>
          <p:nvPr/>
        </p:nvPicPr>
        <p:blipFill>
          <a:blip r:embed="rId2" cstate="print"/>
          <a:srcRect/>
          <a:stretch>
            <a:fillRect/>
          </a:stretch>
        </p:blipFill>
        <p:spPr bwMode="auto">
          <a:xfrm>
            <a:off x="467544" y="1628800"/>
            <a:ext cx="7776864" cy="40926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 end="1"/>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3" end="3"/>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3" end="3"/>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4" end="4"/>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4" end="4"/>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5" end="5"/>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31" presetClass="entr" presetSubtype="0" fill="hold" nodeType="withEffect">
                                  <p:stCondLst>
                                    <p:cond delay="0"/>
                                  </p:stCondLst>
                                  <p:iterate type="lt">
                                    <p:tmPct val="5000"/>
                                  </p:iterate>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 calcmode="lin" valueType="num">
                                      <p:cBhvr>
                                        <p:cTn id="37" dur="500" fill="hold"/>
                                        <p:tgtEl>
                                          <p:spTgt spid="5"/>
                                        </p:tgtEl>
                                        <p:attrNameLst>
                                          <p:attrName>style.rotation</p:attrName>
                                        </p:attrNameLst>
                                      </p:cBhvr>
                                      <p:tavLst>
                                        <p:tav tm="0">
                                          <p:val>
                                            <p:fltVal val="90"/>
                                          </p:val>
                                        </p:tav>
                                        <p:tav tm="100000">
                                          <p:val>
                                            <p:fltVal val="0"/>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Information Sources</a:t>
            </a:r>
            <a:endParaRPr lang="en-US" dirty="0"/>
          </a:p>
        </p:txBody>
      </p:sp>
      <p:sp>
        <p:nvSpPr>
          <p:cNvPr id="3" name="2 Marcador de contenido"/>
          <p:cNvSpPr>
            <a:spLocks noGrp="1"/>
          </p:cNvSpPr>
          <p:nvPr>
            <p:ph idx="1"/>
          </p:nvPr>
        </p:nvSpPr>
        <p:spPr/>
        <p:txBody>
          <a:bodyPr>
            <a:normAutofit/>
          </a:bodyPr>
          <a:lstStyle/>
          <a:p>
            <a:r>
              <a:rPr lang="en-US" sz="2000" dirty="0" err="1" smtClean="0"/>
              <a:t>Escrich</a:t>
            </a:r>
            <a:r>
              <a:rPr lang="en-US" sz="2000" dirty="0" smtClean="0"/>
              <a:t>, P. (2012, January). Quick deployment network using MANET. Retrieved March 4, 2013</a:t>
            </a:r>
          </a:p>
          <a:p>
            <a:r>
              <a:rPr lang="es-ES" sz="2000" dirty="0" err="1" smtClean="0"/>
              <a:t>Escrich</a:t>
            </a:r>
            <a:r>
              <a:rPr lang="es-ES" sz="2000" dirty="0" smtClean="0"/>
              <a:t>, P. (2012, </a:t>
            </a:r>
            <a:r>
              <a:rPr lang="es-ES" sz="2000" dirty="0" err="1" smtClean="0"/>
              <a:t>November</a:t>
            </a:r>
            <a:r>
              <a:rPr lang="es-ES" sz="2000" dirty="0" smtClean="0"/>
              <a:t> 17). </a:t>
            </a:r>
            <a:r>
              <a:rPr lang="es-ES" sz="2000" dirty="0" err="1" smtClean="0"/>
              <a:t>Xarxes</a:t>
            </a:r>
            <a:r>
              <a:rPr lang="es-ES" sz="2000" dirty="0" smtClean="0"/>
              <a:t> </a:t>
            </a:r>
            <a:r>
              <a:rPr lang="es-ES" sz="2000" dirty="0" err="1" smtClean="0"/>
              <a:t>Mesh</a:t>
            </a:r>
            <a:r>
              <a:rPr lang="es-ES" sz="2000" dirty="0" smtClean="0"/>
              <a:t>. </a:t>
            </a:r>
            <a:r>
              <a:rPr lang="es-ES" sz="2000" dirty="0" err="1" smtClean="0"/>
              <a:t>Curs</a:t>
            </a:r>
            <a:r>
              <a:rPr lang="es-ES" sz="2000" dirty="0" smtClean="0"/>
              <a:t> Guifi.net 2012. </a:t>
            </a:r>
            <a:r>
              <a:rPr lang="es-ES" sz="2000" dirty="0" err="1" smtClean="0"/>
              <a:t>Retrieved</a:t>
            </a:r>
            <a:r>
              <a:rPr lang="es-ES" sz="2000" dirty="0" smtClean="0"/>
              <a:t> </a:t>
            </a:r>
            <a:r>
              <a:rPr lang="es-ES" sz="2000" dirty="0" err="1" smtClean="0"/>
              <a:t>March</a:t>
            </a:r>
            <a:r>
              <a:rPr lang="es-ES" sz="2000" dirty="0" smtClean="0"/>
              <a:t> 5, 2013</a:t>
            </a:r>
          </a:p>
          <a:p>
            <a:r>
              <a:rPr lang="en-US" sz="2000" dirty="0" smtClean="0"/>
              <a:t>Mobile ad hoc network. (</a:t>
            </a:r>
            <a:r>
              <a:rPr lang="en-US" sz="2000" dirty="0" err="1" smtClean="0"/>
              <a:t>n.d</a:t>
            </a:r>
            <a:r>
              <a:rPr lang="en-US" sz="2000" dirty="0" smtClean="0"/>
              <a:t>.). In </a:t>
            </a:r>
            <a:r>
              <a:rPr lang="en-US" sz="2000" i="1" dirty="0" smtClean="0"/>
              <a:t>Wikipedia</a:t>
            </a:r>
            <a:r>
              <a:rPr lang="en-US" sz="2000" dirty="0" smtClean="0"/>
              <a:t>. Retrieved March 4, 2013, from http://en.wikipedia.org/wiki/Mobile_ad_hoc_network</a:t>
            </a:r>
          </a:p>
          <a:p>
            <a:r>
              <a:rPr lang="en-US" sz="2000" dirty="0" smtClean="0"/>
              <a:t>Starting a Community. (2013, January 11). In </a:t>
            </a:r>
            <a:r>
              <a:rPr lang="en-US" sz="2000" i="1" dirty="0" smtClean="0"/>
              <a:t>Quick Mesh Project</a:t>
            </a:r>
            <a:r>
              <a:rPr lang="en-US" sz="2000" dirty="0" smtClean="0"/>
              <a:t>. Retrieved March 5, 2013, from http://qmp.cat/projects/qmp/wiki/Starting </a:t>
            </a:r>
          </a:p>
          <a:p>
            <a:r>
              <a:rPr lang="en-US" sz="2000" dirty="0" smtClean="0"/>
              <a:t>Roaming-Community/Collaborative. (2012, June 26). In </a:t>
            </a:r>
            <a:r>
              <a:rPr lang="en-US" sz="2000" i="1" dirty="0" smtClean="0"/>
              <a:t>Quick Mesh Project</a:t>
            </a:r>
            <a:r>
              <a:rPr lang="en-US" sz="2000" dirty="0" smtClean="0"/>
              <a:t>. Retrieved March 5, 2013, from http://qmp.cat/projects/qmp/wiki/Roaming-Collaborative </a:t>
            </a:r>
            <a:endParaRPr lang="en-US" sz="2000" dirty="0" smtClean="0"/>
          </a:p>
          <a:p>
            <a:r>
              <a:rPr lang="en-US" sz="2000" dirty="0" smtClean="0"/>
              <a:t>QMP users mailing list</a:t>
            </a:r>
            <a:br>
              <a:rPr lang="en-US" sz="2000" dirty="0" smtClean="0"/>
            </a:br>
            <a:endParaRPr lang="es-ES" sz="2000"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13</a:t>
            </a:fld>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24744"/>
            <a:ext cx="7620000" cy="11430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Thank you for your time!</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14</a:t>
            </a:fld>
            <a:endParaRPr lang="ru-RU"/>
          </a:p>
        </p:txBody>
      </p:sp>
    </p:spTree>
    <p:extLst>
      <p:ext uri="{BB962C8B-B14F-4D97-AF65-F5344CB8AC3E}">
        <p14:creationId xmlns:p14="http://schemas.microsoft.com/office/powerpoint/2010/main" xmlns="" val="1608000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Mesh and </a:t>
            </a:r>
            <a:r>
              <a:rPr lang="en-US" dirty="0" err="1" smtClean="0"/>
              <a:t>Manet</a:t>
            </a:r>
            <a:r>
              <a:rPr lang="en-US" dirty="0" smtClean="0"/>
              <a:t> Networks</a:t>
            </a:r>
          </a:p>
          <a:p>
            <a:r>
              <a:rPr lang="en-US" dirty="0" smtClean="0"/>
              <a:t>QMP</a:t>
            </a:r>
          </a:p>
          <a:p>
            <a:pPr lvl="1"/>
            <a:r>
              <a:rPr lang="en-US" dirty="0" smtClean="0"/>
              <a:t>Main features</a:t>
            </a:r>
          </a:p>
          <a:p>
            <a:pPr lvl="1"/>
            <a:r>
              <a:rPr lang="en-US" dirty="0" smtClean="0"/>
              <a:t>Quick deployments</a:t>
            </a:r>
          </a:p>
          <a:p>
            <a:pPr lvl="1"/>
            <a:r>
              <a:rPr lang="en-US" dirty="0" smtClean="0"/>
              <a:t>Addressing</a:t>
            </a:r>
          </a:p>
          <a:p>
            <a:pPr lvl="1"/>
            <a:r>
              <a:rPr lang="en-US" dirty="0" smtClean="0"/>
              <a:t>Modes</a:t>
            </a:r>
          </a:p>
          <a:p>
            <a:pPr lvl="1"/>
            <a:r>
              <a:rPr lang="en-US" dirty="0" smtClean="0"/>
              <a:t>Dynamic Routing Protocol</a:t>
            </a:r>
          </a:p>
          <a:p>
            <a:pPr lvl="1"/>
            <a:r>
              <a:rPr lang="en-US" dirty="0" smtClean="0"/>
              <a:t>BMX6</a:t>
            </a:r>
          </a:p>
          <a:p>
            <a:r>
              <a:rPr lang="en-US" dirty="0" smtClean="0"/>
              <a:t>Mobile Node</a:t>
            </a:r>
          </a:p>
          <a:p>
            <a:r>
              <a:rPr lang="en-US" dirty="0" smtClean="0"/>
              <a:t>Information sources</a:t>
            </a:r>
          </a:p>
          <a:p>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2</a:t>
            </a:fld>
            <a:endParaRPr lang="ru-RU"/>
          </a:p>
        </p:txBody>
      </p:sp>
    </p:spTree>
    <p:extLst>
      <p:ext uri="{BB962C8B-B14F-4D97-AF65-F5344CB8AC3E}">
        <p14:creationId xmlns:p14="http://schemas.microsoft.com/office/powerpoint/2010/main" xmlns="" val="2734673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main idea within the Mobile Node Pilot is to create a free transmission workstation that can be used in the urban space and contributes to the digital mesh through other networks.</a:t>
            </a:r>
          </a:p>
        </p:txBody>
      </p:sp>
      <p:sp>
        <p:nvSpPr>
          <p:cNvPr id="4" name="Slide Number Placeholder 3"/>
          <p:cNvSpPr>
            <a:spLocks noGrp="1"/>
          </p:cNvSpPr>
          <p:nvPr>
            <p:ph type="sldNum" sz="quarter" idx="12"/>
          </p:nvPr>
        </p:nvSpPr>
        <p:spPr/>
        <p:txBody>
          <a:bodyPr/>
          <a:lstStyle/>
          <a:p>
            <a:fld id="{DA3FA644-4273-4B12-888A-E74B32B8A478}" type="slidenum">
              <a:rPr lang="ru-RU" smtClean="0"/>
              <a:pPr/>
              <a:t>3</a:t>
            </a:fld>
            <a:endParaRPr lang="ru-RU"/>
          </a:p>
        </p:txBody>
      </p:sp>
      <p:pic>
        <p:nvPicPr>
          <p:cNvPr id="1026" name="Picture 2" descr="http://www.mobilitylab.net/wp-content/gallery/nodomovil/prototipo_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646890"/>
            <a:ext cx="7620000" cy="40944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760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dirty="0" err="1" smtClean="0"/>
              <a:t>Mesh</a:t>
            </a:r>
            <a:r>
              <a:rPr lang="ca-ES" dirty="0" smtClean="0"/>
              <a:t> and </a:t>
            </a:r>
            <a:r>
              <a:rPr lang="ca-ES" dirty="0" err="1" smtClean="0"/>
              <a:t>Manet</a:t>
            </a:r>
            <a:r>
              <a:rPr lang="ca-ES" dirty="0" smtClean="0"/>
              <a:t> Networks (I)</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4</a:t>
            </a:fld>
            <a:endParaRPr lang="ru-RU"/>
          </a:p>
        </p:txBody>
      </p:sp>
      <p:sp>
        <p:nvSpPr>
          <p:cNvPr id="10" name="Content Placeholder 2"/>
          <p:cNvSpPr>
            <a:spLocks noGrp="1"/>
          </p:cNvSpPr>
          <p:nvPr>
            <p:ph idx="1"/>
          </p:nvPr>
        </p:nvSpPr>
        <p:spPr>
          <a:xfrm>
            <a:off x="457200" y="1600200"/>
            <a:ext cx="7620000" cy="4800600"/>
          </a:xfrm>
        </p:spPr>
        <p:txBody>
          <a:bodyPr/>
          <a:lstStyle/>
          <a:p>
            <a:pPr lvl="1" algn="just"/>
            <a:r>
              <a:rPr lang="en-US" dirty="0" smtClean="0"/>
              <a:t>A mesh network is a network where all the participants are also routers. They are level 3 networks (Network layer).</a:t>
            </a:r>
          </a:p>
          <a:p>
            <a:pPr lvl="1" algn="just"/>
            <a:r>
              <a:rPr lang="en-US" dirty="0" smtClean="0"/>
              <a:t>Every node has to be connected, at least, to another node in the network, independently of the method (Cable, Wi-Fi, OF, etc.)</a:t>
            </a:r>
          </a:p>
          <a:p>
            <a:pPr lvl="1" algn="just"/>
            <a:r>
              <a:rPr lang="en-US" dirty="0" smtClean="0"/>
              <a:t>It is not strictly necessary that this kind of networks use the Ad-hoc mode, they can use infrastructure mode too, although it is useless in many cases.</a:t>
            </a:r>
          </a:p>
        </p:txBody>
      </p:sp>
      <p:pic>
        <p:nvPicPr>
          <p:cNvPr id="1028" name="Picture 4"/>
          <p:cNvPicPr>
            <a:picLocks noChangeAspect="1" noChangeArrowheads="1"/>
          </p:cNvPicPr>
          <p:nvPr/>
        </p:nvPicPr>
        <p:blipFill>
          <a:blip r:embed="rId2" cstate="print"/>
          <a:srcRect/>
          <a:stretch>
            <a:fillRect/>
          </a:stretch>
        </p:blipFill>
        <p:spPr bwMode="auto">
          <a:xfrm>
            <a:off x="683568" y="4077072"/>
            <a:ext cx="3683149" cy="2364408"/>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499992" y="4149080"/>
            <a:ext cx="3823103" cy="2282760"/>
          </a:xfrm>
          <a:prstGeom prst="rect">
            <a:avLst/>
          </a:prstGeom>
          <a:noFill/>
          <a:ln w="9525">
            <a:noFill/>
            <a:miter lim="800000"/>
            <a:headEnd/>
            <a:tailEnd/>
          </a:ln>
        </p:spPr>
      </p:pic>
    </p:spTree>
    <p:extLst>
      <p:ext uri="{BB962C8B-B14F-4D97-AF65-F5344CB8AC3E}">
        <p14:creationId xmlns:p14="http://schemas.microsoft.com/office/powerpoint/2010/main" xmlns="" val="4024328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Mesh</a:t>
            </a:r>
            <a:r>
              <a:rPr lang="ca-ES" dirty="0" smtClean="0"/>
              <a:t> and </a:t>
            </a:r>
            <a:r>
              <a:rPr lang="ca-ES" dirty="0" err="1" smtClean="0"/>
              <a:t>Manet</a:t>
            </a:r>
            <a:r>
              <a:rPr lang="ca-ES" dirty="0" smtClean="0"/>
              <a:t> Networks (II)</a:t>
            </a:r>
            <a:endParaRPr lang="es-ES" dirty="0"/>
          </a:p>
        </p:txBody>
      </p:sp>
      <p:sp>
        <p:nvSpPr>
          <p:cNvPr id="3" name="2 Marcador de contenido"/>
          <p:cNvSpPr>
            <a:spLocks noGrp="1"/>
          </p:cNvSpPr>
          <p:nvPr>
            <p:ph idx="1"/>
          </p:nvPr>
        </p:nvSpPr>
        <p:spPr/>
        <p:txBody>
          <a:bodyPr/>
          <a:lstStyle/>
          <a:p>
            <a:pPr algn="just"/>
            <a:r>
              <a:rPr lang="en-US" dirty="0" smtClean="0"/>
              <a:t>When we have a mesh network which uses a wireless system to interconnect the nodes and is built in Ad-hoc mode, we talk about MANET (Mobile Ad-hoc Network).</a:t>
            </a:r>
          </a:p>
          <a:p>
            <a:r>
              <a:rPr lang="en-US" dirty="0" smtClean="0"/>
              <a:t>So a MANET network: </a:t>
            </a:r>
          </a:p>
          <a:p>
            <a:pPr lvl="1"/>
            <a:r>
              <a:rPr lang="en-US" dirty="0" smtClean="0"/>
              <a:t>“</a:t>
            </a:r>
            <a:r>
              <a:rPr lang="en-US" i="1" dirty="0" smtClean="0"/>
              <a:t> is a self-configuring </a:t>
            </a:r>
            <a:r>
              <a:rPr lang="en-US" i="1" dirty="0" err="1" smtClean="0"/>
              <a:t>infrastructureless</a:t>
            </a:r>
            <a:r>
              <a:rPr lang="en-US" i="1" dirty="0" smtClean="0"/>
              <a:t> network of mobile devices connected by wireless.” </a:t>
            </a:r>
            <a:r>
              <a:rPr lang="en-US" dirty="0" smtClean="0"/>
              <a:t>(Wikipedia)</a:t>
            </a:r>
          </a:p>
          <a:p>
            <a:pPr algn="just"/>
            <a:r>
              <a:rPr lang="en-US" dirty="0" smtClean="0"/>
              <a:t>In order to allow this self-configuring feature, we use Dynamic Routing protocols (DRP) which are specially optimized for MANET deployments.  </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5</a:t>
            </a:fld>
            <a:endParaRPr lang="ru-RU"/>
          </a:p>
        </p:txBody>
      </p:sp>
      <p:pic>
        <p:nvPicPr>
          <p:cNvPr id="2050" name="Picture 2" descr="http://www.ece.iupui.edu/~dskim/manet/images/adhocnet.gif"/>
          <p:cNvPicPr>
            <a:picLocks noChangeAspect="1" noChangeArrowheads="1"/>
          </p:cNvPicPr>
          <p:nvPr/>
        </p:nvPicPr>
        <p:blipFill>
          <a:blip r:embed="rId2" cstate="print"/>
          <a:srcRect/>
          <a:stretch>
            <a:fillRect/>
          </a:stretch>
        </p:blipFill>
        <p:spPr bwMode="auto">
          <a:xfrm>
            <a:off x="4067944" y="4437112"/>
            <a:ext cx="3057302" cy="217571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Main Features</a:t>
            </a:r>
          </a:p>
          <a:p>
            <a:r>
              <a:rPr lang="en-US" dirty="0" err="1" smtClean="0"/>
              <a:t>OpenWRT</a:t>
            </a:r>
            <a:r>
              <a:rPr lang="en-US" dirty="0" smtClean="0"/>
              <a:t> based</a:t>
            </a:r>
          </a:p>
          <a:p>
            <a:r>
              <a:rPr lang="en-US" dirty="0" smtClean="0"/>
              <a:t>802.11a/b/g/n support</a:t>
            </a:r>
          </a:p>
          <a:p>
            <a:r>
              <a:rPr lang="en-US" dirty="0" smtClean="0"/>
              <a:t>IPv6 native</a:t>
            </a:r>
          </a:p>
          <a:p>
            <a:r>
              <a:rPr lang="en-US" dirty="0" smtClean="0"/>
              <a:t>IPv4 tunneled over IPv6</a:t>
            </a:r>
          </a:p>
          <a:p>
            <a:r>
              <a:rPr lang="en-US" dirty="0" smtClean="0"/>
              <a:t>Auto configuration system</a:t>
            </a:r>
          </a:p>
          <a:p>
            <a:r>
              <a:rPr lang="en-US" dirty="0" smtClean="0"/>
              <a:t>Web GUI to monitor and configure</a:t>
            </a:r>
          </a:p>
          <a:p>
            <a:r>
              <a:rPr lang="en-US" dirty="0" smtClean="0"/>
              <a:t>Visualization tools (maps, graphs, etc.)</a:t>
            </a:r>
          </a:p>
          <a:p>
            <a:r>
              <a:rPr lang="en-US" dirty="0" smtClean="0"/>
              <a:t>Automatic dynamic routing  (zero-conf)</a:t>
            </a:r>
          </a:p>
          <a:p>
            <a:r>
              <a:rPr lang="en-US" dirty="0" smtClean="0"/>
              <a:t>BGP (Border Gateway Protocol) support (half implemented)</a:t>
            </a:r>
          </a:p>
          <a:p>
            <a:r>
              <a:rPr lang="en-US" dirty="0" smtClean="0"/>
              <a:t>Open Source </a:t>
            </a:r>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6</a:t>
            </a:fld>
            <a:endParaRPr lang="ru-RU"/>
          </a:p>
        </p:txBody>
      </p:sp>
      <p:pic>
        <p:nvPicPr>
          <p:cNvPr id="5" name="Picture 2" descr="http://qmp.cat/images/qmp_smal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55976" y="1916832"/>
            <a:ext cx="3168352" cy="15902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QMP</a:t>
            </a:r>
            <a:endParaRPr lang="en-US" dirty="0"/>
          </a:p>
        </p:txBody>
      </p:sp>
      <p:sp>
        <p:nvSpPr>
          <p:cNvPr id="4" name="Slide Number Placeholder 3"/>
          <p:cNvSpPr>
            <a:spLocks noGrp="1"/>
          </p:cNvSpPr>
          <p:nvPr>
            <p:ph type="sldNum" sz="quarter" idx="12"/>
          </p:nvPr>
        </p:nvSpPr>
        <p:spPr/>
        <p:txBody>
          <a:bodyPr/>
          <a:lstStyle/>
          <a:p>
            <a:fld id="{DA3FA644-4273-4B12-888A-E74B32B8A478}" type="slidenum">
              <a:rPr lang="ru-RU" smtClean="0"/>
              <a:pPr/>
              <a:t>7</a:t>
            </a:fld>
            <a:endParaRPr lang="ru-RU"/>
          </a:p>
        </p:txBody>
      </p:sp>
      <p:sp>
        <p:nvSpPr>
          <p:cNvPr id="10" name="Content Placeholder 2"/>
          <p:cNvSpPr>
            <a:spLocks noGrp="1"/>
          </p:cNvSpPr>
          <p:nvPr>
            <p:ph idx="1"/>
          </p:nvPr>
        </p:nvSpPr>
        <p:spPr>
          <a:xfrm>
            <a:off x="467544" y="1412776"/>
            <a:ext cx="7620000" cy="4800600"/>
          </a:xfrm>
        </p:spPr>
        <p:txBody>
          <a:bodyPr/>
          <a:lstStyle/>
          <a:p>
            <a:pPr>
              <a:buNone/>
            </a:pPr>
            <a:r>
              <a:rPr lang="en-US" b="1" dirty="0" smtClean="0"/>
              <a:t>Quick Deployments</a:t>
            </a:r>
            <a:endParaRPr lang="en-US" dirty="0" smtClean="0"/>
          </a:p>
          <a:p>
            <a:r>
              <a:rPr lang="en-US" dirty="0" smtClean="0"/>
              <a:t>One of the scenarios QMP has been developed for is: Quick deployments.</a:t>
            </a:r>
          </a:p>
          <a:p>
            <a:r>
              <a:rPr lang="ca-ES" dirty="0" smtClean="0"/>
              <a:t>Achieve </a:t>
            </a:r>
            <a:r>
              <a:rPr lang="ca-ES" dirty="0"/>
              <a:t>the </a:t>
            </a:r>
            <a:r>
              <a:rPr lang="ca-ES" dirty="0" smtClean="0"/>
              <a:t>following requirements</a:t>
            </a:r>
            <a:r>
              <a:rPr lang="ca-ES" dirty="0"/>
              <a:t>:</a:t>
            </a:r>
          </a:p>
          <a:p>
            <a:pPr lvl="1"/>
            <a:r>
              <a:rPr lang="en-US" dirty="0"/>
              <a:t> The deployment must be performed as fast as possible.</a:t>
            </a:r>
          </a:p>
          <a:p>
            <a:pPr lvl="1"/>
            <a:r>
              <a:rPr lang="en-US" dirty="0"/>
              <a:t> It must be able to be done by non-technical people.</a:t>
            </a:r>
          </a:p>
          <a:p>
            <a:pPr lvl="1"/>
            <a:r>
              <a:rPr lang="en-US" dirty="0"/>
              <a:t> It must be possible in most </a:t>
            </a:r>
            <a:r>
              <a:rPr lang="en-US" dirty="0" smtClean="0"/>
              <a:t>situations.</a:t>
            </a:r>
            <a:endParaRPr lang="en-US" dirty="0"/>
          </a:p>
          <a:p>
            <a:pPr lvl="1"/>
            <a:endParaRPr lang="en-US" dirty="0" smtClean="0"/>
          </a:p>
          <a:p>
            <a:pPr marL="411480" lvl="1" indent="0">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004048" y="4067175"/>
            <a:ext cx="3438525" cy="2790825"/>
          </a:xfrm>
          <a:prstGeom prst="rect">
            <a:avLst/>
          </a:prstGeom>
          <a:noFill/>
          <a:ln w="9525">
            <a:noFill/>
            <a:miter lim="800000"/>
            <a:headEnd/>
            <a:tailEnd/>
          </a:ln>
        </p:spPr>
      </p:pic>
    </p:spTree>
    <p:extLst>
      <p:ext uri="{BB962C8B-B14F-4D97-AF65-F5344CB8AC3E}">
        <p14:creationId xmlns="" xmlns:p14="http://schemas.microsoft.com/office/powerpoint/2010/main" val="402432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700808"/>
            <a:ext cx="7628839" cy="4464496"/>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p:txBody>
          <a:bodyPr/>
          <a:lstStyle/>
          <a:p>
            <a:pPr>
              <a:buNone/>
            </a:pPr>
            <a:r>
              <a:rPr lang="en-US" b="1" dirty="0" smtClean="0"/>
              <a:t>Addressing</a:t>
            </a:r>
          </a:p>
          <a:p>
            <a:r>
              <a:rPr lang="en-US" dirty="0" err="1" smtClean="0"/>
              <a:t>Qmp</a:t>
            </a:r>
            <a:r>
              <a:rPr lang="en-US" dirty="0" smtClean="0"/>
              <a:t> uses three different kind of IP addresses:</a:t>
            </a:r>
          </a:p>
          <a:p>
            <a:pPr lvl="1" algn="just"/>
            <a:r>
              <a:rPr lang="en-US" dirty="0" smtClean="0"/>
              <a:t>IPv6 ULA: IPv6 private range to be used internally in the mesh. These IPs are used for the communication among the nodes in the mesh network, and so they are not neither valid nor routable outside.</a:t>
            </a:r>
          </a:p>
          <a:p>
            <a:pPr lvl="1" algn="just"/>
            <a:r>
              <a:rPr lang="en-US" dirty="0" smtClean="0"/>
              <a:t>IPv6 RIPE: IPv6 public IPs range (6to6 tunneling). These are globally valid and routable.</a:t>
            </a:r>
          </a:p>
          <a:p>
            <a:pPr lvl="1" algn="just"/>
            <a:r>
              <a:rPr lang="en-US" dirty="0" smtClean="0"/>
              <a:t>IPv4: IPv4 private range to connect with the final user (4to6 tunneling). They are assigned to the final users attached to a node in the mesh, when they transmit any packet that has to travel throughout the mesh it is encapsulated in an IPv6 packet (tunneling).</a:t>
            </a:r>
          </a:p>
          <a:p>
            <a:endParaRPr lang="es-E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8</a:t>
            </a:fld>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2" presetClass="exit" presetSubtype="4" fill="hold" grpId="0" nodeType="with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1412776"/>
            <a:ext cx="7600950" cy="518160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QMP</a:t>
            </a:r>
            <a:endParaRPr lang="es-ES" dirty="0"/>
          </a:p>
        </p:txBody>
      </p:sp>
      <p:sp>
        <p:nvSpPr>
          <p:cNvPr id="3" name="2 Marcador de contenido"/>
          <p:cNvSpPr>
            <a:spLocks noGrp="1"/>
          </p:cNvSpPr>
          <p:nvPr>
            <p:ph idx="1"/>
          </p:nvPr>
        </p:nvSpPr>
        <p:spPr>
          <a:xfrm>
            <a:off x="457200" y="1600200"/>
            <a:ext cx="7620000" cy="4997152"/>
          </a:xfrm>
        </p:spPr>
        <p:txBody>
          <a:bodyPr>
            <a:normAutofit/>
          </a:bodyPr>
          <a:lstStyle/>
          <a:p>
            <a:pPr>
              <a:buNone/>
            </a:pPr>
            <a:r>
              <a:rPr lang="en-US" b="1" dirty="0" smtClean="0"/>
              <a:t>Modes</a:t>
            </a:r>
          </a:p>
          <a:p>
            <a:r>
              <a:rPr lang="en-US" i="1" dirty="0" smtClean="0"/>
              <a:t>Roaming</a:t>
            </a:r>
            <a:r>
              <a:rPr lang="en-US" dirty="0" smtClean="0"/>
              <a:t> for fast deployments:</a:t>
            </a:r>
          </a:p>
          <a:p>
            <a:pPr lvl="1"/>
            <a:r>
              <a:rPr lang="en-US" dirty="0" smtClean="0"/>
              <a:t>All the access points in this mode will have the same IP and the same ESSID in order to allow users mobility, namely, they won’t lose the connection although they switch from an AP to another.</a:t>
            </a:r>
          </a:p>
          <a:p>
            <a:pPr lvl="1"/>
            <a:r>
              <a:rPr lang="en-US" dirty="0" smtClean="0"/>
              <a:t>Every AP implements a NAT and so, two users attached to different APs won’t have direct vision between them.</a:t>
            </a:r>
          </a:p>
          <a:p>
            <a:endParaRPr lang="en-US" dirty="0" smtClean="0"/>
          </a:p>
          <a:p>
            <a:r>
              <a:rPr lang="en-US" i="1" dirty="0" smtClean="0"/>
              <a:t>Community:</a:t>
            </a:r>
          </a:p>
          <a:p>
            <a:pPr lvl="1"/>
            <a:r>
              <a:rPr lang="en-US" dirty="0" smtClean="0"/>
              <a:t>Every node will have a randomly assigned IPs range and will announce this range through the mesh.</a:t>
            </a:r>
          </a:p>
          <a:p>
            <a:pPr lvl="1"/>
            <a:r>
              <a:rPr lang="en-US" dirty="0" smtClean="0"/>
              <a:t>There is not NAT, every user has direct vision with the others (1 hope away from the IPv4 network layer point of view), but mobility is not allowed (no roaming).</a:t>
            </a:r>
          </a:p>
          <a:p>
            <a:pPr lvl="1"/>
            <a:endParaRPr lang="en-US" dirty="0" smtClean="0"/>
          </a:p>
          <a:p>
            <a:pPr lvl="1"/>
            <a:endParaRPr lang="en-US" dirty="0"/>
          </a:p>
        </p:txBody>
      </p:sp>
      <p:sp>
        <p:nvSpPr>
          <p:cNvPr id="4" name="3 Marcador de número de diapositiva"/>
          <p:cNvSpPr>
            <a:spLocks noGrp="1"/>
          </p:cNvSpPr>
          <p:nvPr>
            <p:ph type="sldNum" sz="quarter" idx="12"/>
          </p:nvPr>
        </p:nvSpPr>
        <p:spPr/>
        <p:txBody>
          <a:bodyPr/>
          <a:lstStyle/>
          <a:p>
            <a:fld id="{DA3FA644-4273-4B12-888A-E74B32B8A478}" type="slidenum">
              <a:rPr lang="ru-RU" smtClean="0"/>
              <a:pPr/>
              <a:t>9</a:t>
            </a:fld>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2" presetClass="exit" presetSubtype="4" fill="hold" grpId="0" nodeType="with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2" presetClass="exit" presetSubtype="4" fill="hold" grpId="0" nodeType="with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5" end="5"/>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5" end="5"/>
                                            </p:txEl>
                                          </p:spTgt>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6" end="6"/>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6" end="6"/>
                                            </p:txEl>
                                          </p:spTgt>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7" end="7"/>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516</TotalTime>
  <Words>888</Words>
  <Application>Microsoft Office PowerPoint</Application>
  <PresentationFormat>Presentación en pantalla (4:3)</PresentationFormat>
  <Paragraphs>127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Adjacency</vt:lpstr>
      <vt:lpstr>Mobile Node Pilot</vt:lpstr>
      <vt:lpstr>Outline</vt:lpstr>
      <vt:lpstr>Introduction</vt:lpstr>
      <vt:lpstr>Mesh and Manet Networks (I)</vt:lpstr>
      <vt:lpstr>Mesh and Manet Networks (II)</vt:lpstr>
      <vt:lpstr>QMP</vt:lpstr>
      <vt:lpstr>QMP</vt:lpstr>
      <vt:lpstr>QMP</vt:lpstr>
      <vt:lpstr>QMP</vt:lpstr>
      <vt:lpstr>QMP</vt:lpstr>
      <vt:lpstr>QMP</vt:lpstr>
      <vt:lpstr>Mobile Node</vt:lpstr>
      <vt:lpstr>Information Sources</vt:lpstr>
      <vt:lpstr>    Thank you for your time!</vt:lpstr>
    </vt:vector>
  </TitlesOfParts>
  <Company>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C4EU Northern Quarter Network</dc:title>
  <dc:creator>MX</dc:creator>
  <cp:lastModifiedBy>www.intercambiosvirtuales.org</cp:lastModifiedBy>
  <cp:revision>57</cp:revision>
  <dcterms:created xsi:type="dcterms:W3CDTF">2012-07-23T15:44:43Z</dcterms:created>
  <dcterms:modified xsi:type="dcterms:W3CDTF">2013-03-06T10:37:31Z</dcterms:modified>
</cp:coreProperties>
</file>