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6" r:id="rId4"/>
    <p:sldId id="260" r:id="rId5"/>
    <p:sldId id="267" r:id="rId6"/>
    <p:sldId id="268" r:id="rId7"/>
    <p:sldId id="271" r:id="rId8"/>
    <p:sldId id="273" r:id="rId9"/>
    <p:sldId id="269" r:id="rId10"/>
    <p:sldId id="272" r:id="rId11"/>
    <p:sldId id="270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5443F-E353-429A-B0E4-7B65604E2DF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70ED7-786B-493D-A782-CA4CC40A59F1}" type="slidenum">
              <a:rPr lang="ru-RU" smtClean="0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931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55E-B11D-438C-8012-585487039BCD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F458-E8BA-4D11-B660-B7EDE58252C2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0F4-9944-4231-A2FC-ACBF0C541F07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554F-15B7-4471-954B-B09B3D6EBBF1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06D4-02DB-42E0-93CE-7D2D2568A31F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0A8-49AA-42C6-A936-43CA5B1F5E8C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0CC-8075-46F1-8DC6-60D6F6E6F283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25D8-D6B7-4598-A720-622DD29B88E5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8079-F953-4D97-9271-6C73546CD683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4E32-C344-47BA-8C91-74F8F7BE8607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4682-18C2-4899-90E2-EA3C96A5D216}" type="datetime1">
              <a:rPr lang="ru-RU" smtClean="0"/>
              <a:pPr/>
              <a:t>05.03.2013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6EE1AE-826B-4213-A73B-DC4CAF3252C2}" type="datetime1">
              <a:rPr lang="ru-RU" smtClean="0"/>
              <a:pPr/>
              <a:t>05.03.2013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543800" cy="3086199"/>
          </a:xfrm>
        </p:spPr>
        <p:txBody>
          <a:bodyPr/>
          <a:lstStyle/>
          <a:p>
            <a:r>
              <a:rPr lang="ca-ES" dirty="0" smtClean="0"/>
              <a:t>Mobile Node Pilot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5373216"/>
            <a:ext cx="6461760" cy="10668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				Fernando Gros González</a:t>
            </a:r>
          </a:p>
          <a:p>
            <a:r>
              <a:rPr lang="es-ES_tradnl" dirty="0"/>
              <a:t>	</a:t>
            </a:r>
            <a:r>
              <a:rPr lang="es-ES_tradnl" dirty="0" smtClean="0"/>
              <a:t>			04-03-2013</a:t>
            </a:r>
          </a:p>
          <a:p>
            <a:r>
              <a:rPr lang="es-ES_tradnl" dirty="0"/>
              <a:t>	</a:t>
            </a:r>
            <a:r>
              <a:rPr lang="es-ES_tradnl" dirty="0" smtClean="0"/>
              <a:t>			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847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QMP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BMX6</a:t>
            </a:r>
          </a:p>
          <a:p>
            <a:pPr algn="just"/>
            <a:r>
              <a:rPr lang="en-US" dirty="0" smtClean="0"/>
              <a:t>Pro-active: Uses UDP flooding to periodically send Originator Messages (OGM) and build a routing table.</a:t>
            </a:r>
          </a:p>
          <a:p>
            <a:pPr algn="just"/>
            <a:r>
              <a:rPr lang="en-US" dirty="0" smtClean="0"/>
              <a:t>Destination-sequenced, Distance-vector (DSDV): Every node just knows which neighbor is better to reach another, namely, they do not need to know the entire topology, just the best paths.</a:t>
            </a:r>
          </a:p>
          <a:p>
            <a:endParaRPr lang="es-ES" dirty="0" smtClean="0"/>
          </a:p>
          <a:p>
            <a:pPr>
              <a:buNone/>
            </a:pPr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0"/>
            <a:ext cx="5712397" cy="366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1403648" y="4437112"/>
          <a:ext cx="6096000" cy="1905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1127">
                <a:tc gridSpan="6"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Best Path to A</a:t>
                      </a:r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</a:tr>
              <a:tr h="38112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Step</a:t>
                      </a:r>
                      <a:endParaRPr lang="en-US" noProof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</a:t>
                      </a:r>
                      <a:endParaRPr lang="en-US" noProof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</a:t>
                      </a:r>
                      <a:endParaRPr lang="en-US" noProof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E</a:t>
                      </a:r>
                      <a:endParaRPr lang="en-US" noProof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D</a:t>
                      </a:r>
                      <a:endParaRPr lang="en-US" noProof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F</a:t>
                      </a:r>
                      <a:endParaRPr lang="en-US" noProof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12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/>
                </a:tc>
              </a:tr>
              <a:tr h="38112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E</a:t>
                      </a:r>
                      <a:endParaRPr lang="en-US" noProof="0" dirty="0"/>
                    </a:p>
                  </a:txBody>
                  <a:tcPr/>
                </a:tc>
              </a:tr>
              <a:tr h="38112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E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Escrich</a:t>
            </a:r>
            <a:r>
              <a:rPr lang="en-US" sz="2000" dirty="0" smtClean="0"/>
              <a:t>, P. (2012, January). Quick deployment network using MANET. Retrieved March </a:t>
            </a:r>
            <a:r>
              <a:rPr lang="en-US" sz="2000" dirty="0" smtClean="0"/>
              <a:t>4, </a:t>
            </a:r>
            <a:r>
              <a:rPr lang="en-US" sz="2000" dirty="0" smtClean="0"/>
              <a:t>2013</a:t>
            </a:r>
          </a:p>
          <a:p>
            <a:r>
              <a:rPr lang="es-ES" sz="2000" dirty="0" err="1" smtClean="0"/>
              <a:t>Escrich</a:t>
            </a:r>
            <a:r>
              <a:rPr lang="es-ES" sz="2000" dirty="0" smtClean="0"/>
              <a:t>, P. (2012, </a:t>
            </a:r>
            <a:r>
              <a:rPr lang="es-ES" sz="2000" dirty="0" err="1" smtClean="0"/>
              <a:t>November</a:t>
            </a:r>
            <a:r>
              <a:rPr lang="es-ES" sz="2000" dirty="0" smtClean="0"/>
              <a:t> 17). </a:t>
            </a:r>
            <a:r>
              <a:rPr lang="es-ES" sz="2000" dirty="0" err="1" smtClean="0"/>
              <a:t>Xarxes</a:t>
            </a:r>
            <a:r>
              <a:rPr lang="es-ES" sz="2000" dirty="0" smtClean="0"/>
              <a:t> </a:t>
            </a:r>
            <a:r>
              <a:rPr lang="es-ES" sz="2000" dirty="0" err="1" smtClean="0"/>
              <a:t>Mesh</a:t>
            </a:r>
            <a:r>
              <a:rPr lang="es-ES" sz="2000" dirty="0" smtClean="0"/>
              <a:t>. </a:t>
            </a:r>
            <a:r>
              <a:rPr lang="es-ES" sz="2000" dirty="0" err="1" smtClean="0"/>
              <a:t>Curs</a:t>
            </a:r>
            <a:r>
              <a:rPr lang="es-ES" sz="2000" dirty="0" smtClean="0"/>
              <a:t> Guifi.net 2012. </a:t>
            </a:r>
            <a:r>
              <a:rPr lang="es-ES" sz="2000" dirty="0" err="1" smtClean="0"/>
              <a:t>Retrieved</a:t>
            </a:r>
            <a:r>
              <a:rPr lang="es-ES" sz="2000" dirty="0" smtClean="0"/>
              <a:t> </a:t>
            </a:r>
            <a:r>
              <a:rPr lang="es-ES" sz="2000" dirty="0" err="1" smtClean="0"/>
              <a:t>March</a:t>
            </a:r>
            <a:r>
              <a:rPr lang="es-ES" sz="2000" dirty="0" smtClean="0"/>
              <a:t> 5, </a:t>
            </a:r>
            <a:r>
              <a:rPr lang="es-ES" sz="2000" dirty="0" smtClean="0"/>
              <a:t>2013</a:t>
            </a:r>
          </a:p>
          <a:p>
            <a:r>
              <a:rPr lang="en-US" sz="2000" dirty="0" smtClean="0"/>
              <a:t>Mobile ad hoc network. (</a:t>
            </a:r>
            <a:r>
              <a:rPr lang="en-US" sz="2000" dirty="0" err="1" smtClean="0"/>
              <a:t>n.d</a:t>
            </a:r>
            <a:r>
              <a:rPr lang="en-US" sz="2000" dirty="0" smtClean="0"/>
              <a:t>.). In </a:t>
            </a:r>
            <a:r>
              <a:rPr lang="en-US" sz="2000" i="1" dirty="0" smtClean="0"/>
              <a:t>Wikipedia</a:t>
            </a:r>
            <a:r>
              <a:rPr lang="en-US" sz="2000" dirty="0" smtClean="0"/>
              <a:t>. Retrieved March </a:t>
            </a:r>
            <a:r>
              <a:rPr lang="en-US" sz="2000" dirty="0" smtClean="0"/>
              <a:t>4, </a:t>
            </a:r>
            <a:r>
              <a:rPr lang="en-US" sz="2000" dirty="0" smtClean="0"/>
              <a:t>2013, </a:t>
            </a:r>
            <a:r>
              <a:rPr lang="en-US" sz="2000" dirty="0" smtClean="0"/>
              <a:t>from http</a:t>
            </a:r>
            <a:r>
              <a:rPr lang="en-US" sz="2000" dirty="0" smtClean="0"/>
              <a:t>://</a:t>
            </a:r>
            <a:r>
              <a:rPr lang="en-US" sz="2000" dirty="0" smtClean="0"/>
              <a:t>en.wikipedia.org/wiki/Mobile_ad_hoc_network</a:t>
            </a:r>
          </a:p>
          <a:p>
            <a:r>
              <a:rPr lang="en-US" sz="2000" dirty="0" smtClean="0"/>
              <a:t>Starting a Community. (2013, January 11). In </a:t>
            </a:r>
            <a:r>
              <a:rPr lang="en-US" sz="2000" i="1" dirty="0" smtClean="0"/>
              <a:t>Quick Mesh Project</a:t>
            </a:r>
            <a:r>
              <a:rPr lang="en-US" sz="2000" dirty="0" smtClean="0"/>
              <a:t>. Retrieved March 5, 2013, from http://qmp.cat/projects/qmp/wiki/Starting </a:t>
            </a:r>
            <a:endParaRPr lang="en-US" sz="2000" dirty="0" smtClean="0"/>
          </a:p>
          <a:p>
            <a:r>
              <a:rPr lang="en-US" sz="2000" dirty="0" smtClean="0"/>
              <a:t>Roaming-Community/Collaborative. (2012, June 26). In </a:t>
            </a:r>
            <a:r>
              <a:rPr lang="en-US" sz="2000" i="1" dirty="0" smtClean="0"/>
              <a:t>Quick Mesh Project</a:t>
            </a:r>
            <a:r>
              <a:rPr lang="en-US" sz="2000" dirty="0" smtClean="0"/>
              <a:t>. Retrieved March 5, 2013, from http://qmp.cat/projects/qmp/wiki/Roaming-Collaborative </a:t>
            </a:r>
            <a:r>
              <a:rPr lang="en-US" dirty="0" smtClean="0"/>
              <a:t/>
            </a:r>
            <a:br>
              <a:rPr lang="en-U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76200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for your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8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Mesh and </a:t>
            </a:r>
            <a:r>
              <a:rPr lang="en-US" dirty="0" err="1" smtClean="0"/>
              <a:t>Manet</a:t>
            </a:r>
            <a:r>
              <a:rPr lang="en-US" dirty="0" smtClean="0"/>
              <a:t> Networks</a:t>
            </a:r>
          </a:p>
          <a:p>
            <a:r>
              <a:rPr lang="en-US" dirty="0" smtClean="0"/>
              <a:t>QMP</a:t>
            </a:r>
          </a:p>
          <a:p>
            <a:pPr lvl="1"/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Quick deployments</a:t>
            </a:r>
          </a:p>
          <a:p>
            <a:pPr lvl="1"/>
            <a:r>
              <a:rPr lang="en-US" dirty="0" smtClean="0"/>
              <a:t>Addressing</a:t>
            </a:r>
            <a:endParaRPr lang="en-US" dirty="0" smtClean="0"/>
          </a:p>
          <a:p>
            <a:pPr lvl="1"/>
            <a:r>
              <a:rPr lang="en-US" dirty="0" smtClean="0"/>
              <a:t>Dynamic Routing Protocol</a:t>
            </a:r>
          </a:p>
          <a:p>
            <a:pPr lvl="1"/>
            <a:r>
              <a:rPr lang="en-US" dirty="0" smtClean="0"/>
              <a:t>BMX6</a:t>
            </a:r>
          </a:p>
          <a:p>
            <a:r>
              <a:rPr lang="en-US" dirty="0" smtClean="0"/>
              <a:t>Mobile Node</a:t>
            </a:r>
          </a:p>
          <a:p>
            <a:r>
              <a:rPr lang="en-US" dirty="0" smtClean="0"/>
              <a:t>Information 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346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main idea within the Mobile Node Pilot is to create a free transmission workstation that can be used in the urban space and contributes to the digital mesh through other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026" name="Picture 2" descr="http://www.mobilitylab.net/wp-content/gallery/nodomovil/prototipo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46890"/>
            <a:ext cx="7620000" cy="40944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76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Mesh</a:t>
            </a:r>
            <a:r>
              <a:rPr lang="ca-ES" dirty="0" smtClean="0"/>
              <a:t> and </a:t>
            </a:r>
            <a:r>
              <a:rPr lang="ca-ES" dirty="0" err="1" smtClean="0"/>
              <a:t>Manet</a:t>
            </a:r>
            <a:r>
              <a:rPr lang="ca-ES" dirty="0" smtClean="0"/>
              <a:t> Networks (I)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lvl="1" algn="just"/>
            <a:r>
              <a:rPr lang="en-US" dirty="0" smtClean="0"/>
              <a:t>A mesh network is a network where all the participants are also routers. They are level 3 networks (Network layer).</a:t>
            </a:r>
          </a:p>
          <a:p>
            <a:pPr lvl="1" algn="just"/>
            <a:r>
              <a:rPr lang="en-US" dirty="0" smtClean="0"/>
              <a:t>Every node has to be connected, at least, to another node in the network, independently of the method (Cable, Wi-Fi, OF, etc.)</a:t>
            </a:r>
          </a:p>
          <a:p>
            <a:pPr lvl="1" algn="just"/>
            <a:r>
              <a:rPr lang="en-US" dirty="0" smtClean="0"/>
              <a:t>It is not strictly necessary that this kind of networks use the Ad-hoc mode, they can use infrastructure mode too, although it is useless in many cases.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77072"/>
            <a:ext cx="3683149" cy="23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149080"/>
            <a:ext cx="3823103" cy="228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243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Mesh</a:t>
            </a:r>
            <a:r>
              <a:rPr lang="ca-ES" dirty="0" smtClean="0"/>
              <a:t> and </a:t>
            </a:r>
            <a:r>
              <a:rPr lang="ca-ES" dirty="0" err="1" smtClean="0"/>
              <a:t>Manet</a:t>
            </a:r>
            <a:r>
              <a:rPr lang="ca-ES" dirty="0" smtClean="0"/>
              <a:t> Networks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we have a mesh network which uses a wireless system to interconnect the nodes and is built in Ad-hoc mode, we talk about MANET (Mobile Ad-hoc Network).</a:t>
            </a:r>
          </a:p>
          <a:p>
            <a:r>
              <a:rPr lang="en-US" dirty="0" smtClean="0"/>
              <a:t>So a MANET network: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 is a self-configuring </a:t>
            </a:r>
            <a:r>
              <a:rPr lang="en-US" i="1" dirty="0" err="1" smtClean="0"/>
              <a:t>infrastructureless</a:t>
            </a:r>
            <a:r>
              <a:rPr lang="en-US" i="1" dirty="0" smtClean="0"/>
              <a:t> network of mobile devices connected by wireless.” </a:t>
            </a:r>
            <a:r>
              <a:rPr lang="en-US" dirty="0" smtClean="0"/>
              <a:t>(Wikipedia)</a:t>
            </a:r>
          </a:p>
          <a:p>
            <a:pPr algn="just"/>
            <a:r>
              <a:rPr lang="en-US" dirty="0" smtClean="0"/>
              <a:t>In order to allow this self-configuring feature, we use Dynamic Routing protocols (DRP) which are specially optimized for MANET deployments. 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050" name="Picture 2" descr="http://www.ece.iupui.edu/~dskim/manet/images/adhocne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437112"/>
            <a:ext cx="3057302" cy="2175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QMP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Main Features</a:t>
            </a:r>
          </a:p>
          <a:p>
            <a:r>
              <a:rPr lang="en-US" dirty="0" err="1" smtClean="0"/>
              <a:t>OpenWRT</a:t>
            </a:r>
            <a:r>
              <a:rPr lang="en-US" dirty="0" smtClean="0"/>
              <a:t> based</a:t>
            </a:r>
          </a:p>
          <a:p>
            <a:r>
              <a:rPr lang="en-US" dirty="0" smtClean="0"/>
              <a:t>802.11a/b/g/n support</a:t>
            </a:r>
          </a:p>
          <a:p>
            <a:r>
              <a:rPr lang="en-US" dirty="0" smtClean="0"/>
              <a:t>IPv6 native</a:t>
            </a:r>
          </a:p>
          <a:p>
            <a:r>
              <a:rPr lang="en-US" dirty="0" smtClean="0"/>
              <a:t>IPv4 tunneled over IPv6</a:t>
            </a:r>
          </a:p>
          <a:p>
            <a:r>
              <a:rPr lang="en-US" dirty="0" smtClean="0"/>
              <a:t>Auto configuration system</a:t>
            </a:r>
          </a:p>
          <a:p>
            <a:r>
              <a:rPr lang="en-US" dirty="0" smtClean="0"/>
              <a:t>Web GUI to monitor and configure</a:t>
            </a:r>
          </a:p>
          <a:p>
            <a:r>
              <a:rPr lang="en-US" dirty="0" smtClean="0"/>
              <a:t>Visualization tools (maps, graphs, etc.)</a:t>
            </a:r>
          </a:p>
          <a:p>
            <a:r>
              <a:rPr lang="en-US" dirty="0" smtClean="0"/>
              <a:t>Automatic dynamic routing  (zero-conf)</a:t>
            </a:r>
          </a:p>
          <a:p>
            <a:r>
              <a:rPr lang="en-US" dirty="0" smtClean="0"/>
              <a:t>BGP (Border Gateway Protocol) support (half implemented)</a:t>
            </a:r>
          </a:p>
          <a:p>
            <a:r>
              <a:rPr lang="en-US" dirty="0" smtClean="0"/>
              <a:t>Open Source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Picture 2" descr="http://qmp.cat/images/qmp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3168352" cy="15902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800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Quick </a:t>
            </a:r>
            <a:r>
              <a:rPr lang="en-US" b="1" dirty="0" smtClean="0"/>
              <a:t>Deployments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smtClean="0"/>
              <a:t>of the scenarios QMP has been developed for is: Quick deployments.</a:t>
            </a:r>
          </a:p>
          <a:p>
            <a:r>
              <a:rPr lang="ca-ES" dirty="0" smtClean="0"/>
              <a:t>Achieve </a:t>
            </a:r>
            <a:r>
              <a:rPr lang="ca-ES" dirty="0"/>
              <a:t>the </a:t>
            </a:r>
            <a:r>
              <a:rPr lang="ca-ES" dirty="0" smtClean="0"/>
              <a:t>following requirements</a:t>
            </a:r>
            <a:r>
              <a:rPr lang="ca-ES" dirty="0"/>
              <a:t>:</a:t>
            </a:r>
          </a:p>
          <a:p>
            <a:pPr lvl="1"/>
            <a:r>
              <a:rPr lang="en-US" dirty="0"/>
              <a:t> The deployment must be performed as fast as possible.</a:t>
            </a:r>
          </a:p>
          <a:p>
            <a:pPr lvl="1"/>
            <a:r>
              <a:rPr lang="en-US" dirty="0"/>
              <a:t> It must be able to be done by non-technical people.</a:t>
            </a:r>
          </a:p>
          <a:p>
            <a:pPr lvl="1"/>
            <a:r>
              <a:rPr lang="en-US" dirty="0"/>
              <a:t> It must be possible in most </a:t>
            </a:r>
            <a:r>
              <a:rPr lang="en-US" dirty="0" smtClean="0"/>
              <a:t>situations.</a:t>
            </a:r>
            <a:endParaRPr lang="en-US" dirty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067175"/>
            <a:ext cx="34385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243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QMP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Addressing</a:t>
            </a:r>
          </a:p>
          <a:p>
            <a:r>
              <a:rPr lang="en-US" dirty="0" err="1" smtClean="0"/>
              <a:t>Qmp</a:t>
            </a:r>
            <a:r>
              <a:rPr lang="en-US" dirty="0" smtClean="0"/>
              <a:t> uses three different kind of IP addresses:</a:t>
            </a:r>
          </a:p>
          <a:p>
            <a:pPr lvl="1"/>
            <a:r>
              <a:rPr lang="en-US" dirty="0" smtClean="0"/>
              <a:t>IPv6 ULA: IPv6 private range to be used internally in the mesh</a:t>
            </a:r>
          </a:p>
          <a:p>
            <a:pPr lvl="1"/>
            <a:r>
              <a:rPr lang="en-US" dirty="0" smtClean="0"/>
              <a:t>IPv6 RIPE: IPv6 public IPs range (6to6 tunneling)</a:t>
            </a:r>
          </a:p>
          <a:p>
            <a:pPr lvl="1"/>
            <a:r>
              <a:rPr lang="en-US" dirty="0" smtClean="0"/>
              <a:t>IPv4: IPv4 private range to connect with the final user (4to6 tunneling)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QMP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Dynamic </a:t>
            </a:r>
            <a:r>
              <a:rPr lang="en-US" b="1" dirty="0" smtClean="0"/>
              <a:t>R</a:t>
            </a:r>
            <a:r>
              <a:rPr lang="en-US" b="1" dirty="0" smtClean="0"/>
              <a:t>outing Protocol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QMP firmware, uses the following protocols: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BMX6 as the main DRP.</a:t>
            </a:r>
          </a:p>
          <a:p>
            <a:pPr lvl="1"/>
            <a:r>
              <a:rPr lang="en-US" dirty="0" smtClean="0"/>
              <a:t> OLSR6 as a backup DRP.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Babel as a backup DRP but optional.</a:t>
            </a:r>
          </a:p>
          <a:p>
            <a:endParaRPr lang="en-US" dirty="0" smtClean="0"/>
          </a:p>
          <a:p>
            <a:r>
              <a:rPr lang="en-US" dirty="0" smtClean="0"/>
              <a:t>All three use IPv</a:t>
            </a:r>
            <a:r>
              <a:rPr lang="en-US" dirty="0" smtClean="0"/>
              <a:t>6 ULA to talk to other nodes and are isolated at the link layer (MAC) using VLANs.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Picture 2" descr="http://qmp.cat/attachments/download/1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89599"/>
            <a:ext cx="12287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t3.gstatic.com/images?q=tbn:ANd9GcRreIec2F02Y2Khun7hhgkCqiioKGp6jpJRS2qSvXjA3HG8KCWBSNz4OB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661248"/>
            <a:ext cx="49149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458</TotalTime>
  <Words>552</Words>
  <Application>Microsoft Office PowerPoint</Application>
  <PresentationFormat>Presentación en pantalla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Adjacency</vt:lpstr>
      <vt:lpstr>Mobile Node Pilot</vt:lpstr>
      <vt:lpstr>Outline</vt:lpstr>
      <vt:lpstr>Introduction</vt:lpstr>
      <vt:lpstr>Mesh and Manet Networks (I)</vt:lpstr>
      <vt:lpstr>Mesh and Manet Networks (II)</vt:lpstr>
      <vt:lpstr>QMP</vt:lpstr>
      <vt:lpstr>QMP</vt:lpstr>
      <vt:lpstr>QMP</vt:lpstr>
      <vt:lpstr>QMP</vt:lpstr>
      <vt:lpstr>QMP</vt:lpstr>
      <vt:lpstr>Information Sources</vt:lpstr>
      <vt:lpstr>    Thank you for your time!</vt:lpstr>
    </vt:vector>
  </TitlesOfParts>
  <Company>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C4EU Northern Quarter Network</dc:title>
  <dc:creator>MX</dc:creator>
  <cp:lastModifiedBy>www.intercambiosvirtuales.org</cp:lastModifiedBy>
  <cp:revision>48</cp:revision>
  <dcterms:created xsi:type="dcterms:W3CDTF">2012-07-23T15:44:43Z</dcterms:created>
  <dcterms:modified xsi:type="dcterms:W3CDTF">2013-03-05T12:55:07Z</dcterms:modified>
</cp:coreProperties>
</file>