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261" r:id="rId4"/>
    <p:sldId id="258" r:id="rId5"/>
    <p:sldId id="262" r:id="rId6"/>
    <p:sldId id="259" r:id="rId7"/>
    <p:sldId id="260"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iagrams/_rels/data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8F8DA6-591E-45BF-8CCA-6F6C4C7FC639}"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EED1704D-A09C-4A66-8031-4497CAA51D6B}">
      <dgm:prSet phldrT="[Texto]" custT="1"/>
      <dgm:spPr/>
      <dgm:t>
        <a:bodyPr/>
        <a:lstStyle/>
        <a:p>
          <a:r>
            <a:rPr lang="en-US" sz="1200" dirty="0" smtClean="0"/>
            <a:t>Solutions Architect</a:t>
          </a:r>
          <a:endParaRPr lang="en-US" sz="1200" dirty="0"/>
        </a:p>
      </dgm:t>
    </dgm:pt>
    <dgm:pt modelId="{CF078EBE-37BC-4FD7-A7D5-EFADB06B0332}" type="parTrans" cxnId="{1B0559CF-5D2D-4B1C-9619-EDFBA26A70C3}">
      <dgm:prSet/>
      <dgm:spPr/>
      <dgm:t>
        <a:bodyPr/>
        <a:lstStyle/>
        <a:p>
          <a:endParaRPr lang="en-US"/>
        </a:p>
      </dgm:t>
    </dgm:pt>
    <dgm:pt modelId="{F6BD03B4-F87D-4B40-8BA7-E9036BF196F6}" type="sibTrans" cxnId="{1B0559CF-5D2D-4B1C-9619-EDFBA26A70C3}">
      <dgm:prSet/>
      <dgm:spPr/>
      <dgm:t>
        <a:bodyPr/>
        <a:lstStyle/>
        <a:p>
          <a:endParaRPr lang="en-US"/>
        </a:p>
      </dgm:t>
    </dgm:pt>
    <dgm:pt modelId="{E11A621C-C936-46D4-9BE0-BC49CDDB2BFE}">
      <dgm:prSet phldrT="[Texto]" custT="1"/>
      <dgm:spPr/>
      <dgm:t>
        <a:bodyPr/>
        <a:lstStyle/>
        <a:p>
          <a:r>
            <a:rPr lang="en-US" sz="1050" dirty="0" smtClean="0"/>
            <a:t> Solution Design</a:t>
          </a:r>
          <a:endParaRPr lang="en-US" sz="1050" dirty="0"/>
        </a:p>
      </dgm:t>
    </dgm:pt>
    <dgm:pt modelId="{1861F093-9CBF-4836-AE97-E07F41206DB5}" type="parTrans" cxnId="{EBE857EB-AF2F-4B3C-8DF1-F22C937B967A}">
      <dgm:prSet/>
      <dgm:spPr/>
      <dgm:t>
        <a:bodyPr/>
        <a:lstStyle/>
        <a:p>
          <a:endParaRPr lang="en-US"/>
        </a:p>
      </dgm:t>
    </dgm:pt>
    <dgm:pt modelId="{A48FCD2B-FB7A-444D-8D40-E3FCF5A1EE3F}" type="sibTrans" cxnId="{EBE857EB-AF2F-4B3C-8DF1-F22C937B967A}">
      <dgm:prSet/>
      <dgm:spPr/>
      <dgm:t>
        <a:bodyPr/>
        <a:lstStyle/>
        <a:p>
          <a:endParaRPr lang="en-US"/>
        </a:p>
      </dgm:t>
    </dgm:pt>
    <dgm:pt modelId="{C91CA927-491D-4C63-B03F-06511E1C81F1}">
      <dgm:prSet phldrT="[Texto]" custT="1"/>
      <dgm:spPr/>
      <dgm:t>
        <a:bodyPr/>
        <a:lstStyle/>
        <a:p>
          <a:r>
            <a:rPr lang="en-US" sz="1200" dirty="0" smtClean="0"/>
            <a:t>Site Reliability Engineers (2)</a:t>
          </a:r>
          <a:endParaRPr lang="en-US" sz="1200" dirty="0"/>
        </a:p>
      </dgm:t>
    </dgm:pt>
    <dgm:pt modelId="{D4D5016E-8BE7-4E85-9087-6D9100613F84}" type="parTrans" cxnId="{4685AA02-27F8-44E7-8A40-7C206D29C640}">
      <dgm:prSet/>
      <dgm:spPr/>
      <dgm:t>
        <a:bodyPr/>
        <a:lstStyle/>
        <a:p>
          <a:endParaRPr lang="en-US"/>
        </a:p>
      </dgm:t>
    </dgm:pt>
    <dgm:pt modelId="{937210B9-EDBE-4B4B-A411-4EEFD84C7056}" type="sibTrans" cxnId="{4685AA02-27F8-44E7-8A40-7C206D29C640}">
      <dgm:prSet/>
      <dgm:spPr/>
      <dgm:t>
        <a:bodyPr/>
        <a:lstStyle/>
        <a:p>
          <a:endParaRPr lang="en-US"/>
        </a:p>
      </dgm:t>
    </dgm:pt>
    <dgm:pt modelId="{202F4DEE-BF5D-48D8-8ECF-8CFCF87D4241}">
      <dgm:prSet phldrT="[Texto]" custT="1"/>
      <dgm:spPr/>
      <dgm:t>
        <a:bodyPr/>
        <a:lstStyle/>
        <a:p>
          <a:r>
            <a:rPr lang="en-US" sz="1050" dirty="0" smtClean="0"/>
            <a:t> System Operation</a:t>
          </a:r>
          <a:endParaRPr lang="en-US" sz="1050" dirty="0"/>
        </a:p>
      </dgm:t>
    </dgm:pt>
    <dgm:pt modelId="{42684CE5-D8DC-48F1-A0AA-8B9DDAEA3A51}" type="parTrans" cxnId="{A8CCCEBC-DB27-43CF-9C6A-A9546348D20B}">
      <dgm:prSet/>
      <dgm:spPr/>
      <dgm:t>
        <a:bodyPr/>
        <a:lstStyle/>
        <a:p>
          <a:endParaRPr lang="en-US"/>
        </a:p>
      </dgm:t>
    </dgm:pt>
    <dgm:pt modelId="{2F440685-4EBD-4986-9391-C5C58EE509A8}" type="sibTrans" cxnId="{A8CCCEBC-DB27-43CF-9C6A-A9546348D20B}">
      <dgm:prSet/>
      <dgm:spPr/>
      <dgm:t>
        <a:bodyPr/>
        <a:lstStyle/>
        <a:p>
          <a:endParaRPr lang="en-US"/>
        </a:p>
      </dgm:t>
    </dgm:pt>
    <dgm:pt modelId="{E93B5C20-CC70-4173-9022-1C796239D147}">
      <dgm:prSet phldrT="[Texto]" custT="1"/>
      <dgm:spPr/>
      <dgm:t>
        <a:bodyPr/>
        <a:lstStyle/>
        <a:p>
          <a:r>
            <a:rPr lang="en-US" sz="1200" dirty="0" smtClean="0"/>
            <a:t>Tech Lead</a:t>
          </a:r>
          <a:endParaRPr lang="en-US" sz="1200" dirty="0"/>
        </a:p>
      </dgm:t>
    </dgm:pt>
    <dgm:pt modelId="{2390EF91-8257-43E5-A95D-B83E4AD91429}" type="parTrans" cxnId="{2B5D0C00-1497-41E4-91F9-87D85383AEEB}">
      <dgm:prSet/>
      <dgm:spPr/>
      <dgm:t>
        <a:bodyPr/>
        <a:lstStyle/>
        <a:p>
          <a:endParaRPr lang="en-US"/>
        </a:p>
      </dgm:t>
    </dgm:pt>
    <dgm:pt modelId="{D342C1E5-9AE2-4FBE-BB86-D3C1B511F396}" type="sibTrans" cxnId="{2B5D0C00-1497-41E4-91F9-87D85383AEEB}">
      <dgm:prSet/>
      <dgm:spPr/>
      <dgm:t>
        <a:bodyPr/>
        <a:lstStyle/>
        <a:p>
          <a:endParaRPr lang="en-US"/>
        </a:p>
      </dgm:t>
    </dgm:pt>
    <dgm:pt modelId="{831ACB74-735D-4EAD-BEC6-C2132F9086B8}">
      <dgm:prSet phldrT="[Texto]" custT="1"/>
      <dgm:spPr/>
      <dgm:t>
        <a:bodyPr/>
        <a:lstStyle/>
        <a:p>
          <a:r>
            <a:rPr lang="en-US" sz="1050" dirty="0" smtClean="0"/>
            <a:t> Interaction with business stakeholders</a:t>
          </a:r>
          <a:endParaRPr lang="en-US" sz="1050" dirty="0"/>
        </a:p>
      </dgm:t>
    </dgm:pt>
    <dgm:pt modelId="{50D73DA9-401F-4200-A197-99E8197EF793}" type="parTrans" cxnId="{A692DD44-5F77-420B-A618-0F47C20F407F}">
      <dgm:prSet/>
      <dgm:spPr/>
      <dgm:t>
        <a:bodyPr/>
        <a:lstStyle/>
        <a:p>
          <a:endParaRPr lang="en-US"/>
        </a:p>
      </dgm:t>
    </dgm:pt>
    <dgm:pt modelId="{E6AA9839-0F07-43B3-9170-7969D1AE979B}" type="sibTrans" cxnId="{A692DD44-5F77-420B-A618-0F47C20F407F}">
      <dgm:prSet/>
      <dgm:spPr/>
      <dgm:t>
        <a:bodyPr/>
        <a:lstStyle/>
        <a:p>
          <a:endParaRPr lang="en-US"/>
        </a:p>
      </dgm:t>
    </dgm:pt>
    <dgm:pt modelId="{64A69FD1-DD9E-43BE-BE64-22CCF781FAE8}">
      <dgm:prSet phldrT="[Texto]" custT="1"/>
      <dgm:spPr/>
      <dgm:t>
        <a:bodyPr/>
        <a:lstStyle/>
        <a:p>
          <a:r>
            <a:rPr lang="en-US" sz="1050" dirty="0" smtClean="0"/>
            <a:t> Products/frameworks benchmarking</a:t>
          </a:r>
          <a:endParaRPr lang="en-US" sz="1050" dirty="0"/>
        </a:p>
      </dgm:t>
    </dgm:pt>
    <dgm:pt modelId="{A39AE1AE-FF78-4A7A-9601-A2AFB1BA38DD}" type="parTrans" cxnId="{39E7507E-DCCA-41C1-9CFF-C55683E14F3B}">
      <dgm:prSet/>
      <dgm:spPr/>
      <dgm:t>
        <a:bodyPr/>
        <a:lstStyle/>
        <a:p>
          <a:endParaRPr lang="en-US"/>
        </a:p>
      </dgm:t>
    </dgm:pt>
    <dgm:pt modelId="{485DC829-557F-40DA-A299-FEBFF2216A69}" type="sibTrans" cxnId="{39E7507E-DCCA-41C1-9CFF-C55683E14F3B}">
      <dgm:prSet/>
      <dgm:spPr/>
      <dgm:t>
        <a:bodyPr/>
        <a:lstStyle/>
        <a:p>
          <a:endParaRPr lang="en-US"/>
        </a:p>
      </dgm:t>
    </dgm:pt>
    <dgm:pt modelId="{F06D11A0-21D0-4AE0-AA8B-457CDA2989A2}">
      <dgm:prSet phldrT="[Texto]" custT="1"/>
      <dgm:spPr/>
      <dgm:t>
        <a:bodyPr/>
        <a:lstStyle/>
        <a:p>
          <a:r>
            <a:rPr lang="en-US" sz="1050" dirty="0" smtClean="0"/>
            <a:t> Technical decisions</a:t>
          </a:r>
          <a:endParaRPr lang="en-US" sz="1050" dirty="0"/>
        </a:p>
      </dgm:t>
    </dgm:pt>
    <dgm:pt modelId="{4A4B638C-30E7-46BB-B942-3A7BB4D66FCD}" type="parTrans" cxnId="{AA2D91FF-4B3C-428A-A0DF-3731749D9631}">
      <dgm:prSet/>
      <dgm:spPr/>
      <dgm:t>
        <a:bodyPr/>
        <a:lstStyle/>
        <a:p>
          <a:endParaRPr lang="en-US"/>
        </a:p>
      </dgm:t>
    </dgm:pt>
    <dgm:pt modelId="{F42E4303-B9E4-4C54-89CD-56210FE5FA1D}" type="sibTrans" cxnId="{AA2D91FF-4B3C-428A-A0DF-3731749D9631}">
      <dgm:prSet/>
      <dgm:spPr/>
      <dgm:t>
        <a:bodyPr/>
        <a:lstStyle/>
        <a:p>
          <a:endParaRPr lang="en-US"/>
        </a:p>
      </dgm:t>
    </dgm:pt>
    <dgm:pt modelId="{ADF38E47-2A76-4767-B12A-D39348048902}">
      <dgm:prSet phldrT="[Texto]" custT="1"/>
      <dgm:spPr/>
      <dgm:t>
        <a:bodyPr/>
        <a:lstStyle/>
        <a:p>
          <a:r>
            <a:rPr lang="en-US" sz="1050" dirty="0" smtClean="0"/>
            <a:t> Tasks automation</a:t>
          </a:r>
          <a:endParaRPr lang="en-US" sz="1050" dirty="0"/>
        </a:p>
      </dgm:t>
    </dgm:pt>
    <dgm:pt modelId="{3CA31944-7B49-42DE-8788-22782973AFE0}" type="parTrans" cxnId="{C330F945-5E9A-4295-9AF7-CD795ED7F652}">
      <dgm:prSet/>
      <dgm:spPr/>
      <dgm:t>
        <a:bodyPr/>
        <a:lstStyle/>
        <a:p>
          <a:endParaRPr lang="en-US"/>
        </a:p>
      </dgm:t>
    </dgm:pt>
    <dgm:pt modelId="{930434DA-46FA-4910-8C59-E8859CFA18B7}" type="sibTrans" cxnId="{C330F945-5E9A-4295-9AF7-CD795ED7F652}">
      <dgm:prSet/>
      <dgm:spPr/>
      <dgm:t>
        <a:bodyPr/>
        <a:lstStyle/>
        <a:p>
          <a:endParaRPr lang="en-US"/>
        </a:p>
      </dgm:t>
    </dgm:pt>
    <dgm:pt modelId="{D1BD542E-08B2-4C62-A90C-72E41BC746C5}">
      <dgm:prSet phldrT="[Texto]" custT="1"/>
      <dgm:spPr/>
      <dgm:t>
        <a:bodyPr/>
        <a:lstStyle/>
        <a:p>
          <a:r>
            <a:rPr lang="en-US" sz="1050" dirty="0" smtClean="0"/>
            <a:t> DevOps</a:t>
          </a:r>
          <a:endParaRPr lang="en-US" sz="1050" dirty="0"/>
        </a:p>
      </dgm:t>
    </dgm:pt>
    <dgm:pt modelId="{8919A829-C642-4772-8AE0-8D026CB4AF6A}" type="parTrans" cxnId="{1C96C7AB-4C4D-43F9-8CA6-B473F5DFFD25}">
      <dgm:prSet/>
      <dgm:spPr/>
      <dgm:t>
        <a:bodyPr/>
        <a:lstStyle/>
        <a:p>
          <a:endParaRPr lang="en-US"/>
        </a:p>
      </dgm:t>
    </dgm:pt>
    <dgm:pt modelId="{A949FE1D-F7E2-44CC-AF1D-223FD1B073B9}" type="sibTrans" cxnId="{1C96C7AB-4C4D-43F9-8CA6-B473F5DFFD25}">
      <dgm:prSet/>
      <dgm:spPr/>
      <dgm:t>
        <a:bodyPr/>
        <a:lstStyle/>
        <a:p>
          <a:endParaRPr lang="en-US"/>
        </a:p>
      </dgm:t>
    </dgm:pt>
    <dgm:pt modelId="{7C29978F-7F35-4305-9455-A3919EE30FDA}">
      <dgm:prSet phldrT="[Texto]" custT="1"/>
      <dgm:spPr/>
      <dgm:t>
        <a:bodyPr/>
        <a:lstStyle/>
        <a:p>
          <a:r>
            <a:rPr lang="en-US" sz="1050" dirty="0" smtClean="0"/>
            <a:t> Develop transversal components (</a:t>
          </a:r>
          <a:r>
            <a:rPr lang="en-US" sz="1050" dirty="0" err="1" smtClean="0"/>
            <a:t>i.e</a:t>
          </a:r>
          <a:r>
            <a:rPr lang="en-US" sz="1050" dirty="0" smtClean="0"/>
            <a:t>, framework)</a:t>
          </a:r>
          <a:endParaRPr lang="en-US" sz="1050" dirty="0"/>
        </a:p>
      </dgm:t>
    </dgm:pt>
    <dgm:pt modelId="{604F8CB1-9243-4E0E-A72B-060384926B4E}" type="parTrans" cxnId="{2CA69D7C-D3ED-4709-A60D-A09A61180E48}">
      <dgm:prSet/>
      <dgm:spPr/>
      <dgm:t>
        <a:bodyPr/>
        <a:lstStyle/>
        <a:p>
          <a:endParaRPr lang="en-US"/>
        </a:p>
      </dgm:t>
    </dgm:pt>
    <dgm:pt modelId="{96BA6C59-9081-4F9F-A24F-7C02DE28B2E7}" type="sibTrans" cxnId="{2CA69D7C-D3ED-4709-A60D-A09A61180E48}">
      <dgm:prSet/>
      <dgm:spPr/>
      <dgm:t>
        <a:bodyPr/>
        <a:lstStyle/>
        <a:p>
          <a:endParaRPr lang="en-US"/>
        </a:p>
      </dgm:t>
    </dgm:pt>
    <dgm:pt modelId="{4A31AA8B-46AD-4B96-8FB1-0056CA32B12E}">
      <dgm:prSet phldrT="[Texto]" custT="1"/>
      <dgm:spPr/>
      <dgm:t>
        <a:bodyPr/>
        <a:lstStyle/>
        <a:p>
          <a:r>
            <a:rPr lang="en-US" sz="1050" dirty="0" smtClean="0"/>
            <a:t> Provide guidance and supervision to the team</a:t>
          </a:r>
          <a:endParaRPr lang="en-US" sz="1050" dirty="0"/>
        </a:p>
      </dgm:t>
    </dgm:pt>
    <dgm:pt modelId="{68B09D93-F710-437A-ADBF-532D533035E8}" type="parTrans" cxnId="{9F926862-ADA2-4864-BB7E-939A79594FA7}">
      <dgm:prSet/>
      <dgm:spPr/>
      <dgm:t>
        <a:bodyPr/>
        <a:lstStyle/>
        <a:p>
          <a:endParaRPr lang="en-US"/>
        </a:p>
      </dgm:t>
    </dgm:pt>
    <dgm:pt modelId="{B4495499-ED6F-44D5-A82C-A87F5BAEDAA7}" type="sibTrans" cxnId="{9F926862-ADA2-4864-BB7E-939A79594FA7}">
      <dgm:prSet/>
      <dgm:spPr/>
      <dgm:t>
        <a:bodyPr/>
        <a:lstStyle/>
        <a:p>
          <a:endParaRPr lang="en-US"/>
        </a:p>
      </dgm:t>
    </dgm:pt>
    <dgm:pt modelId="{6A69E199-C98F-4B8C-A480-DD11D5833482}">
      <dgm:prSet phldrT="[Texto]" custT="1"/>
      <dgm:spPr/>
      <dgm:t>
        <a:bodyPr/>
        <a:lstStyle/>
        <a:p>
          <a:r>
            <a:rPr lang="en-US" sz="1050" dirty="0" smtClean="0"/>
            <a:t> Design</a:t>
          </a:r>
          <a:endParaRPr lang="en-US" sz="1050" dirty="0"/>
        </a:p>
      </dgm:t>
    </dgm:pt>
    <dgm:pt modelId="{10B56B80-3E81-477D-9B19-A928DFA53758}" type="sibTrans" cxnId="{098662B6-EB18-4914-B6EB-E381167CCA92}">
      <dgm:prSet/>
      <dgm:spPr/>
      <dgm:t>
        <a:bodyPr/>
        <a:lstStyle/>
        <a:p>
          <a:endParaRPr lang="en-US"/>
        </a:p>
      </dgm:t>
    </dgm:pt>
    <dgm:pt modelId="{19E3CD3A-1C5A-4401-8EBE-C464B713417D}" type="parTrans" cxnId="{098662B6-EB18-4914-B6EB-E381167CCA92}">
      <dgm:prSet/>
      <dgm:spPr/>
      <dgm:t>
        <a:bodyPr/>
        <a:lstStyle/>
        <a:p>
          <a:endParaRPr lang="en-US"/>
        </a:p>
      </dgm:t>
    </dgm:pt>
    <dgm:pt modelId="{05B841FA-B501-41E9-99D6-1B7CCF2086D2}">
      <dgm:prSet phldrT="[Texto]" custT="1"/>
      <dgm:spPr/>
      <dgm:t>
        <a:bodyPr/>
        <a:lstStyle/>
        <a:p>
          <a:r>
            <a:rPr lang="en-US" sz="1050" dirty="0" smtClean="0"/>
            <a:t> Collaborate with the solutions architect to make the most difficult decisions </a:t>
          </a:r>
          <a:endParaRPr lang="en-US" sz="1050" dirty="0"/>
        </a:p>
      </dgm:t>
    </dgm:pt>
    <dgm:pt modelId="{E27626EB-590E-48A2-870D-EB33BE72915D}" type="parTrans" cxnId="{4FC24F51-4892-4E7D-AB90-88D1665AB48B}">
      <dgm:prSet/>
      <dgm:spPr/>
      <dgm:t>
        <a:bodyPr/>
        <a:lstStyle/>
        <a:p>
          <a:endParaRPr lang="en-US"/>
        </a:p>
      </dgm:t>
    </dgm:pt>
    <dgm:pt modelId="{E8133959-E8EB-4D44-8A48-6EDA4C3C4DA4}" type="sibTrans" cxnId="{4FC24F51-4892-4E7D-AB90-88D1665AB48B}">
      <dgm:prSet/>
      <dgm:spPr/>
      <dgm:t>
        <a:bodyPr/>
        <a:lstStyle/>
        <a:p>
          <a:endParaRPr lang="en-US"/>
        </a:p>
      </dgm:t>
    </dgm:pt>
    <dgm:pt modelId="{EE88E10F-16B4-464B-A2AE-69D94C2B20F0}" type="pres">
      <dgm:prSet presAssocID="{438F8DA6-591E-45BF-8CCA-6F6C4C7FC639}" presName="linear" presStyleCnt="0">
        <dgm:presLayoutVars>
          <dgm:dir/>
          <dgm:resizeHandles val="exact"/>
        </dgm:presLayoutVars>
      </dgm:prSet>
      <dgm:spPr/>
    </dgm:pt>
    <dgm:pt modelId="{60CF83DD-B65D-4CB1-87A0-EE22BB28729D}" type="pres">
      <dgm:prSet presAssocID="{EED1704D-A09C-4A66-8031-4497CAA51D6B}" presName="comp" presStyleCnt="0"/>
      <dgm:spPr/>
    </dgm:pt>
    <dgm:pt modelId="{B76418EC-408E-4AC5-83A3-6D2316F5001D}" type="pres">
      <dgm:prSet presAssocID="{EED1704D-A09C-4A66-8031-4497CAA51D6B}" presName="box" presStyleLbl="node1" presStyleIdx="0" presStyleCnt="3"/>
      <dgm:spPr/>
      <dgm:t>
        <a:bodyPr/>
        <a:lstStyle/>
        <a:p>
          <a:endParaRPr lang="en-US"/>
        </a:p>
      </dgm:t>
    </dgm:pt>
    <dgm:pt modelId="{4A43796E-5C8E-4FD4-8146-9695FE4EF233}" type="pres">
      <dgm:prSet presAssocID="{EED1704D-A09C-4A66-8031-4497CAA51D6B}" presName="img" presStyleLbl="fgImgPlace1" presStyleIdx="0" presStyleCnt="3" custLinFactNeighborY="4257"/>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t>
        <a:bodyPr/>
        <a:lstStyle/>
        <a:p>
          <a:endParaRPr lang="en-US"/>
        </a:p>
      </dgm:t>
    </dgm:pt>
    <dgm:pt modelId="{06FD9D2C-E221-4D32-A80A-751478F7EBD8}" type="pres">
      <dgm:prSet presAssocID="{EED1704D-A09C-4A66-8031-4497CAA51D6B}" presName="text" presStyleLbl="node1" presStyleIdx="0" presStyleCnt="3">
        <dgm:presLayoutVars>
          <dgm:bulletEnabled val="1"/>
        </dgm:presLayoutVars>
      </dgm:prSet>
      <dgm:spPr/>
      <dgm:t>
        <a:bodyPr/>
        <a:lstStyle/>
        <a:p>
          <a:endParaRPr lang="en-US"/>
        </a:p>
      </dgm:t>
    </dgm:pt>
    <dgm:pt modelId="{21F27218-1164-4A4F-BD82-DD2278BE2500}" type="pres">
      <dgm:prSet presAssocID="{F6BD03B4-F87D-4B40-8BA7-E9036BF196F6}" presName="spacer" presStyleCnt="0"/>
      <dgm:spPr/>
    </dgm:pt>
    <dgm:pt modelId="{569990B0-643F-4E9C-923C-D00E83C0318B}" type="pres">
      <dgm:prSet presAssocID="{C91CA927-491D-4C63-B03F-06511E1C81F1}" presName="comp" presStyleCnt="0"/>
      <dgm:spPr/>
    </dgm:pt>
    <dgm:pt modelId="{FCE9D1F8-3EC4-4AF1-8AA2-E52CB382BD46}" type="pres">
      <dgm:prSet presAssocID="{C91CA927-491D-4C63-B03F-06511E1C81F1}" presName="box" presStyleLbl="node1" presStyleIdx="1" presStyleCnt="3"/>
      <dgm:spPr/>
      <dgm:t>
        <a:bodyPr/>
        <a:lstStyle/>
        <a:p>
          <a:endParaRPr lang="en-US"/>
        </a:p>
      </dgm:t>
    </dgm:pt>
    <dgm:pt modelId="{0CBB74DD-F7BC-4A40-9CC4-D5D2045F13B2}" type="pres">
      <dgm:prSet presAssocID="{C91CA927-491D-4C63-B03F-06511E1C81F1}" presName="img" presStyleLbl="fgImgPlace1" presStyleIdx="1" presStyleCnt="3"/>
      <dgm:spPr>
        <a:blipFill rotWithShape="1">
          <a:blip xmlns:r="http://schemas.openxmlformats.org/officeDocument/2006/relationships" r:embed="rId2"/>
          <a:stretch>
            <a:fillRect/>
          </a:stretch>
        </a:blipFill>
      </dgm:spPr>
    </dgm:pt>
    <dgm:pt modelId="{D659F1F3-36C9-48CD-9230-8776DE22255B}" type="pres">
      <dgm:prSet presAssocID="{C91CA927-491D-4C63-B03F-06511E1C81F1}" presName="text" presStyleLbl="node1" presStyleIdx="1" presStyleCnt="3">
        <dgm:presLayoutVars>
          <dgm:bulletEnabled val="1"/>
        </dgm:presLayoutVars>
      </dgm:prSet>
      <dgm:spPr/>
      <dgm:t>
        <a:bodyPr/>
        <a:lstStyle/>
        <a:p>
          <a:endParaRPr lang="en-US"/>
        </a:p>
      </dgm:t>
    </dgm:pt>
    <dgm:pt modelId="{65B8E8D7-EA0D-4235-A22E-EC19FD32A108}" type="pres">
      <dgm:prSet presAssocID="{937210B9-EDBE-4B4B-A411-4EEFD84C7056}" presName="spacer" presStyleCnt="0"/>
      <dgm:spPr/>
    </dgm:pt>
    <dgm:pt modelId="{F13A613A-55EB-4F82-8135-D6B5A0EE5760}" type="pres">
      <dgm:prSet presAssocID="{E93B5C20-CC70-4173-9022-1C796239D147}" presName="comp" presStyleCnt="0"/>
      <dgm:spPr/>
    </dgm:pt>
    <dgm:pt modelId="{A5C982AC-BA57-4490-9912-E210987F8FEB}" type="pres">
      <dgm:prSet presAssocID="{E93B5C20-CC70-4173-9022-1C796239D147}" presName="box" presStyleLbl="node1" presStyleIdx="2" presStyleCnt="3" custScaleY="118802"/>
      <dgm:spPr/>
      <dgm:t>
        <a:bodyPr/>
        <a:lstStyle/>
        <a:p>
          <a:endParaRPr lang="en-US"/>
        </a:p>
      </dgm:t>
    </dgm:pt>
    <dgm:pt modelId="{406651D3-51BF-4D8B-B52B-CE40974624E9}" type="pres">
      <dgm:prSet presAssocID="{E93B5C20-CC70-4173-9022-1C796239D147}" presName="img" presStyleLbl="fgImgPlace1" presStyleIdx="2" presStyleCnt="3"/>
      <dgm:spPr>
        <a:blipFill rotWithShape="1">
          <a:blip xmlns:r="http://schemas.openxmlformats.org/officeDocument/2006/relationships" r:embed="rId2"/>
          <a:stretch>
            <a:fillRect/>
          </a:stretch>
        </a:blipFill>
      </dgm:spPr>
    </dgm:pt>
    <dgm:pt modelId="{C4618E16-C18D-438C-8B6C-53FDFE13BAE2}" type="pres">
      <dgm:prSet presAssocID="{E93B5C20-CC70-4173-9022-1C796239D147}" presName="text" presStyleLbl="node1" presStyleIdx="2" presStyleCnt="3">
        <dgm:presLayoutVars>
          <dgm:bulletEnabled val="1"/>
        </dgm:presLayoutVars>
      </dgm:prSet>
      <dgm:spPr/>
      <dgm:t>
        <a:bodyPr/>
        <a:lstStyle/>
        <a:p>
          <a:endParaRPr lang="en-US"/>
        </a:p>
      </dgm:t>
    </dgm:pt>
  </dgm:ptLst>
  <dgm:cxnLst>
    <dgm:cxn modelId="{4A5D2388-9A52-49A9-BF2A-BF3B2CDC8E90}" type="presOf" srcId="{EED1704D-A09C-4A66-8031-4497CAA51D6B}" destId="{06FD9D2C-E221-4D32-A80A-751478F7EBD8}" srcOrd="1" destOrd="0" presId="urn:microsoft.com/office/officeart/2005/8/layout/vList4"/>
    <dgm:cxn modelId="{6A11273E-2CE2-43B7-B78A-9536427655ED}" type="presOf" srcId="{4A31AA8B-46AD-4B96-8FB1-0056CA32B12E}" destId="{C4618E16-C18D-438C-8B6C-53FDFE13BAE2}" srcOrd="1" destOrd="4" presId="urn:microsoft.com/office/officeart/2005/8/layout/vList4"/>
    <dgm:cxn modelId="{1B0559CF-5D2D-4B1C-9619-EDFBA26A70C3}" srcId="{438F8DA6-591E-45BF-8CCA-6F6C4C7FC639}" destId="{EED1704D-A09C-4A66-8031-4497CAA51D6B}" srcOrd="0" destOrd="0" parTransId="{CF078EBE-37BC-4FD7-A7D5-EFADB06B0332}" sibTransId="{F6BD03B4-F87D-4B40-8BA7-E9036BF196F6}"/>
    <dgm:cxn modelId="{2CA69D7C-D3ED-4709-A60D-A09A61180E48}" srcId="{E93B5C20-CC70-4173-9022-1C796239D147}" destId="{7C29978F-7F35-4305-9455-A3919EE30FDA}" srcOrd="2" destOrd="0" parTransId="{604F8CB1-9243-4E0E-A72B-060384926B4E}" sibTransId="{96BA6C59-9081-4F9F-A24F-7C02DE28B2E7}"/>
    <dgm:cxn modelId="{80382953-595F-4079-A4D9-982663A24651}" type="presOf" srcId="{64A69FD1-DD9E-43BE-BE64-22CCF781FAE8}" destId="{B76418EC-408E-4AC5-83A3-6D2316F5001D}" srcOrd="0" destOrd="3" presId="urn:microsoft.com/office/officeart/2005/8/layout/vList4"/>
    <dgm:cxn modelId="{7402FE76-2974-414F-8DBE-3219EB72CF91}" type="presOf" srcId="{E93B5C20-CC70-4173-9022-1C796239D147}" destId="{C4618E16-C18D-438C-8B6C-53FDFE13BAE2}" srcOrd="1" destOrd="0" presId="urn:microsoft.com/office/officeart/2005/8/layout/vList4"/>
    <dgm:cxn modelId="{4A7339F2-1EF9-4EF3-BB7B-86FDFCAB051B}" type="presOf" srcId="{05B841FA-B501-41E9-99D6-1B7CCF2086D2}" destId="{A5C982AC-BA57-4490-9912-E210987F8FEB}" srcOrd="0" destOrd="2" presId="urn:microsoft.com/office/officeart/2005/8/layout/vList4"/>
    <dgm:cxn modelId="{AE75F8DB-FAA7-48A4-92EF-31C77E168DA4}" type="presOf" srcId="{C91CA927-491D-4C63-B03F-06511E1C81F1}" destId="{D659F1F3-36C9-48CD-9230-8776DE22255B}" srcOrd="1" destOrd="0" presId="urn:microsoft.com/office/officeart/2005/8/layout/vList4"/>
    <dgm:cxn modelId="{2B5D0C00-1497-41E4-91F9-87D85383AEEB}" srcId="{438F8DA6-591E-45BF-8CCA-6F6C4C7FC639}" destId="{E93B5C20-CC70-4173-9022-1C796239D147}" srcOrd="2" destOrd="0" parTransId="{2390EF91-8257-43E5-A95D-B83E4AD91429}" sibTransId="{D342C1E5-9AE2-4FBE-BB86-D3C1B511F396}"/>
    <dgm:cxn modelId="{9F926862-ADA2-4864-BB7E-939A79594FA7}" srcId="{E93B5C20-CC70-4173-9022-1C796239D147}" destId="{4A31AA8B-46AD-4B96-8FB1-0056CA32B12E}" srcOrd="3" destOrd="0" parTransId="{68B09D93-F710-437A-ADBF-532D533035E8}" sibTransId="{B4495499-ED6F-44D5-A82C-A87F5BAEDAA7}"/>
    <dgm:cxn modelId="{4685AA02-27F8-44E7-8A40-7C206D29C640}" srcId="{438F8DA6-591E-45BF-8CCA-6F6C4C7FC639}" destId="{C91CA927-491D-4C63-B03F-06511E1C81F1}" srcOrd="1" destOrd="0" parTransId="{D4D5016E-8BE7-4E85-9087-6D9100613F84}" sibTransId="{937210B9-EDBE-4B4B-A411-4EEFD84C7056}"/>
    <dgm:cxn modelId="{96E2B66C-ED9E-4A40-BF30-641545D4F85C}" type="presOf" srcId="{831ACB74-735D-4EAD-BEC6-C2132F9086B8}" destId="{B76418EC-408E-4AC5-83A3-6D2316F5001D}" srcOrd="0" destOrd="2" presId="urn:microsoft.com/office/officeart/2005/8/layout/vList4"/>
    <dgm:cxn modelId="{6015F25B-81FD-42D9-AC49-75A98DB972E8}" type="presOf" srcId="{ADF38E47-2A76-4767-B12A-D39348048902}" destId="{FCE9D1F8-3EC4-4AF1-8AA2-E52CB382BD46}" srcOrd="0" destOrd="2" presId="urn:microsoft.com/office/officeart/2005/8/layout/vList4"/>
    <dgm:cxn modelId="{BE5180A2-60CF-432F-B382-A882F1F500E2}" type="presOf" srcId="{7C29978F-7F35-4305-9455-A3919EE30FDA}" destId="{A5C982AC-BA57-4490-9912-E210987F8FEB}" srcOrd="0" destOrd="3" presId="urn:microsoft.com/office/officeart/2005/8/layout/vList4"/>
    <dgm:cxn modelId="{39E7507E-DCCA-41C1-9CFF-C55683E14F3B}" srcId="{EED1704D-A09C-4A66-8031-4497CAA51D6B}" destId="{64A69FD1-DD9E-43BE-BE64-22CCF781FAE8}" srcOrd="2" destOrd="0" parTransId="{A39AE1AE-FF78-4A7A-9601-A2AFB1BA38DD}" sibTransId="{485DC829-557F-40DA-A299-FEBFF2216A69}"/>
    <dgm:cxn modelId="{A1687C8D-C32B-441F-9765-F3DD851110DA}" type="presOf" srcId="{D1BD542E-08B2-4C62-A90C-72E41BC746C5}" destId="{D659F1F3-36C9-48CD-9230-8776DE22255B}" srcOrd="1" destOrd="3" presId="urn:microsoft.com/office/officeart/2005/8/layout/vList4"/>
    <dgm:cxn modelId="{48EFE999-D7F4-4CD3-A3F1-5E9BAA8AFD1E}" type="presOf" srcId="{E93B5C20-CC70-4173-9022-1C796239D147}" destId="{A5C982AC-BA57-4490-9912-E210987F8FEB}" srcOrd="0" destOrd="0" presId="urn:microsoft.com/office/officeart/2005/8/layout/vList4"/>
    <dgm:cxn modelId="{A8CCCEBC-DB27-43CF-9C6A-A9546348D20B}" srcId="{C91CA927-491D-4C63-B03F-06511E1C81F1}" destId="{202F4DEE-BF5D-48D8-8ECF-8CFCF87D4241}" srcOrd="0" destOrd="0" parTransId="{42684CE5-D8DC-48F1-A0AA-8B9DDAEA3A51}" sibTransId="{2F440685-4EBD-4986-9391-C5C58EE509A8}"/>
    <dgm:cxn modelId="{EA4F2C14-B91D-49ED-A814-2A199BFF88E5}" type="presOf" srcId="{438F8DA6-591E-45BF-8CCA-6F6C4C7FC639}" destId="{EE88E10F-16B4-464B-A2AE-69D94C2B20F0}" srcOrd="0" destOrd="0" presId="urn:microsoft.com/office/officeart/2005/8/layout/vList4"/>
    <dgm:cxn modelId="{E170E3E2-65E2-4590-A37F-204547ABB34A}" type="presOf" srcId="{64A69FD1-DD9E-43BE-BE64-22CCF781FAE8}" destId="{06FD9D2C-E221-4D32-A80A-751478F7EBD8}" srcOrd="1" destOrd="3" presId="urn:microsoft.com/office/officeart/2005/8/layout/vList4"/>
    <dgm:cxn modelId="{0E54A02A-7ED5-46FF-841E-50CF2D4DBF32}" type="presOf" srcId="{D1BD542E-08B2-4C62-A90C-72E41BC746C5}" destId="{FCE9D1F8-3EC4-4AF1-8AA2-E52CB382BD46}" srcOrd="0" destOrd="3" presId="urn:microsoft.com/office/officeart/2005/8/layout/vList4"/>
    <dgm:cxn modelId="{5440BFE5-2CCC-4FC3-983C-7BFB13637A09}" type="presOf" srcId="{E11A621C-C936-46D4-9BE0-BC49CDDB2BFE}" destId="{06FD9D2C-E221-4D32-A80A-751478F7EBD8}" srcOrd="1" destOrd="1" presId="urn:microsoft.com/office/officeart/2005/8/layout/vList4"/>
    <dgm:cxn modelId="{CD9DCD4F-1B34-419D-AF5A-9CAF3339F7FB}" type="presOf" srcId="{F06D11A0-21D0-4AE0-AA8B-457CDA2989A2}" destId="{06FD9D2C-E221-4D32-A80A-751478F7EBD8}" srcOrd="1" destOrd="4" presId="urn:microsoft.com/office/officeart/2005/8/layout/vList4"/>
    <dgm:cxn modelId="{EBE857EB-AF2F-4B3C-8DF1-F22C937B967A}" srcId="{EED1704D-A09C-4A66-8031-4497CAA51D6B}" destId="{E11A621C-C936-46D4-9BE0-BC49CDDB2BFE}" srcOrd="0" destOrd="0" parTransId="{1861F093-9CBF-4836-AE97-E07F41206DB5}" sibTransId="{A48FCD2B-FB7A-444D-8D40-E3FCF5A1EE3F}"/>
    <dgm:cxn modelId="{1C96C7AB-4C4D-43F9-8CA6-B473F5DFFD25}" srcId="{C91CA927-491D-4C63-B03F-06511E1C81F1}" destId="{D1BD542E-08B2-4C62-A90C-72E41BC746C5}" srcOrd="2" destOrd="0" parTransId="{8919A829-C642-4772-8AE0-8D026CB4AF6A}" sibTransId="{A949FE1D-F7E2-44CC-AF1D-223FD1B073B9}"/>
    <dgm:cxn modelId="{EDB0E5FC-4BB9-4A2A-87A6-443F109E387D}" type="presOf" srcId="{EED1704D-A09C-4A66-8031-4497CAA51D6B}" destId="{B76418EC-408E-4AC5-83A3-6D2316F5001D}" srcOrd="0" destOrd="0" presId="urn:microsoft.com/office/officeart/2005/8/layout/vList4"/>
    <dgm:cxn modelId="{4FC24F51-4892-4E7D-AB90-88D1665AB48B}" srcId="{E93B5C20-CC70-4173-9022-1C796239D147}" destId="{05B841FA-B501-41E9-99D6-1B7CCF2086D2}" srcOrd="1" destOrd="0" parTransId="{E27626EB-590E-48A2-870D-EB33BE72915D}" sibTransId="{E8133959-E8EB-4D44-8A48-6EDA4C3C4DA4}"/>
    <dgm:cxn modelId="{C330F945-5E9A-4295-9AF7-CD795ED7F652}" srcId="{C91CA927-491D-4C63-B03F-06511E1C81F1}" destId="{ADF38E47-2A76-4767-B12A-D39348048902}" srcOrd="1" destOrd="0" parTransId="{3CA31944-7B49-42DE-8788-22782973AFE0}" sibTransId="{930434DA-46FA-4910-8C59-E8859CFA18B7}"/>
    <dgm:cxn modelId="{44B27E4B-F63B-466E-9700-383898FE5E37}" type="presOf" srcId="{6A69E199-C98F-4B8C-A480-DD11D5833482}" destId="{C4618E16-C18D-438C-8B6C-53FDFE13BAE2}" srcOrd="1" destOrd="1" presId="urn:microsoft.com/office/officeart/2005/8/layout/vList4"/>
    <dgm:cxn modelId="{AA2D91FF-4B3C-428A-A0DF-3731749D9631}" srcId="{EED1704D-A09C-4A66-8031-4497CAA51D6B}" destId="{F06D11A0-21D0-4AE0-AA8B-457CDA2989A2}" srcOrd="3" destOrd="0" parTransId="{4A4B638C-30E7-46BB-B942-3A7BB4D66FCD}" sibTransId="{F42E4303-B9E4-4C54-89CD-56210FE5FA1D}"/>
    <dgm:cxn modelId="{098662B6-EB18-4914-B6EB-E381167CCA92}" srcId="{E93B5C20-CC70-4173-9022-1C796239D147}" destId="{6A69E199-C98F-4B8C-A480-DD11D5833482}" srcOrd="0" destOrd="0" parTransId="{19E3CD3A-1C5A-4401-8EBE-C464B713417D}" sibTransId="{10B56B80-3E81-477D-9B19-A928DFA53758}"/>
    <dgm:cxn modelId="{C1077538-1DAE-4789-BA39-39ABC4CD9B86}" type="presOf" srcId="{202F4DEE-BF5D-48D8-8ECF-8CFCF87D4241}" destId="{D659F1F3-36C9-48CD-9230-8776DE22255B}" srcOrd="1" destOrd="1" presId="urn:microsoft.com/office/officeart/2005/8/layout/vList4"/>
    <dgm:cxn modelId="{1A9F8587-A5EF-440A-9139-087AFB499593}" type="presOf" srcId="{C91CA927-491D-4C63-B03F-06511E1C81F1}" destId="{FCE9D1F8-3EC4-4AF1-8AA2-E52CB382BD46}" srcOrd="0" destOrd="0" presId="urn:microsoft.com/office/officeart/2005/8/layout/vList4"/>
    <dgm:cxn modelId="{C64F9C16-6660-48CE-8E08-99153F98F631}" type="presOf" srcId="{202F4DEE-BF5D-48D8-8ECF-8CFCF87D4241}" destId="{FCE9D1F8-3EC4-4AF1-8AA2-E52CB382BD46}" srcOrd="0" destOrd="1" presId="urn:microsoft.com/office/officeart/2005/8/layout/vList4"/>
    <dgm:cxn modelId="{CF69336C-BE1E-4123-B3A5-E8D935FE7496}" type="presOf" srcId="{ADF38E47-2A76-4767-B12A-D39348048902}" destId="{D659F1F3-36C9-48CD-9230-8776DE22255B}" srcOrd="1" destOrd="2" presId="urn:microsoft.com/office/officeart/2005/8/layout/vList4"/>
    <dgm:cxn modelId="{A692DD44-5F77-420B-A618-0F47C20F407F}" srcId="{EED1704D-A09C-4A66-8031-4497CAA51D6B}" destId="{831ACB74-735D-4EAD-BEC6-C2132F9086B8}" srcOrd="1" destOrd="0" parTransId="{50D73DA9-401F-4200-A197-99E8197EF793}" sibTransId="{E6AA9839-0F07-43B3-9170-7969D1AE979B}"/>
    <dgm:cxn modelId="{09BAFC42-1B01-452C-A98C-1C0468C72A8E}" type="presOf" srcId="{831ACB74-735D-4EAD-BEC6-C2132F9086B8}" destId="{06FD9D2C-E221-4D32-A80A-751478F7EBD8}" srcOrd="1" destOrd="2" presId="urn:microsoft.com/office/officeart/2005/8/layout/vList4"/>
    <dgm:cxn modelId="{72C40C26-7D80-417E-82F3-5776A5CF45EF}" type="presOf" srcId="{05B841FA-B501-41E9-99D6-1B7CCF2086D2}" destId="{C4618E16-C18D-438C-8B6C-53FDFE13BAE2}" srcOrd="1" destOrd="2" presId="urn:microsoft.com/office/officeart/2005/8/layout/vList4"/>
    <dgm:cxn modelId="{11DE7AA3-F6D6-4333-9E30-2C31FAC1E07D}" type="presOf" srcId="{E11A621C-C936-46D4-9BE0-BC49CDDB2BFE}" destId="{B76418EC-408E-4AC5-83A3-6D2316F5001D}" srcOrd="0" destOrd="1" presId="urn:microsoft.com/office/officeart/2005/8/layout/vList4"/>
    <dgm:cxn modelId="{F32827DB-8A86-4C90-9D7C-F2619D0F5A71}" type="presOf" srcId="{7C29978F-7F35-4305-9455-A3919EE30FDA}" destId="{C4618E16-C18D-438C-8B6C-53FDFE13BAE2}" srcOrd="1" destOrd="3" presId="urn:microsoft.com/office/officeart/2005/8/layout/vList4"/>
    <dgm:cxn modelId="{36C09E08-9BD8-4CB0-8680-43D74E369B61}" type="presOf" srcId="{6A69E199-C98F-4B8C-A480-DD11D5833482}" destId="{A5C982AC-BA57-4490-9912-E210987F8FEB}" srcOrd="0" destOrd="1" presId="urn:microsoft.com/office/officeart/2005/8/layout/vList4"/>
    <dgm:cxn modelId="{BE6498F3-A32C-4FBF-9D83-D4FC6BE1FAD5}" type="presOf" srcId="{4A31AA8B-46AD-4B96-8FB1-0056CA32B12E}" destId="{A5C982AC-BA57-4490-9912-E210987F8FEB}" srcOrd="0" destOrd="4" presId="urn:microsoft.com/office/officeart/2005/8/layout/vList4"/>
    <dgm:cxn modelId="{2A1D5EB2-D847-47E3-AF42-F20095DADC86}" type="presOf" srcId="{F06D11A0-21D0-4AE0-AA8B-457CDA2989A2}" destId="{B76418EC-408E-4AC5-83A3-6D2316F5001D}" srcOrd="0" destOrd="4" presId="urn:microsoft.com/office/officeart/2005/8/layout/vList4"/>
    <dgm:cxn modelId="{89368198-9B64-423D-BFD0-594D9001043F}" type="presParOf" srcId="{EE88E10F-16B4-464B-A2AE-69D94C2B20F0}" destId="{60CF83DD-B65D-4CB1-87A0-EE22BB28729D}" srcOrd="0" destOrd="0" presId="urn:microsoft.com/office/officeart/2005/8/layout/vList4"/>
    <dgm:cxn modelId="{05C119DA-95C6-4197-8BA1-21533A765309}" type="presParOf" srcId="{60CF83DD-B65D-4CB1-87A0-EE22BB28729D}" destId="{B76418EC-408E-4AC5-83A3-6D2316F5001D}" srcOrd="0" destOrd="0" presId="urn:microsoft.com/office/officeart/2005/8/layout/vList4"/>
    <dgm:cxn modelId="{A370B08B-94B0-4097-A796-67219F0D2364}" type="presParOf" srcId="{60CF83DD-B65D-4CB1-87A0-EE22BB28729D}" destId="{4A43796E-5C8E-4FD4-8146-9695FE4EF233}" srcOrd="1" destOrd="0" presId="urn:microsoft.com/office/officeart/2005/8/layout/vList4"/>
    <dgm:cxn modelId="{40EF7CA4-ACF9-4BA4-9045-0969F61B5A4B}" type="presParOf" srcId="{60CF83DD-B65D-4CB1-87A0-EE22BB28729D}" destId="{06FD9D2C-E221-4D32-A80A-751478F7EBD8}" srcOrd="2" destOrd="0" presId="urn:microsoft.com/office/officeart/2005/8/layout/vList4"/>
    <dgm:cxn modelId="{13888FCB-BBC2-4897-881A-0ECE9EDF28A7}" type="presParOf" srcId="{EE88E10F-16B4-464B-A2AE-69D94C2B20F0}" destId="{21F27218-1164-4A4F-BD82-DD2278BE2500}" srcOrd="1" destOrd="0" presId="urn:microsoft.com/office/officeart/2005/8/layout/vList4"/>
    <dgm:cxn modelId="{D1514550-A65B-45CC-9EC3-F3C7AFABF4CA}" type="presParOf" srcId="{EE88E10F-16B4-464B-A2AE-69D94C2B20F0}" destId="{569990B0-643F-4E9C-923C-D00E83C0318B}" srcOrd="2" destOrd="0" presId="urn:microsoft.com/office/officeart/2005/8/layout/vList4"/>
    <dgm:cxn modelId="{2F88A0CA-8660-48A2-A212-E61534DE2DE5}" type="presParOf" srcId="{569990B0-643F-4E9C-923C-D00E83C0318B}" destId="{FCE9D1F8-3EC4-4AF1-8AA2-E52CB382BD46}" srcOrd="0" destOrd="0" presId="urn:microsoft.com/office/officeart/2005/8/layout/vList4"/>
    <dgm:cxn modelId="{3C8F95C1-CA9A-4176-BA67-B762A6CFD24A}" type="presParOf" srcId="{569990B0-643F-4E9C-923C-D00E83C0318B}" destId="{0CBB74DD-F7BC-4A40-9CC4-D5D2045F13B2}" srcOrd="1" destOrd="0" presId="urn:microsoft.com/office/officeart/2005/8/layout/vList4"/>
    <dgm:cxn modelId="{1F9B99C0-536F-4771-9B79-CCDF2373D594}" type="presParOf" srcId="{569990B0-643F-4E9C-923C-D00E83C0318B}" destId="{D659F1F3-36C9-48CD-9230-8776DE22255B}" srcOrd="2" destOrd="0" presId="urn:microsoft.com/office/officeart/2005/8/layout/vList4"/>
    <dgm:cxn modelId="{AFD9FDF1-63CB-4DC8-91E7-6475BF11CE70}" type="presParOf" srcId="{EE88E10F-16B4-464B-A2AE-69D94C2B20F0}" destId="{65B8E8D7-EA0D-4235-A22E-EC19FD32A108}" srcOrd="3" destOrd="0" presId="urn:microsoft.com/office/officeart/2005/8/layout/vList4"/>
    <dgm:cxn modelId="{C7B9F932-3AD4-4909-B9D2-6AB6048372DE}" type="presParOf" srcId="{EE88E10F-16B4-464B-A2AE-69D94C2B20F0}" destId="{F13A613A-55EB-4F82-8135-D6B5A0EE5760}" srcOrd="4" destOrd="0" presId="urn:microsoft.com/office/officeart/2005/8/layout/vList4"/>
    <dgm:cxn modelId="{8FB42483-50B7-425C-AB7A-5C1C28E1452F}" type="presParOf" srcId="{F13A613A-55EB-4F82-8135-D6B5A0EE5760}" destId="{A5C982AC-BA57-4490-9912-E210987F8FEB}" srcOrd="0" destOrd="0" presId="urn:microsoft.com/office/officeart/2005/8/layout/vList4"/>
    <dgm:cxn modelId="{841FB726-F03D-44D2-90B8-CCCC379B58F0}" type="presParOf" srcId="{F13A613A-55EB-4F82-8135-D6B5A0EE5760}" destId="{406651D3-51BF-4D8B-B52B-CE40974624E9}" srcOrd="1" destOrd="0" presId="urn:microsoft.com/office/officeart/2005/8/layout/vList4"/>
    <dgm:cxn modelId="{98353695-0A79-413D-9554-F717858EB78F}" type="presParOf" srcId="{F13A613A-55EB-4F82-8135-D6B5A0EE5760}" destId="{C4618E16-C18D-438C-8B6C-53FDFE13BAE2}"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8F8DA6-591E-45BF-8CCA-6F6C4C7FC639}"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EED1704D-A09C-4A66-8031-4497CAA51D6B}">
      <dgm:prSet phldrT="[Texto]" custT="1"/>
      <dgm:spPr/>
      <dgm:t>
        <a:bodyPr/>
        <a:lstStyle/>
        <a:p>
          <a:r>
            <a:rPr lang="en-US" sz="1200" dirty="0" smtClean="0"/>
            <a:t>Junior developers (2)</a:t>
          </a:r>
          <a:endParaRPr lang="en-US" sz="1200" dirty="0"/>
        </a:p>
      </dgm:t>
    </dgm:pt>
    <dgm:pt modelId="{CF078EBE-37BC-4FD7-A7D5-EFADB06B0332}" type="parTrans" cxnId="{1B0559CF-5D2D-4B1C-9619-EDFBA26A70C3}">
      <dgm:prSet/>
      <dgm:spPr/>
      <dgm:t>
        <a:bodyPr/>
        <a:lstStyle/>
        <a:p>
          <a:endParaRPr lang="en-US"/>
        </a:p>
      </dgm:t>
    </dgm:pt>
    <dgm:pt modelId="{F6BD03B4-F87D-4B40-8BA7-E9036BF196F6}" type="sibTrans" cxnId="{1B0559CF-5D2D-4B1C-9619-EDFBA26A70C3}">
      <dgm:prSet/>
      <dgm:spPr/>
      <dgm:t>
        <a:bodyPr/>
        <a:lstStyle/>
        <a:p>
          <a:endParaRPr lang="en-US"/>
        </a:p>
      </dgm:t>
    </dgm:pt>
    <dgm:pt modelId="{E11A621C-C936-46D4-9BE0-BC49CDDB2BFE}">
      <dgm:prSet phldrT="[Texto]" custT="1"/>
      <dgm:spPr/>
      <dgm:t>
        <a:bodyPr/>
        <a:lstStyle/>
        <a:p>
          <a:r>
            <a:rPr lang="en-US" sz="1050" dirty="0" smtClean="0"/>
            <a:t> Participate in designs</a:t>
          </a:r>
          <a:endParaRPr lang="en-US" sz="1050" dirty="0"/>
        </a:p>
      </dgm:t>
    </dgm:pt>
    <dgm:pt modelId="{1861F093-9CBF-4836-AE97-E07F41206DB5}" type="parTrans" cxnId="{EBE857EB-AF2F-4B3C-8DF1-F22C937B967A}">
      <dgm:prSet/>
      <dgm:spPr/>
      <dgm:t>
        <a:bodyPr/>
        <a:lstStyle/>
        <a:p>
          <a:endParaRPr lang="en-US"/>
        </a:p>
      </dgm:t>
    </dgm:pt>
    <dgm:pt modelId="{A48FCD2B-FB7A-444D-8D40-E3FCF5A1EE3F}" type="sibTrans" cxnId="{EBE857EB-AF2F-4B3C-8DF1-F22C937B967A}">
      <dgm:prSet/>
      <dgm:spPr/>
      <dgm:t>
        <a:bodyPr/>
        <a:lstStyle/>
        <a:p>
          <a:endParaRPr lang="en-US"/>
        </a:p>
      </dgm:t>
    </dgm:pt>
    <dgm:pt modelId="{C91CA927-491D-4C63-B03F-06511E1C81F1}">
      <dgm:prSet phldrT="[Texto]" custT="1"/>
      <dgm:spPr/>
      <dgm:t>
        <a:bodyPr/>
        <a:lstStyle/>
        <a:p>
          <a:r>
            <a:rPr lang="en-US" sz="1200" dirty="0" smtClean="0"/>
            <a:t>Senior developer</a:t>
          </a:r>
          <a:endParaRPr lang="en-US" sz="1200" dirty="0"/>
        </a:p>
      </dgm:t>
    </dgm:pt>
    <dgm:pt modelId="{D4D5016E-8BE7-4E85-9087-6D9100613F84}" type="parTrans" cxnId="{4685AA02-27F8-44E7-8A40-7C206D29C640}">
      <dgm:prSet/>
      <dgm:spPr/>
      <dgm:t>
        <a:bodyPr/>
        <a:lstStyle/>
        <a:p>
          <a:endParaRPr lang="en-US"/>
        </a:p>
      </dgm:t>
    </dgm:pt>
    <dgm:pt modelId="{937210B9-EDBE-4B4B-A411-4EEFD84C7056}" type="sibTrans" cxnId="{4685AA02-27F8-44E7-8A40-7C206D29C640}">
      <dgm:prSet/>
      <dgm:spPr/>
      <dgm:t>
        <a:bodyPr/>
        <a:lstStyle/>
        <a:p>
          <a:endParaRPr lang="en-US"/>
        </a:p>
      </dgm:t>
    </dgm:pt>
    <dgm:pt modelId="{202F4DEE-BF5D-48D8-8ECF-8CFCF87D4241}">
      <dgm:prSet phldrT="[Texto]" custT="1"/>
      <dgm:spPr/>
      <dgm:t>
        <a:bodyPr/>
        <a:lstStyle/>
        <a:p>
          <a:r>
            <a:rPr lang="en-US" sz="1050" dirty="0" smtClean="0"/>
            <a:t> Design </a:t>
          </a:r>
          <a:endParaRPr lang="en-US" sz="1050" dirty="0"/>
        </a:p>
      </dgm:t>
    </dgm:pt>
    <dgm:pt modelId="{42684CE5-D8DC-48F1-A0AA-8B9DDAEA3A51}" type="parTrans" cxnId="{A8CCCEBC-DB27-43CF-9C6A-A9546348D20B}">
      <dgm:prSet/>
      <dgm:spPr/>
      <dgm:t>
        <a:bodyPr/>
        <a:lstStyle/>
        <a:p>
          <a:endParaRPr lang="en-US"/>
        </a:p>
      </dgm:t>
    </dgm:pt>
    <dgm:pt modelId="{2F440685-4EBD-4986-9391-C5C58EE509A8}" type="sibTrans" cxnId="{A8CCCEBC-DB27-43CF-9C6A-A9546348D20B}">
      <dgm:prSet/>
      <dgm:spPr/>
      <dgm:t>
        <a:bodyPr/>
        <a:lstStyle/>
        <a:p>
          <a:endParaRPr lang="en-US"/>
        </a:p>
      </dgm:t>
    </dgm:pt>
    <dgm:pt modelId="{E93B5C20-CC70-4173-9022-1C796239D147}">
      <dgm:prSet phldrT="[Texto]" custT="1"/>
      <dgm:spPr/>
      <dgm:t>
        <a:bodyPr/>
        <a:lstStyle/>
        <a:p>
          <a:r>
            <a:rPr lang="en-US" sz="1200" dirty="0" smtClean="0"/>
            <a:t>QA Engineer</a:t>
          </a:r>
          <a:endParaRPr lang="en-US" sz="1200" dirty="0"/>
        </a:p>
      </dgm:t>
    </dgm:pt>
    <dgm:pt modelId="{2390EF91-8257-43E5-A95D-B83E4AD91429}" type="parTrans" cxnId="{2B5D0C00-1497-41E4-91F9-87D85383AEEB}">
      <dgm:prSet/>
      <dgm:spPr/>
      <dgm:t>
        <a:bodyPr/>
        <a:lstStyle/>
        <a:p>
          <a:endParaRPr lang="en-US"/>
        </a:p>
      </dgm:t>
    </dgm:pt>
    <dgm:pt modelId="{D342C1E5-9AE2-4FBE-BB86-D3C1B511F396}" type="sibTrans" cxnId="{2B5D0C00-1497-41E4-91F9-87D85383AEEB}">
      <dgm:prSet/>
      <dgm:spPr/>
      <dgm:t>
        <a:bodyPr/>
        <a:lstStyle/>
        <a:p>
          <a:endParaRPr lang="en-US"/>
        </a:p>
      </dgm:t>
    </dgm:pt>
    <dgm:pt modelId="{6A69E199-C98F-4B8C-A480-DD11D5833482}">
      <dgm:prSet phldrT="[Texto]" custT="1"/>
      <dgm:spPr/>
      <dgm:t>
        <a:bodyPr/>
        <a:lstStyle/>
        <a:p>
          <a:r>
            <a:rPr lang="en-US" sz="1050" dirty="0" smtClean="0"/>
            <a:t> Design test cases </a:t>
          </a:r>
          <a:endParaRPr lang="en-US" sz="1050" dirty="0"/>
        </a:p>
      </dgm:t>
    </dgm:pt>
    <dgm:pt modelId="{19E3CD3A-1C5A-4401-8EBE-C464B713417D}" type="parTrans" cxnId="{098662B6-EB18-4914-B6EB-E381167CCA92}">
      <dgm:prSet/>
      <dgm:spPr/>
      <dgm:t>
        <a:bodyPr/>
        <a:lstStyle/>
        <a:p>
          <a:endParaRPr lang="en-US"/>
        </a:p>
      </dgm:t>
    </dgm:pt>
    <dgm:pt modelId="{10B56B80-3E81-477D-9B19-A928DFA53758}" type="sibTrans" cxnId="{098662B6-EB18-4914-B6EB-E381167CCA92}">
      <dgm:prSet/>
      <dgm:spPr/>
      <dgm:t>
        <a:bodyPr/>
        <a:lstStyle/>
        <a:p>
          <a:endParaRPr lang="en-US"/>
        </a:p>
      </dgm:t>
    </dgm:pt>
    <dgm:pt modelId="{7C29978F-7F35-4305-9455-A3919EE30FDA}">
      <dgm:prSet phldrT="[Texto]" custT="1"/>
      <dgm:spPr/>
      <dgm:t>
        <a:bodyPr/>
        <a:lstStyle/>
        <a:p>
          <a:r>
            <a:rPr lang="en-US" sz="1050" dirty="0" smtClean="0"/>
            <a:t> Implement test cases automation</a:t>
          </a:r>
          <a:endParaRPr lang="en-US" sz="1050" dirty="0"/>
        </a:p>
      </dgm:t>
    </dgm:pt>
    <dgm:pt modelId="{604F8CB1-9243-4E0E-A72B-060384926B4E}" type="parTrans" cxnId="{2CA69D7C-D3ED-4709-A60D-A09A61180E48}">
      <dgm:prSet/>
      <dgm:spPr/>
      <dgm:t>
        <a:bodyPr/>
        <a:lstStyle/>
        <a:p>
          <a:endParaRPr lang="en-US"/>
        </a:p>
      </dgm:t>
    </dgm:pt>
    <dgm:pt modelId="{96BA6C59-9081-4F9F-A24F-7C02DE28B2E7}" type="sibTrans" cxnId="{2CA69D7C-D3ED-4709-A60D-A09A61180E48}">
      <dgm:prSet/>
      <dgm:spPr/>
      <dgm:t>
        <a:bodyPr/>
        <a:lstStyle/>
        <a:p>
          <a:endParaRPr lang="en-US"/>
        </a:p>
      </dgm:t>
    </dgm:pt>
    <dgm:pt modelId="{FC275C2A-B335-4A3A-AEFD-3D964AFAF25A}">
      <dgm:prSet phldrT="[Texto]" custT="1"/>
      <dgm:spPr/>
      <dgm:t>
        <a:bodyPr/>
        <a:lstStyle/>
        <a:p>
          <a:r>
            <a:rPr lang="en-US" sz="1050" dirty="0" smtClean="0"/>
            <a:t> Develop simple tasks</a:t>
          </a:r>
          <a:endParaRPr lang="en-US" sz="1050" dirty="0"/>
        </a:p>
      </dgm:t>
    </dgm:pt>
    <dgm:pt modelId="{FC1A0EA5-DBE9-4DEB-AD9F-548894A6CEB9}" type="parTrans" cxnId="{0551BDAB-5CB6-45CF-8EE0-A00CB4F544BA}">
      <dgm:prSet/>
      <dgm:spPr/>
      <dgm:t>
        <a:bodyPr/>
        <a:lstStyle/>
        <a:p>
          <a:endParaRPr lang="en-US"/>
        </a:p>
      </dgm:t>
    </dgm:pt>
    <dgm:pt modelId="{0C63D47B-0805-4AB3-A48A-90A90C8981EA}" type="sibTrans" cxnId="{0551BDAB-5CB6-45CF-8EE0-A00CB4F544BA}">
      <dgm:prSet/>
      <dgm:spPr/>
      <dgm:t>
        <a:bodyPr/>
        <a:lstStyle/>
        <a:p>
          <a:endParaRPr lang="en-US"/>
        </a:p>
      </dgm:t>
    </dgm:pt>
    <dgm:pt modelId="{23D38805-603A-4E1F-B6A9-33FF8A2159C5}">
      <dgm:prSet phldrT="[Texto]" custT="1"/>
      <dgm:spPr/>
      <dgm:t>
        <a:bodyPr/>
        <a:lstStyle/>
        <a:p>
          <a:r>
            <a:rPr lang="en-US" sz="1050" dirty="0" smtClean="0"/>
            <a:t> Develop complex tasks previously design or with help/supervision</a:t>
          </a:r>
          <a:endParaRPr lang="en-US" sz="1050" dirty="0"/>
        </a:p>
      </dgm:t>
    </dgm:pt>
    <dgm:pt modelId="{338F3B71-5E32-4C09-9CA4-B19EA39D23A7}" type="parTrans" cxnId="{F5196BA4-A15F-4874-9DDF-EA00FE869DC5}">
      <dgm:prSet/>
      <dgm:spPr/>
      <dgm:t>
        <a:bodyPr/>
        <a:lstStyle/>
        <a:p>
          <a:endParaRPr lang="en-US"/>
        </a:p>
      </dgm:t>
    </dgm:pt>
    <dgm:pt modelId="{692664E1-3C5E-48D7-87A9-3576BDB176EF}" type="sibTrans" cxnId="{F5196BA4-A15F-4874-9DDF-EA00FE869DC5}">
      <dgm:prSet/>
      <dgm:spPr/>
      <dgm:t>
        <a:bodyPr/>
        <a:lstStyle/>
        <a:p>
          <a:endParaRPr lang="en-US"/>
        </a:p>
      </dgm:t>
    </dgm:pt>
    <dgm:pt modelId="{E828E61A-3F1A-4D4D-B03C-C0984618A38F}">
      <dgm:prSet phldrT="[Texto]" custT="1"/>
      <dgm:spPr/>
      <dgm:t>
        <a:bodyPr/>
        <a:lstStyle/>
        <a:p>
          <a:r>
            <a:rPr lang="en-US" sz="1050" dirty="0" smtClean="0"/>
            <a:t> Perform manual tests when required</a:t>
          </a:r>
          <a:endParaRPr lang="en-US" sz="1050" dirty="0"/>
        </a:p>
      </dgm:t>
    </dgm:pt>
    <dgm:pt modelId="{3DBD4293-413D-47E3-9F23-DD6F0CC67202}" type="parTrans" cxnId="{E14D755B-928F-447F-98C4-7BEA0931A50E}">
      <dgm:prSet/>
      <dgm:spPr/>
      <dgm:t>
        <a:bodyPr/>
        <a:lstStyle/>
        <a:p>
          <a:endParaRPr lang="en-US"/>
        </a:p>
      </dgm:t>
    </dgm:pt>
    <dgm:pt modelId="{4B792453-CABA-4F26-B0D0-39E7DBE17FC1}" type="sibTrans" cxnId="{E14D755B-928F-447F-98C4-7BEA0931A50E}">
      <dgm:prSet/>
      <dgm:spPr/>
      <dgm:t>
        <a:bodyPr/>
        <a:lstStyle/>
        <a:p>
          <a:endParaRPr lang="en-US"/>
        </a:p>
      </dgm:t>
    </dgm:pt>
    <dgm:pt modelId="{1B00873A-C1B1-4AA3-B395-82C1AA395782}">
      <dgm:prSet phldrT="[Texto]"/>
      <dgm:spPr/>
      <dgm:t>
        <a:bodyPr/>
        <a:lstStyle/>
        <a:p>
          <a:r>
            <a:rPr lang="en-US" dirty="0" smtClean="0"/>
            <a:t>Scrum Master</a:t>
          </a:r>
          <a:endParaRPr lang="en-US" dirty="0"/>
        </a:p>
      </dgm:t>
    </dgm:pt>
    <dgm:pt modelId="{018F01F1-633C-4151-BD04-FCED168E144D}" type="parTrans" cxnId="{4DE1AB25-B96F-4A6E-85E4-E0D81258186F}">
      <dgm:prSet/>
      <dgm:spPr/>
      <dgm:t>
        <a:bodyPr/>
        <a:lstStyle/>
        <a:p>
          <a:endParaRPr lang="en-US"/>
        </a:p>
      </dgm:t>
    </dgm:pt>
    <dgm:pt modelId="{A84F12BD-66D9-4FD1-81C1-16C7D6DD1C09}" type="sibTrans" cxnId="{4DE1AB25-B96F-4A6E-85E4-E0D81258186F}">
      <dgm:prSet/>
      <dgm:spPr/>
      <dgm:t>
        <a:bodyPr/>
        <a:lstStyle/>
        <a:p>
          <a:endParaRPr lang="en-US"/>
        </a:p>
      </dgm:t>
    </dgm:pt>
    <dgm:pt modelId="{A51EFA39-2DFD-4188-BB11-1959BE135A5F}">
      <dgm:prSet phldrT="[Texto]"/>
      <dgm:spPr/>
      <dgm:t>
        <a:bodyPr/>
        <a:lstStyle/>
        <a:p>
          <a:r>
            <a:rPr lang="en-US" dirty="0" smtClean="0"/>
            <a:t> Facilitator</a:t>
          </a:r>
          <a:endParaRPr lang="en-US" dirty="0"/>
        </a:p>
      </dgm:t>
    </dgm:pt>
    <dgm:pt modelId="{07354A2C-491A-4D4D-A5BC-F8DEA7F98DCC}" type="parTrans" cxnId="{F61D5AC7-9792-4860-A681-0C081D985B18}">
      <dgm:prSet/>
      <dgm:spPr/>
      <dgm:t>
        <a:bodyPr/>
        <a:lstStyle/>
        <a:p>
          <a:endParaRPr lang="en-US"/>
        </a:p>
      </dgm:t>
    </dgm:pt>
    <dgm:pt modelId="{34E910AC-B982-4F1F-9533-585C6050CDC7}" type="sibTrans" cxnId="{F61D5AC7-9792-4860-A681-0C081D985B18}">
      <dgm:prSet/>
      <dgm:spPr/>
      <dgm:t>
        <a:bodyPr/>
        <a:lstStyle/>
        <a:p>
          <a:endParaRPr lang="en-US"/>
        </a:p>
      </dgm:t>
    </dgm:pt>
    <dgm:pt modelId="{FD7118D9-E7C5-4529-AFA9-98A11FCEF0E9}">
      <dgm:prSet phldrT="[Texto]"/>
      <dgm:spPr/>
      <dgm:t>
        <a:bodyPr/>
        <a:lstStyle/>
        <a:p>
          <a:r>
            <a:rPr lang="en-US" dirty="0" smtClean="0"/>
            <a:t> Ensure methodology is being applied properly</a:t>
          </a:r>
          <a:endParaRPr lang="en-US" dirty="0"/>
        </a:p>
      </dgm:t>
    </dgm:pt>
    <dgm:pt modelId="{FA2C924F-A07E-41C6-A8A5-D98C1CE8DA83}" type="parTrans" cxnId="{BE1BFBF3-3B04-4E59-B536-7B8527B72B77}">
      <dgm:prSet/>
      <dgm:spPr/>
      <dgm:t>
        <a:bodyPr/>
        <a:lstStyle/>
        <a:p>
          <a:endParaRPr lang="en-US"/>
        </a:p>
      </dgm:t>
    </dgm:pt>
    <dgm:pt modelId="{47776633-03D2-4709-87E1-6EA210D9CC83}" type="sibTrans" cxnId="{BE1BFBF3-3B04-4E59-B536-7B8527B72B77}">
      <dgm:prSet/>
      <dgm:spPr/>
      <dgm:t>
        <a:bodyPr/>
        <a:lstStyle/>
        <a:p>
          <a:endParaRPr lang="en-US"/>
        </a:p>
      </dgm:t>
    </dgm:pt>
    <dgm:pt modelId="{9BFBCCD0-DFB7-4B23-9787-C68251DC9C32}">
      <dgm:prSet phldrT="[Texto]"/>
      <dgm:spPr/>
      <dgm:t>
        <a:bodyPr/>
        <a:lstStyle/>
        <a:p>
          <a:r>
            <a:rPr lang="en-US" dirty="0" smtClean="0"/>
            <a:t> Collaborate with the PO to enrich the backlog</a:t>
          </a:r>
          <a:endParaRPr lang="en-US" dirty="0"/>
        </a:p>
      </dgm:t>
    </dgm:pt>
    <dgm:pt modelId="{7CAC83E7-5FC0-4232-A2BE-BA5DBF0E5E0E}" type="parTrans" cxnId="{C8E5E4A9-4886-4521-91CC-206D81BDB835}">
      <dgm:prSet/>
      <dgm:spPr/>
      <dgm:t>
        <a:bodyPr/>
        <a:lstStyle/>
        <a:p>
          <a:endParaRPr lang="en-US"/>
        </a:p>
      </dgm:t>
    </dgm:pt>
    <dgm:pt modelId="{4DFD86D6-6DA3-44FD-AFF8-8E5A1A3EF0E6}" type="sibTrans" cxnId="{C8E5E4A9-4886-4521-91CC-206D81BDB835}">
      <dgm:prSet/>
      <dgm:spPr/>
      <dgm:t>
        <a:bodyPr/>
        <a:lstStyle/>
        <a:p>
          <a:endParaRPr lang="en-US"/>
        </a:p>
      </dgm:t>
    </dgm:pt>
    <dgm:pt modelId="{076AD402-DCFE-4230-8246-9030E3206771}">
      <dgm:prSet custT="1"/>
      <dgm:spPr/>
      <dgm:t>
        <a:bodyPr/>
        <a:lstStyle/>
        <a:p>
          <a:r>
            <a:rPr lang="en-US" sz="1050" dirty="0" smtClean="0"/>
            <a:t> Develop complex tasks</a:t>
          </a:r>
        </a:p>
      </dgm:t>
    </dgm:pt>
    <dgm:pt modelId="{72CC6F39-6714-4724-9A17-0A6730F91F27}" type="parTrans" cxnId="{E9111A1B-27A8-48D7-9CD6-A061773D7696}">
      <dgm:prSet/>
      <dgm:spPr/>
      <dgm:t>
        <a:bodyPr/>
        <a:lstStyle/>
        <a:p>
          <a:endParaRPr lang="en-US"/>
        </a:p>
      </dgm:t>
    </dgm:pt>
    <dgm:pt modelId="{9AB1B017-9F66-4F52-8C11-59251DB5ECD4}" type="sibTrans" cxnId="{E9111A1B-27A8-48D7-9CD6-A061773D7696}">
      <dgm:prSet/>
      <dgm:spPr/>
      <dgm:t>
        <a:bodyPr/>
        <a:lstStyle/>
        <a:p>
          <a:endParaRPr lang="en-US"/>
        </a:p>
      </dgm:t>
    </dgm:pt>
    <dgm:pt modelId="{9C746359-AC14-4797-A609-12F85A795532}">
      <dgm:prSet custT="1"/>
      <dgm:spPr/>
      <dgm:t>
        <a:bodyPr/>
        <a:lstStyle/>
        <a:p>
          <a:endParaRPr lang="en-US" sz="1050" dirty="0" smtClean="0"/>
        </a:p>
      </dgm:t>
    </dgm:pt>
    <dgm:pt modelId="{5659620C-35CA-4BA8-BABD-9AE3FE80ABA4}" type="parTrans" cxnId="{81E9A84B-EAE5-48D8-8C85-D5D646AFC420}">
      <dgm:prSet/>
      <dgm:spPr/>
      <dgm:t>
        <a:bodyPr/>
        <a:lstStyle/>
        <a:p>
          <a:endParaRPr lang="en-US"/>
        </a:p>
      </dgm:t>
    </dgm:pt>
    <dgm:pt modelId="{52AC29D5-E560-4F10-979B-371D8A10383A}" type="sibTrans" cxnId="{81E9A84B-EAE5-48D8-8C85-D5D646AFC420}">
      <dgm:prSet/>
      <dgm:spPr/>
      <dgm:t>
        <a:bodyPr/>
        <a:lstStyle/>
        <a:p>
          <a:endParaRPr lang="en-US"/>
        </a:p>
      </dgm:t>
    </dgm:pt>
    <dgm:pt modelId="{246A1F49-0004-42D0-B116-CEED2543736C}">
      <dgm:prSet custT="1"/>
      <dgm:spPr/>
      <dgm:t>
        <a:bodyPr/>
        <a:lstStyle/>
        <a:p>
          <a:r>
            <a:rPr lang="en-US" sz="1050" dirty="0" smtClean="0"/>
            <a:t> Provide guidance and supervision to junior developers</a:t>
          </a:r>
        </a:p>
      </dgm:t>
    </dgm:pt>
    <dgm:pt modelId="{B4400FFD-455C-4F26-92C0-D2AB08D489C9}" type="parTrans" cxnId="{76F85B9E-E13C-4119-9FC5-78EAD81A9938}">
      <dgm:prSet/>
      <dgm:spPr/>
      <dgm:t>
        <a:bodyPr/>
        <a:lstStyle/>
        <a:p>
          <a:endParaRPr lang="en-US"/>
        </a:p>
      </dgm:t>
    </dgm:pt>
    <dgm:pt modelId="{3D5AF21A-38BA-486D-85E4-76E3BAA9410A}" type="sibTrans" cxnId="{76F85B9E-E13C-4119-9FC5-78EAD81A9938}">
      <dgm:prSet/>
      <dgm:spPr/>
      <dgm:t>
        <a:bodyPr/>
        <a:lstStyle/>
        <a:p>
          <a:endParaRPr lang="en-US"/>
        </a:p>
      </dgm:t>
    </dgm:pt>
    <dgm:pt modelId="{EE88E10F-16B4-464B-A2AE-69D94C2B20F0}" type="pres">
      <dgm:prSet presAssocID="{438F8DA6-591E-45BF-8CCA-6F6C4C7FC639}" presName="linear" presStyleCnt="0">
        <dgm:presLayoutVars>
          <dgm:dir/>
          <dgm:resizeHandles val="exact"/>
        </dgm:presLayoutVars>
      </dgm:prSet>
      <dgm:spPr/>
    </dgm:pt>
    <dgm:pt modelId="{569990B0-643F-4E9C-923C-D00E83C0318B}" type="pres">
      <dgm:prSet presAssocID="{C91CA927-491D-4C63-B03F-06511E1C81F1}" presName="comp" presStyleCnt="0"/>
      <dgm:spPr/>
    </dgm:pt>
    <dgm:pt modelId="{FCE9D1F8-3EC4-4AF1-8AA2-E52CB382BD46}" type="pres">
      <dgm:prSet presAssocID="{C91CA927-491D-4C63-B03F-06511E1C81F1}" presName="box" presStyleLbl="node1" presStyleIdx="0" presStyleCnt="4"/>
      <dgm:spPr/>
      <dgm:t>
        <a:bodyPr/>
        <a:lstStyle/>
        <a:p>
          <a:endParaRPr lang="en-US"/>
        </a:p>
      </dgm:t>
    </dgm:pt>
    <dgm:pt modelId="{0CBB74DD-F7BC-4A40-9CC4-D5D2045F13B2}" type="pres">
      <dgm:prSet presAssocID="{C91CA927-491D-4C63-B03F-06511E1C81F1}" presName="img" presStyleLbl="fgImgPlace1" presStyleIdx="0" presStyleCnt="4"/>
      <dgm:spPr>
        <a:blipFill rotWithShape="1">
          <a:blip xmlns:r="http://schemas.openxmlformats.org/officeDocument/2006/relationships" r:embed="rId1"/>
          <a:stretch>
            <a:fillRect/>
          </a:stretch>
        </a:blipFill>
      </dgm:spPr>
    </dgm:pt>
    <dgm:pt modelId="{D659F1F3-36C9-48CD-9230-8776DE22255B}" type="pres">
      <dgm:prSet presAssocID="{C91CA927-491D-4C63-B03F-06511E1C81F1}" presName="text" presStyleLbl="node1" presStyleIdx="0" presStyleCnt="4">
        <dgm:presLayoutVars>
          <dgm:bulletEnabled val="1"/>
        </dgm:presLayoutVars>
      </dgm:prSet>
      <dgm:spPr/>
      <dgm:t>
        <a:bodyPr/>
        <a:lstStyle/>
        <a:p>
          <a:endParaRPr lang="en-US"/>
        </a:p>
      </dgm:t>
    </dgm:pt>
    <dgm:pt modelId="{65B8E8D7-EA0D-4235-A22E-EC19FD32A108}" type="pres">
      <dgm:prSet presAssocID="{937210B9-EDBE-4B4B-A411-4EEFD84C7056}" presName="spacer" presStyleCnt="0"/>
      <dgm:spPr/>
    </dgm:pt>
    <dgm:pt modelId="{60CF83DD-B65D-4CB1-87A0-EE22BB28729D}" type="pres">
      <dgm:prSet presAssocID="{EED1704D-A09C-4A66-8031-4497CAA51D6B}" presName="comp" presStyleCnt="0"/>
      <dgm:spPr/>
    </dgm:pt>
    <dgm:pt modelId="{B76418EC-408E-4AC5-83A3-6D2316F5001D}" type="pres">
      <dgm:prSet presAssocID="{EED1704D-A09C-4A66-8031-4497CAA51D6B}" presName="box" presStyleLbl="node1" presStyleIdx="1" presStyleCnt="4"/>
      <dgm:spPr/>
      <dgm:t>
        <a:bodyPr/>
        <a:lstStyle/>
        <a:p>
          <a:endParaRPr lang="en-US"/>
        </a:p>
      </dgm:t>
    </dgm:pt>
    <dgm:pt modelId="{4A43796E-5C8E-4FD4-8146-9695FE4EF233}" type="pres">
      <dgm:prSet presAssocID="{EED1704D-A09C-4A66-8031-4497CAA51D6B}" presName="img" presStyleLbl="fgImgPlace1" presStyleIdx="1" presStyleCnt="4" custLinFactNeighborY="4257"/>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t>
        <a:bodyPr/>
        <a:lstStyle/>
        <a:p>
          <a:endParaRPr lang="en-US"/>
        </a:p>
      </dgm:t>
    </dgm:pt>
    <dgm:pt modelId="{06FD9D2C-E221-4D32-A80A-751478F7EBD8}" type="pres">
      <dgm:prSet presAssocID="{EED1704D-A09C-4A66-8031-4497CAA51D6B}" presName="text" presStyleLbl="node1" presStyleIdx="1" presStyleCnt="4">
        <dgm:presLayoutVars>
          <dgm:bulletEnabled val="1"/>
        </dgm:presLayoutVars>
      </dgm:prSet>
      <dgm:spPr/>
      <dgm:t>
        <a:bodyPr/>
        <a:lstStyle/>
        <a:p>
          <a:endParaRPr lang="en-US"/>
        </a:p>
      </dgm:t>
    </dgm:pt>
    <dgm:pt modelId="{21F27218-1164-4A4F-BD82-DD2278BE2500}" type="pres">
      <dgm:prSet presAssocID="{F6BD03B4-F87D-4B40-8BA7-E9036BF196F6}" presName="spacer" presStyleCnt="0"/>
      <dgm:spPr/>
    </dgm:pt>
    <dgm:pt modelId="{513C00B8-FB33-464C-A9B5-BE4960A75E6A}" type="pres">
      <dgm:prSet presAssocID="{1B00873A-C1B1-4AA3-B395-82C1AA395782}" presName="comp" presStyleCnt="0"/>
      <dgm:spPr/>
    </dgm:pt>
    <dgm:pt modelId="{71A56F42-8C38-456B-AE4E-11D62A8DF4E3}" type="pres">
      <dgm:prSet presAssocID="{1B00873A-C1B1-4AA3-B395-82C1AA395782}" presName="box" presStyleLbl="node1" presStyleIdx="2" presStyleCnt="4"/>
      <dgm:spPr/>
    </dgm:pt>
    <dgm:pt modelId="{76BCFE88-16AD-49B5-A76E-D5A856432A12}" type="pres">
      <dgm:prSet presAssocID="{1B00873A-C1B1-4AA3-B395-82C1AA395782}" presName="img" presStyleLbl="fgImgPlace1" presStyleIdx="2" presStyleCnt="4"/>
      <dgm:spPr>
        <a:blipFill rotWithShape="1">
          <a:blip xmlns:r="http://schemas.openxmlformats.org/officeDocument/2006/relationships" r:embed="rId1"/>
          <a:stretch>
            <a:fillRect/>
          </a:stretch>
        </a:blipFill>
      </dgm:spPr>
    </dgm:pt>
    <dgm:pt modelId="{53439C68-59D8-43A6-8CD6-28376A16AF1D}" type="pres">
      <dgm:prSet presAssocID="{1B00873A-C1B1-4AA3-B395-82C1AA395782}" presName="text" presStyleLbl="node1" presStyleIdx="2" presStyleCnt="4">
        <dgm:presLayoutVars>
          <dgm:bulletEnabled val="1"/>
        </dgm:presLayoutVars>
      </dgm:prSet>
      <dgm:spPr/>
    </dgm:pt>
    <dgm:pt modelId="{07663D98-93DB-413E-8D18-59057869D931}" type="pres">
      <dgm:prSet presAssocID="{A84F12BD-66D9-4FD1-81C1-16C7D6DD1C09}" presName="spacer" presStyleCnt="0"/>
      <dgm:spPr/>
    </dgm:pt>
    <dgm:pt modelId="{F13A613A-55EB-4F82-8135-D6B5A0EE5760}" type="pres">
      <dgm:prSet presAssocID="{E93B5C20-CC70-4173-9022-1C796239D147}" presName="comp" presStyleCnt="0"/>
      <dgm:spPr/>
    </dgm:pt>
    <dgm:pt modelId="{A5C982AC-BA57-4490-9912-E210987F8FEB}" type="pres">
      <dgm:prSet presAssocID="{E93B5C20-CC70-4173-9022-1C796239D147}" presName="box" presStyleLbl="node1" presStyleIdx="3" presStyleCnt="4"/>
      <dgm:spPr/>
      <dgm:t>
        <a:bodyPr/>
        <a:lstStyle/>
        <a:p>
          <a:endParaRPr lang="en-US"/>
        </a:p>
      </dgm:t>
    </dgm:pt>
    <dgm:pt modelId="{406651D3-51BF-4D8B-B52B-CE40974624E9}" type="pres">
      <dgm:prSet presAssocID="{E93B5C20-CC70-4173-9022-1C796239D147}" presName="img" presStyleLbl="fgImgPlace1" presStyleIdx="3" presStyleCnt="4"/>
      <dgm:spPr>
        <a:blipFill rotWithShape="1">
          <a:blip xmlns:r="http://schemas.openxmlformats.org/officeDocument/2006/relationships" r:embed="rId1"/>
          <a:stretch>
            <a:fillRect/>
          </a:stretch>
        </a:blipFill>
      </dgm:spPr>
    </dgm:pt>
    <dgm:pt modelId="{C4618E16-C18D-438C-8B6C-53FDFE13BAE2}" type="pres">
      <dgm:prSet presAssocID="{E93B5C20-CC70-4173-9022-1C796239D147}" presName="text" presStyleLbl="node1" presStyleIdx="3" presStyleCnt="4">
        <dgm:presLayoutVars>
          <dgm:bulletEnabled val="1"/>
        </dgm:presLayoutVars>
      </dgm:prSet>
      <dgm:spPr/>
      <dgm:t>
        <a:bodyPr/>
        <a:lstStyle/>
        <a:p>
          <a:endParaRPr lang="en-US"/>
        </a:p>
      </dgm:t>
    </dgm:pt>
  </dgm:ptLst>
  <dgm:cxnLst>
    <dgm:cxn modelId="{5AC36B83-FB0D-4335-A4B7-990EBE31953F}" type="presOf" srcId="{FC275C2A-B335-4A3A-AEFD-3D964AFAF25A}" destId="{B76418EC-408E-4AC5-83A3-6D2316F5001D}" srcOrd="0" destOrd="2" presId="urn:microsoft.com/office/officeart/2005/8/layout/vList4"/>
    <dgm:cxn modelId="{B3F6B7D9-81E9-439C-9D97-CD89A476CF83}" type="presOf" srcId="{9BFBCCD0-DFB7-4B23-9787-C68251DC9C32}" destId="{53439C68-59D8-43A6-8CD6-28376A16AF1D}" srcOrd="1" destOrd="3" presId="urn:microsoft.com/office/officeart/2005/8/layout/vList4"/>
    <dgm:cxn modelId="{66066826-D4C5-4C79-82C1-A1D14B933D24}" type="presOf" srcId="{EED1704D-A09C-4A66-8031-4497CAA51D6B}" destId="{B76418EC-408E-4AC5-83A3-6D2316F5001D}" srcOrd="0" destOrd="0" presId="urn:microsoft.com/office/officeart/2005/8/layout/vList4"/>
    <dgm:cxn modelId="{00552D73-8AE6-4691-9479-578C181C9C52}" type="presOf" srcId="{23D38805-603A-4E1F-B6A9-33FF8A2159C5}" destId="{06FD9D2C-E221-4D32-A80A-751478F7EBD8}" srcOrd="1" destOrd="3" presId="urn:microsoft.com/office/officeart/2005/8/layout/vList4"/>
    <dgm:cxn modelId="{BE1BFBF3-3B04-4E59-B536-7B8527B72B77}" srcId="{1B00873A-C1B1-4AA3-B395-82C1AA395782}" destId="{FD7118D9-E7C5-4529-AFA9-98A11FCEF0E9}" srcOrd="1" destOrd="0" parTransId="{FA2C924F-A07E-41C6-A8A5-D98C1CE8DA83}" sibTransId="{47776633-03D2-4709-87E1-6EA210D9CC83}"/>
    <dgm:cxn modelId="{9C323B31-BFF2-4C75-99DE-DF50A279FAD8}" type="presOf" srcId="{246A1F49-0004-42D0-B116-CEED2543736C}" destId="{FCE9D1F8-3EC4-4AF1-8AA2-E52CB382BD46}" srcOrd="0" destOrd="3" presId="urn:microsoft.com/office/officeart/2005/8/layout/vList4"/>
    <dgm:cxn modelId="{320C9152-D71C-492A-8C83-8DABE766AB25}" type="presOf" srcId="{EED1704D-A09C-4A66-8031-4497CAA51D6B}" destId="{06FD9D2C-E221-4D32-A80A-751478F7EBD8}" srcOrd="1" destOrd="0" presId="urn:microsoft.com/office/officeart/2005/8/layout/vList4"/>
    <dgm:cxn modelId="{F0A6CD85-5D6C-4D87-9BEC-441C4DBF9EFA}" type="presOf" srcId="{246A1F49-0004-42D0-B116-CEED2543736C}" destId="{D659F1F3-36C9-48CD-9230-8776DE22255B}" srcOrd="1" destOrd="3" presId="urn:microsoft.com/office/officeart/2005/8/layout/vList4"/>
    <dgm:cxn modelId="{08561EF4-7DE2-4E70-9989-B24C644B01F9}" type="presOf" srcId="{E828E61A-3F1A-4D4D-B03C-C0984618A38F}" destId="{C4618E16-C18D-438C-8B6C-53FDFE13BAE2}" srcOrd="1" destOrd="3" presId="urn:microsoft.com/office/officeart/2005/8/layout/vList4"/>
    <dgm:cxn modelId="{33F0C5ED-5A5A-4AED-A059-35930A6420FF}" type="presOf" srcId="{E93B5C20-CC70-4173-9022-1C796239D147}" destId="{A5C982AC-BA57-4490-9912-E210987F8FEB}" srcOrd="0" destOrd="0" presId="urn:microsoft.com/office/officeart/2005/8/layout/vList4"/>
    <dgm:cxn modelId="{4685AA02-27F8-44E7-8A40-7C206D29C640}" srcId="{438F8DA6-591E-45BF-8CCA-6F6C4C7FC639}" destId="{C91CA927-491D-4C63-B03F-06511E1C81F1}" srcOrd="0" destOrd="0" parTransId="{D4D5016E-8BE7-4E85-9087-6D9100613F84}" sibTransId="{937210B9-EDBE-4B4B-A411-4EEFD84C7056}"/>
    <dgm:cxn modelId="{16721FA8-68A1-4C07-9F2B-A0476F450F9C}" type="presOf" srcId="{076AD402-DCFE-4230-8246-9030E3206771}" destId="{FCE9D1F8-3EC4-4AF1-8AA2-E52CB382BD46}" srcOrd="0" destOrd="2" presId="urn:microsoft.com/office/officeart/2005/8/layout/vList4"/>
    <dgm:cxn modelId="{0551BDAB-5CB6-45CF-8EE0-A00CB4F544BA}" srcId="{EED1704D-A09C-4A66-8031-4497CAA51D6B}" destId="{FC275C2A-B335-4A3A-AEFD-3D964AFAF25A}" srcOrd="1" destOrd="0" parTransId="{FC1A0EA5-DBE9-4DEB-AD9F-548894A6CEB9}" sibTransId="{0C63D47B-0805-4AB3-A48A-90A90C8981EA}"/>
    <dgm:cxn modelId="{159EC9CA-C8D2-4B5F-A90B-7703B729C6A1}" type="presOf" srcId="{076AD402-DCFE-4230-8246-9030E3206771}" destId="{D659F1F3-36C9-48CD-9230-8776DE22255B}" srcOrd="1" destOrd="2" presId="urn:microsoft.com/office/officeart/2005/8/layout/vList4"/>
    <dgm:cxn modelId="{76F85B9E-E13C-4119-9FC5-78EAD81A9938}" srcId="{C91CA927-491D-4C63-B03F-06511E1C81F1}" destId="{246A1F49-0004-42D0-B116-CEED2543736C}" srcOrd="2" destOrd="0" parTransId="{B4400FFD-455C-4F26-92C0-D2AB08D489C9}" sibTransId="{3D5AF21A-38BA-486D-85E4-76E3BAA9410A}"/>
    <dgm:cxn modelId="{2FE05FBF-F0B8-44FA-88A7-7BBB9A6B717F}" type="presOf" srcId="{9C746359-AC14-4797-A609-12F85A795532}" destId="{FCE9D1F8-3EC4-4AF1-8AA2-E52CB382BD46}" srcOrd="0" destOrd="4" presId="urn:microsoft.com/office/officeart/2005/8/layout/vList4"/>
    <dgm:cxn modelId="{85023EF4-A457-4820-8BEE-9745D192338C}" type="presOf" srcId="{9BFBCCD0-DFB7-4B23-9787-C68251DC9C32}" destId="{71A56F42-8C38-456B-AE4E-11D62A8DF4E3}" srcOrd="0" destOrd="3" presId="urn:microsoft.com/office/officeart/2005/8/layout/vList4"/>
    <dgm:cxn modelId="{C3598B27-52FA-4A66-B6DF-3C3554B8BD9F}" type="presOf" srcId="{9C746359-AC14-4797-A609-12F85A795532}" destId="{D659F1F3-36C9-48CD-9230-8776DE22255B}" srcOrd="1" destOrd="4" presId="urn:microsoft.com/office/officeart/2005/8/layout/vList4"/>
    <dgm:cxn modelId="{ED526886-C5AB-4DFF-929D-2F8C8862FB05}" type="presOf" srcId="{E11A621C-C936-46D4-9BE0-BC49CDDB2BFE}" destId="{B76418EC-408E-4AC5-83A3-6D2316F5001D}" srcOrd="0" destOrd="1" presId="urn:microsoft.com/office/officeart/2005/8/layout/vList4"/>
    <dgm:cxn modelId="{EDFDC2C4-B9C6-4B53-B63E-7AD6579F6057}" type="presOf" srcId="{7C29978F-7F35-4305-9455-A3919EE30FDA}" destId="{C4618E16-C18D-438C-8B6C-53FDFE13BAE2}" srcOrd="1" destOrd="2" presId="urn:microsoft.com/office/officeart/2005/8/layout/vList4"/>
    <dgm:cxn modelId="{1B0559CF-5D2D-4B1C-9619-EDFBA26A70C3}" srcId="{438F8DA6-591E-45BF-8CCA-6F6C4C7FC639}" destId="{EED1704D-A09C-4A66-8031-4497CAA51D6B}" srcOrd="1" destOrd="0" parTransId="{CF078EBE-37BC-4FD7-A7D5-EFADB06B0332}" sibTransId="{F6BD03B4-F87D-4B40-8BA7-E9036BF196F6}"/>
    <dgm:cxn modelId="{D001E3F5-FA03-4268-A9EB-240937212723}" type="presOf" srcId="{E828E61A-3F1A-4D4D-B03C-C0984618A38F}" destId="{A5C982AC-BA57-4490-9912-E210987F8FEB}" srcOrd="0" destOrd="3" presId="urn:microsoft.com/office/officeart/2005/8/layout/vList4"/>
    <dgm:cxn modelId="{766EBD86-1E2C-46A4-B7D9-7EB212F02D73}" type="presOf" srcId="{202F4DEE-BF5D-48D8-8ECF-8CFCF87D4241}" destId="{D659F1F3-36C9-48CD-9230-8776DE22255B}" srcOrd="1" destOrd="1" presId="urn:microsoft.com/office/officeart/2005/8/layout/vList4"/>
    <dgm:cxn modelId="{F5196BA4-A15F-4874-9DDF-EA00FE869DC5}" srcId="{EED1704D-A09C-4A66-8031-4497CAA51D6B}" destId="{23D38805-603A-4E1F-B6A9-33FF8A2159C5}" srcOrd="2" destOrd="0" parTransId="{338F3B71-5E32-4C09-9CA4-B19EA39D23A7}" sibTransId="{692664E1-3C5E-48D7-87A9-3576BDB176EF}"/>
    <dgm:cxn modelId="{F61D5AC7-9792-4860-A681-0C081D985B18}" srcId="{1B00873A-C1B1-4AA3-B395-82C1AA395782}" destId="{A51EFA39-2DFD-4188-BB11-1959BE135A5F}" srcOrd="0" destOrd="0" parTransId="{07354A2C-491A-4D4D-A5BC-F8DEA7F98DCC}" sibTransId="{34E910AC-B982-4F1F-9533-585C6050CDC7}"/>
    <dgm:cxn modelId="{F51F221E-4661-41E3-AB01-08D44A4BC0B6}" type="presOf" srcId="{7C29978F-7F35-4305-9455-A3919EE30FDA}" destId="{A5C982AC-BA57-4490-9912-E210987F8FEB}" srcOrd="0" destOrd="2" presId="urn:microsoft.com/office/officeart/2005/8/layout/vList4"/>
    <dgm:cxn modelId="{4DE1AB25-B96F-4A6E-85E4-E0D81258186F}" srcId="{438F8DA6-591E-45BF-8CCA-6F6C4C7FC639}" destId="{1B00873A-C1B1-4AA3-B395-82C1AA395782}" srcOrd="2" destOrd="0" parTransId="{018F01F1-633C-4151-BD04-FCED168E144D}" sibTransId="{A84F12BD-66D9-4FD1-81C1-16C7D6DD1C09}"/>
    <dgm:cxn modelId="{F8D0EFAB-007E-4575-A9B0-AFBEA18CF399}" type="presOf" srcId="{1B00873A-C1B1-4AA3-B395-82C1AA395782}" destId="{71A56F42-8C38-456B-AE4E-11D62A8DF4E3}" srcOrd="0" destOrd="0" presId="urn:microsoft.com/office/officeart/2005/8/layout/vList4"/>
    <dgm:cxn modelId="{90C46312-44D3-44B3-B2F0-5D7665725563}" type="presOf" srcId="{C91CA927-491D-4C63-B03F-06511E1C81F1}" destId="{D659F1F3-36C9-48CD-9230-8776DE22255B}" srcOrd="1" destOrd="0" presId="urn:microsoft.com/office/officeart/2005/8/layout/vList4"/>
    <dgm:cxn modelId="{E9111A1B-27A8-48D7-9CD6-A061773D7696}" srcId="{C91CA927-491D-4C63-B03F-06511E1C81F1}" destId="{076AD402-DCFE-4230-8246-9030E3206771}" srcOrd="1" destOrd="0" parTransId="{72CC6F39-6714-4724-9A17-0A6730F91F27}" sibTransId="{9AB1B017-9F66-4F52-8C11-59251DB5ECD4}"/>
    <dgm:cxn modelId="{2CA69D7C-D3ED-4709-A60D-A09A61180E48}" srcId="{E93B5C20-CC70-4173-9022-1C796239D147}" destId="{7C29978F-7F35-4305-9455-A3919EE30FDA}" srcOrd="1" destOrd="0" parTransId="{604F8CB1-9243-4E0E-A72B-060384926B4E}" sibTransId="{96BA6C59-9081-4F9F-A24F-7C02DE28B2E7}"/>
    <dgm:cxn modelId="{2B5D0C00-1497-41E4-91F9-87D85383AEEB}" srcId="{438F8DA6-591E-45BF-8CCA-6F6C4C7FC639}" destId="{E93B5C20-CC70-4173-9022-1C796239D147}" srcOrd="3" destOrd="0" parTransId="{2390EF91-8257-43E5-A95D-B83E4AD91429}" sibTransId="{D342C1E5-9AE2-4FBE-BB86-D3C1B511F396}"/>
    <dgm:cxn modelId="{19D29C6D-B575-40BA-A570-9CD8D9C5FDE9}" type="presOf" srcId="{A51EFA39-2DFD-4188-BB11-1959BE135A5F}" destId="{53439C68-59D8-43A6-8CD6-28376A16AF1D}" srcOrd="1" destOrd="1" presId="urn:microsoft.com/office/officeart/2005/8/layout/vList4"/>
    <dgm:cxn modelId="{C8E5E4A9-4886-4521-91CC-206D81BDB835}" srcId="{1B00873A-C1B1-4AA3-B395-82C1AA395782}" destId="{9BFBCCD0-DFB7-4B23-9787-C68251DC9C32}" srcOrd="2" destOrd="0" parTransId="{7CAC83E7-5FC0-4232-A2BE-BA5DBF0E5E0E}" sibTransId="{4DFD86D6-6DA3-44FD-AFF8-8E5A1A3EF0E6}"/>
    <dgm:cxn modelId="{D7D3E552-FE94-4681-BD2D-791C483BDE71}" type="presOf" srcId="{1B00873A-C1B1-4AA3-B395-82C1AA395782}" destId="{53439C68-59D8-43A6-8CD6-28376A16AF1D}" srcOrd="1" destOrd="0" presId="urn:microsoft.com/office/officeart/2005/8/layout/vList4"/>
    <dgm:cxn modelId="{B1F02552-30AA-4B75-AF56-A9B0C2616BE2}" type="presOf" srcId="{6A69E199-C98F-4B8C-A480-DD11D5833482}" destId="{A5C982AC-BA57-4490-9912-E210987F8FEB}" srcOrd="0" destOrd="1" presId="urn:microsoft.com/office/officeart/2005/8/layout/vList4"/>
    <dgm:cxn modelId="{E14D755B-928F-447F-98C4-7BEA0931A50E}" srcId="{E93B5C20-CC70-4173-9022-1C796239D147}" destId="{E828E61A-3F1A-4D4D-B03C-C0984618A38F}" srcOrd="2" destOrd="0" parTransId="{3DBD4293-413D-47E3-9F23-DD6F0CC67202}" sibTransId="{4B792453-CABA-4F26-B0D0-39E7DBE17FC1}"/>
    <dgm:cxn modelId="{17E5AF89-5F67-4BE2-8EC9-6436C825DD6D}" type="presOf" srcId="{FD7118D9-E7C5-4529-AFA9-98A11FCEF0E9}" destId="{71A56F42-8C38-456B-AE4E-11D62A8DF4E3}" srcOrd="0" destOrd="2" presId="urn:microsoft.com/office/officeart/2005/8/layout/vList4"/>
    <dgm:cxn modelId="{46BA5367-29C2-4434-8E50-C43D07996BA2}" type="presOf" srcId="{A51EFA39-2DFD-4188-BB11-1959BE135A5F}" destId="{71A56F42-8C38-456B-AE4E-11D62A8DF4E3}" srcOrd="0" destOrd="1" presId="urn:microsoft.com/office/officeart/2005/8/layout/vList4"/>
    <dgm:cxn modelId="{EBE857EB-AF2F-4B3C-8DF1-F22C937B967A}" srcId="{EED1704D-A09C-4A66-8031-4497CAA51D6B}" destId="{E11A621C-C936-46D4-9BE0-BC49CDDB2BFE}" srcOrd="0" destOrd="0" parTransId="{1861F093-9CBF-4836-AE97-E07F41206DB5}" sibTransId="{A48FCD2B-FB7A-444D-8D40-E3FCF5A1EE3F}"/>
    <dgm:cxn modelId="{13E5A345-8C72-4E35-ABA2-E74D5BCB933E}" type="presOf" srcId="{E11A621C-C936-46D4-9BE0-BC49CDDB2BFE}" destId="{06FD9D2C-E221-4D32-A80A-751478F7EBD8}" srcOrd="1" destOrd="1" presId="urn:microsoft.com/office/officeart/2005/8/layout/vList4"/>
    <dgm:cxn modelId="{900A7D3F-0F3A-410D-9AFA-12076DF7543F}" type="presOf" srcId="{202F4DEE-BF5D-48D8-8ECF-8CFCF87D4241}" destId="{FCE9D1F8-3EC4-4AF1-8AA2-E52CB382BD46}" srcOrd="0" destOrd="1" presId="urn:microsoft.com/office/officeart/2005/8/layout/vList4"/>
    <dgm:cxn modelId="{D9632487-E714-4529-B154-7459BE700848}" type="presOf" srcId="{FC275C2A-B335-4A3A-AEFD-3D964AFAF25A}" destId="{06FD9D2C-E221-4D32-A80A-751478F7EBD8}" srcOrd="1" destOrd="2" presId="urn:microsoft.com/office/officeart/2005/8/layout/vList4"/>
    <dgm:cxn modelId="{B95CC185-E809-47B9-B608-06AB53697DA6}" type="presOf" srcId="{C91CA927-491D-4C63-B03F-06511E1C81F1}" destId="{FCE9D1F8-3EC4-4AF1-8AA2-E52CB382BD46}" srcOrd="0" destOrd="0" presId="urn:microsoft.com/office/officeart/2005/8/layout/vList4"/>
    <dgm:cxn modelId="{A8CCCEBC-DB27-43CF-9C6A-A9546348D20B}" srcId="{C91CA927-491D-4C63-B03F-06511E1C81F1}" destId="{202F4DEE-BF5D-48D8-8ECF-8CFCF87D4241}" srcOrd="0" destOrd="0" parTransId="{42684CE5-D8DC-48F1-A0AA-8B9DDAEA3A51}" sibTransId="{2F440685-4EBD-4986-9391-C5C58EE509A8}"/>
    <dgm:cxn modelId="{4C7D6F1F-FFD1-4953-91D0-2153781254F6}" type="presOf" srcId="{438F8DA6-591E-45BF-8CCA-6F6C4C7FC639}" destId="{EE88E10F-16B4-464B-A2AE-69D94C2B20F0}" srcOrd="0" destOrd="0" presId="urn:microsoft.com/office/officeart/2005/8/layout/vList4"/>
    <dgm:cxn modelId="{C1505587-87D7-4635-A73E-3C67004BE3E9}" type="presOf" srcId="{E93B5C20-CC70-4173-9022-1C796239D147}" destId="{C4618E16-C18D-438C-8B6C-53FDFE13BAE2}" srcOrd="1" destOrd="0" presId="urn:microsoft.com/office/officeart/2005/8/layout/vList4"/>
    <dgm:cxn modelId="{720FB045-6413-4DC2-B5F5-102B8A7FFD94}" type="presOf" srcId="{FD7118D9-E7C5-4529-AFA9-98A11FCEF0E9}" destId="{53439C68-59D8-43A6-8CD6-28376A16AF1D}" srcOrd="1" destOrd="2" presId="urn:microsoft.com/office/officeart/2005/8/layout/vList4"/>
    <dgm:cxn modelId="{FEE96900-B22D-443E-8E59-660BFD92BD20}" type="presOf" srcId="{23D38805-603A-4E1F-B6A9-33FF8A2159C5}" destId="{B76418EC-408E-4AC5-83A3-6D2316F5001D}" srcOrd="0" destOrd="3" presId="urn:microsoft.com/office/officeart/2005/8/layout/vList4"/>
    <dgm:cxn modelId="{0CF55ED8-DD7A-410D-940A-A0B0BB4EAA30}" type="presOf" srcId="{6A69E199-C98F-4B8C-A480-DD11D5833482}" destId="{C4618E16-C18D-438C-8B6C-53FDFE13BAE2}" srcOrd="1" destOrd="1" presId="urn:microsoft.com/office/officeart/2005/8/layout/vList4"/>
    <dgm:cxn modelId="{81E9A84B-EAE5-48D8-8C85-D5D646AFC420}" srcId="{C91CA927-491D-4C63-B03F-06511E1C81F1}" destId="{9C746359-AC14-4797-A609-12F85A795532}" srcOrd="3" destOrd="0" parTransId="{5659620C-35CA-4BA8-BABD-9AE3FE80ABA4}" sibTransId="{52AC29D5-E560-4F10-979B-371D8A10383A}"/>
    <dgm:cxn modelId="{098662B6-EB18-4914-B6EB-E381167CCA92}" srcId="{E93B5C20-CC70-4173-9022-1C796239D147}" destId="{6A69E199-C98F-4B8C-A480-DD11D5833482}" srcOrd="0" destOrd="0" parTransId="{19E3CD3A-1C5A-4401-8EBE-C464B713417D}" sibTransId="{10B56B80-3E81-477D-9B19-A928DFA53758}"/>
    <dgm:cxn modelId="{F3CC5F23-510D-4AF0-9ECB-B16F911F8A7E}" type="presParOf" srcId="{EE88E10F-16B4-464B-A2AE-69D94C2B20F0}" destId="{569990B0-643F-4E9C-923C-D00E83C0318B}" srcOrd="0" destOrd="0" presId="urn:microsoft.com/office/officeart/2005/8/layout/vList4"/>
    <dgm:cxn modelId="{493A1CB4-14D4-4D08-830C-A58C93408424}" type="presParOf" srcId="{569990B0-643F-4E9C-923C-D00E83C0318B}" destId="{FCE9D1F8-3EC4-4AF1-8AA2-E52CB382BD46}" srcOrd="0" destOrd="0" presId="urn:microsoft.com/office/officeart/2005/8/layout/vList4"/>
    <dgm:cxn modelId="{E151C7C6-CF28-45F2-9594-940620BBDC7B}" type="presParOf" srcId="{569990B0-643F-4E9C-923C-D00E83C0318B}" destId="{0CBB74DD-F7BC-4A40-9CC4-D5D2045F13B2}" srcOrd="1" destOrd="0" presId="urn:microsoft.com/office/officeart/2005/8/layout/vList4"/>
    <dgm:cxn modelId="{D66BF752-A315-4F88-A732-BCB5E6A28E97}" type="presParOf" srcId="{569990B0-643F-4E9C-923C-D00E83C0318B}" destId="{D659F1F3-36C9-48CD-9230-8776DE22255B}" srcOrd="2" destOrd="0" presId="urn:microsoft.com/office/officeart/2005/8/layout/vList4"/>
    <dgm:cxn modelId="{39DB8CE2-B07D-4515-AF20-004B07917C4A}" type="presParOf" srcId="{EE88E10F-16B4-464B-A2AE-69D94C2B20F0}" destId="{65B8E8D7-EA0D-4235-A22E-EC19FD32A108}" srcOrd="1" destOrd="0" presId="urn:microsoft.com/office/officeart/2005/8/layout/vList4"/>
    <dgm:cxn modelId="{868402CB-95ED-4A55-A7D0-B2A5CA6BFDD1}" type="presParOf" srcId="{EE88E10F-16B4-464B-A2AE-69D94C2B20F0}" destId="{60CF83DD-B65D-4CB1-87A0-EE22BB28729D}" srcOrd="2" destOrd="0" presId="urn:microsoft.com/office/officeart/2005/8/layout/vList4"/>
    <dgm:cxn modelId="{305D02D1-7F4B-4454-9DB1-2250A0542058}" type="presParOf" srcId="{60CF83DD-B65D-4CB1-87A0-EE22BB28729D}" destId="{B76418EC-408E-4AC5-83A3-6D2316F5001D}" srcOrd="0" destOrd="0" presId="urn:microsoft.com/office/officeart/2005/8/layout/vList4"/>
    <dgm:cxn modelId="{115E7CED-F1A8-4AC3-92D3-EC7F43B9C965}" type="presParOf" srcId="{60CF83DD-B65D-4CB1-87A0-EE22BB28729D}" destId="{4A43796E-5C8E-4FD4-8146-9695FE4EF233}" srcOrd="1" destOrd="0" presId="urn:microsoft.com/office/officeart/2005/8/layout/vList4"/>
    <dgm:cxn modelId="{560A5677-EC62-411B-BA97-065140305C6A}" type="presParOf" srcId="{60CF83DD-B65D-4CB1-87A0-EE22BB28729D}" destId="{06FD9D2C-E221-4D32-A80A-751478F7EBD8}" srcOrd="2" destOrd="0" presId="urn:microsoft.com/office/officeart/2005/8/layout/vList4"/>
    <dgm:cxn modelId="{589C91D4-9C0C-4669-8492-5962F0AC6387}" type="presParOf" srcId="{EE88E10F-16B4-464B-A2AE-69D94C2B20F0}" destId="{21F27218-1164-4A4F-BD82-DD2278BE2500}" srcOrd="3" destOrd="0" presId="urn:microsoft.com/office/officeart/2005/8/layout/vList4"/>
    <dgm:cxn modelId="{9731FD59-3DBA-4DAA-8F29-5D0DF45612A5}" type="presParOf" srcId="{EE88E10F-16B4-464B-A2AE-69D94C2B20F0}" destId="{513C00B8-FB33-464C-A9B5-BE4960A75E6A}" srcOrd="4" destOrd="0" presId="urn:microsoft.com/office/officeart/2005/8/layout/vList4"/>
    <dgm:cxn modelId="{AE639C1F-9822-4C92-A1F3-35776BE7611D}" type="presParOf" srcId="{513C00B8-FB33-464C-A9B5-BE4960A75E6A}" destId="{71A56F42-8C38-456B-AE4E-11D62A8DF4E3}" srcOrd="0" destOrd="0" presId="urn:microsoft.com/office/officeart/2005/8/layout/vList4"/>
    <dgm:cxn modelId="{1E694DB4-463C-4D27-9918-A7DFB049C601}" type="presParOf" srcId="{513C00B8-FB33-464C-A9B5-BE4960A75E6A}" destId="{76BCFE88-16AD-49B5-A76E-D5A856432A12}" srcOrd="1" destOrd="0" presId="urn:microsoft.com/office/officeart/2005/8/layout/vList4"/>
    <dgm:cxn modelId="{CB228E63-C09C-4624-8E02-4128A5971BDC}" type="presParOf" srcId="{513C00B8-FB33-464C-A9B5-BE4960A75E6A}" destId="{53439C68-59D8-43A6-8CD6-28376A16AF1D}" srcOrd="2" destOrd="0" presId="urn:microsoft.com/office/officeart/2005/8/layout/vList4"/>
    <dgm:cxn modelId="{2B809EEB-FB2B-4551-A6CA-7232A1E527AA}" type="presParOf" srcId="{EE88E10F-16B4-464B-A2AE-69D94C2B20F0}" destId="{07663D98-93DB-413E-8D18-59057869D931}" srcOrd="5" destOrd="0" presId="urn:microsoft.com/office/officeart/2005/8/layout/vList4"/>
    <dgm:cxn modelId="{C3BAF56F-2FBE-461B-914C-6CD00DB209D2}" type="presParOf" srcId="{EE88E10F-16B4-464B-A2AE-69D94C2B20F0}" destId="{F13A613A-55EB-4F82-8135-D6B5A0EE5760}" srcOrd="6" destOrd="0" presId="urn:microsoft.com/office/officeart/2005/8/layout/vList4"/>
    <dgm:cxn modelId="{48ABB21A-09CD-464F-B537-C453CA3CBC76}" type="presParOf" srcId="{F13A613A-55EB-4F82-8135-D6B5A0EE5760}" destId="{A5C982AC-BA57-4490-9912-E210987F8FEB}" srcOrd="0" destOrd="0" presId="urn:microsoft.com/office/officeart/2005/8/layout/vList4"/>
    <dgm:cxn modelId="{AD205C31-44BD-493E-A701-574B3A0E4757}" type="presParOf" srcId="{F13A613A-55EB-4F82-8135-D6B5A0EE5760}" destId="{406651D3-51BF-4D8B-B52B-CE40974624E9}" srcOrd="1" destOrd="0" presId="urn:microsoft.com/office/officeart/2005/8/layout/vList4"/>
    <dgm:cxn modelId="{88A39CE6-C74B-4F1B-AAB2-61F74DCC1B71}" type="presParOf" srcId="{F13A613A-55EB-4F82-8135-D6B5A0EE5760}" destId="{C4618E16-C18D-438C-8B6C-53FDFE13BAE2}"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418EC-408E-4AC5-83A3-6D2316F5001D}">
      <dsp:nvSpPr>
        <dsp:cNvPr id="0" name=""/>
        <dsp:cNvSpPr/>
      </dsp:nvSpPr>
      <dsp:spPr>
        <a:xfrm>
          <a:off x="0" y="0"/>
          <a:ext cx="5239265" cy="10085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Solutions Architect</a:t>
          </a:r>
          <a:endParaRPr lang="en-US" sz="1200" kern="1200" dirty="0"/>
        </a:p>
        <a:p>
          <a:pPr marL="57150" lvl="1" indent="-57150" algn="l" defTabSz="466725">
            <a:lnSpc>
              <a:spcPct val="90000"/>
            </a:lnSpc>
            <a:spcBef>
              <a:spcPct val="0"/>
            </a:spcBef>
            <a:spcAft>
              <a:spcPct val="15000"/>
            </a:spcAft>
            <a:buChar char="••"/>
          </a:pPr>
          <a:r>
            <a:rPr lang="en-US" sz="1050" kern="1200" dirty="0" smtClean="0"/>
            <a:t> Solution Design</a:t>
          </a:r>
          <a:endParaRPr lang="en-US" sz="1050" kern="1200" dirty="0"/>
        </a:p>
        <a:p>
          <a:pPr marL="57150" lvl="1" indent="-57150" algn="l" defTabSz="466725">
            <a:lnSpc>
              <a:spcPct val="90000"/>
            </a:lnSpc>
            <a:spcBef>
              <a:spcPct val="0"/>
            </a:spcBef>
            <a:spcAft>
              <a:spcPct val="15000"/>
            </a:spcAft>
            <a:buChar char="••"/>
          </a:pPr>
          <a:r>
            <a:rPr lang="en-US" sz="1050" kern="1200" dirty="0" smtClean="0"/>
            <a:t> Interaction with business stakeholders</a:t>
          </a:r>
          <a:endParaRPr lang="en-US" sz="1050" kern="1200" dirty="0"/>
        </a:p>
        <a:p>
          <a:pPr marL="57150" lvl="1" indent="-57150" algn="l" defTabSz="466725">
            <a:lnSpc>
              <a:spcPct val="90000"/>
            </a:lnSpc>
            <a:spcBef>
              <a:spcPct val="0"/>
            </a:spcBef>
            <a:spcAft>
              <a:spcPct val="15000"/>
            </a:spcAft>
            <a:buChar char="••"/>
          </a:pPr>
          <a:r>
            <a:rPr lang="en-US" sz="1050" kern="1200" dirty="0" smtClean="0"/>
            <a:t> Products/frameworks benchmarking</a:t>
          </a:r>
          <a:endParaRPr lang="en-US" sz="1050" kern="1200" dirty="0"/>
        </a:p>
        <a:p>
          <a:pPr marL="57150" lvl="1" indent="-57150" algn="l" defTabSz="466725">
            <a:lnSpc>
              <a:spcPct val="90000"/>
            </a:lnSpc>
            <a:spcBef>
              <a:spcPct val="0"/>
            </a:spcBef>
            <a:spcAft>
              <a:spcPct val="15000"/>
            </a:spcAft>
            <a:buChar char="••"/>
          </a:pPr>
          <a:r>
            <a:rPr lang="en-US" sz="1050" kern="1200" dirty="0" smtClean="0"/>
            <a:t> Technical decisions</a:t>
          </a:r>
          <a:endParaRPr lang="en-US" sz="1050" kern="1200" dirty="0"/>
        </a:p>
      </dsp:txBody>
      <dsp:txXfrm>
        <a:off x="1148711" y="0"/>
        <a:ext cx="4090553" cy="1008587"/>
      </dsp:txXfrm>
    </dsp:sp>
    <dsp:sp modelId="{4A43796E-5C8E-4FD4-8146-9695FE4EF233}">
      <dsp:nvSpPr>
        <dsp:cNvPr id="0" name=""/>
        <dsp:cNvSpPr/>
      </dsp:nvSpPr>
      <dsp:spPr>
        <a:xfrm>
          <a:off x="100858" y="135207"/>
          <a:ext cx="1047853" cy="80687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E9D1F8-3EC4-4AF1-8AA2-E52CB382BD46}">
      <dsp:nvSpPr>
        <dsp:cNvPr id="0" name=""/>
        <dsp:cNvSpPr/>
      </dsp:nvSpPr>
      <dsp:spPr>
        <a:xfrm>
          <a:off x="0" y="1109446"/>
          <a:ext cx="5239265" cy="10085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Site Reliability Engineers (2)</a:t>
          </a:r>
          <a:endParaRPr lang="en-US" sz="1200" kern="1200" dirty="0"/>
        </a:p>
        <a:p>
          <a:pPr marL="57150" lvl="1" indent="-57150" algn="l" defTabSz="466725">
            <a:lnSpc>
              <a:spcPct val="90000"/>
            </a:lnSpc>
            <a:spcBef>
              <a:spcPct val="0"/>
            </a:spcBef>
            <a:spcAft>
              <a:spcPct val="15000"/>
            </a:spcAft>
            <a:buChar char="••"/>
          </a:pPr>
          <a:r>
            <a:rPr lang="en-US" sz="1050" kern="1200" dirty="0" smtClean="0"/>
            <a:t> System Operation</a:t>
          </a:r>
          <a:endParaRPr lang="en-US" sz="1050" kern="1200" dirty="0"/>
        </a:p>
        <a:p>
          <a:pPr marL="57150" lvl="1" indent="-57150" algn="l" defTabSz="466725">
            <a:lnSpc>
              <a:spcPct val="90000"/>
            </a:lnSpc>
            <a:spcBef>
              <a:spcPct val="0"/>
            </a:spcBef>
            <a:spcAft>
              <a:spcPct val="15000"/>
            </a:spcAft>
            <a:buChar char="••"/>
          </a:pPr>
          <a:r>
            <a:rPr lang="en-US" sz="1050" kern="1200" dirty="0" smtClean="0"/>
            <a:t> Tasks automation</a:t>
          </a:r>
          <a:endParaRPr lang="en-US" sz="1050" kern="1200" dirty="0"/>
        </a:p>
        <a:p>
          <a:pPr marL="57150" lvl="1" indent="-57150" algn="l" defTabSz="466725">
            <a:lnSpc>
              <a:spcPct val="90000"/>
            </a:lnSpc>
            <a:spcBef>
              <a:spcPct val="0"/>
            </a:spcBef>
            <a:spcAft>
              <a:spcPct val="15000"/>
            </a:spcAft>
            <a:buChar char="••"/>
          </a:pPr>
          <a:r>
            <a:rPr lang="en-US" sz="1050" kern="1200" dirty="0" smtClean="0"/>
            <a:t> DevOps</a:t>
          </a:r>
          <a:endParaRPr lang="en-US" sz="1050" kern="1200" dirty="0"/>
        </a:p>
      </dsp:txBody>
      <dsp:txXfrm>
        <a:off x="1148711" y="1109446"/>
        <a:ext cx="4090553" cy="1008587"/>
      </dsp:txXfrm>
    </dsp:sp>
    <dsp:sp modelId="{0CBB74DD-F7BC-4A40-9CC4-D5D2045F13B2}">
      <dsp:nvSpPr>
        <dsp:cNvPr id="0" name=""/>
        <dsp:cNvSpPr/>
      </dsp:nvSpPr>
      <dsp:spPr>
        <a:xfrm>
          <a:off x="100858" y="1210305"/>
          <a:ext cx="1047853" cy="806870"/>
        </a:xfrm>
        <a:prstGeom prst="roundRect">
          <a:avLst>
            <a:gd name="adj" fmla="val 10000"/>
          </a:avLst>
        </a:prstGeom>
        <a:blipFill rotWithShape="1">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C982AC-BA57-4490-9912-E210987F8FEB}">
      <dsp:nvSpPr>
        <dsp:cNvPr id="0" name=""/>
        <dsp:cNvSpPr/>
      </dsp:nvSpPr>
      <dsp:spPr>
        <a:xfrm>
          <a:off x="0" y="2218892"/>
          <a:ext cx="5239265" cy="119822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Tech Lead</a:t>
          </a:r>
          <a:endParaRPr lang="en-US" sz="1200" kern="1200" dirty="0"/>
        </a:p>
        <a:p>
          <a:pPr marL="57150" lvl="1" indent="-57150" algn="l" defTabSz="466725">
            <a:lnSpc>
              <a:spcPct val="90000"/>
            </a:lnSpc>
            <a:spcBef>
              <a:spcPct val="0"/>
            </a:spcBef>
            <a:spcAft>
              <a:spcPct val="15000"/>
            </a:spcAft>
            <a:buChar char="••"/>
          </a:pPr>
          <a:r>
            <a:rPr lang="en-US" sz="1050" kern="1200" dirty="0" smtClean="0"/>
            <a:t> Design</a:t>
          </a:r>
          <a:endParaRPr lang="en-US" sz="1050" kern="1200" dirty="0"/>
        </a:p>
        <a:p>
          <a:pPr marL="57150" lvl="1" indent="-57150" algn="l" defTabSz="466725">
            <a:lnSpc>
              <a:spcPct val="90000"/>
            </a:lnSpc>
            <a:spcBef>
              <a:spcPct val="0"/>
            </a:spcBef>
            <a:spcAft>
              <a:spcPct val="15000"/>
            </a:spcAft>
            <a:buChar char="••"/>
          </a:pPr>
          <a:r>
            <a:rPr lang="en-US" sz="1050" kern="1200" dirty="0" smtClean="0"/>
            <a:t> Collaborate with the solutions architect to make the most difficult decisions </a:t>
          </a:r>
          <a:endParaRPr lang="en-US" sz="1050" kern="1200" dirty="0"/>
        </a:p>
        <a:p>
          <a:pPr marL="57150" lvl="1" indent="-57150" algn="l" defTabSz="466725">
            <a:lnSpc>
              <a:spcPct val="90000"/>
            </a:lnSpc>
            <a:spcBef>
              <a:spcPct val="0"/>
            </a:spcBef>
            <a:spcAft>
              <a:spcPct val="15000"/>
            </a:spcAft>
            <a:buChar char="••"/>
          </a:pPr>
          <a:r>
            <a:rPr lang="en-US" sz="1050" kern="1200" dirty="0" smtClean="0"/>
            <a:t> Develop transversal components (</a:t>
          </a:r>
          <a:r>
            <a:rPr lang="en-US" sz="1050" kern="1200" dirty="0" err="1" smtClean="0"/>
            <a:t>i.e</a:t>
          </a:r>
          <a:r>
            <a:rPr lang="en-US" sz="1050" kern="1200" dirty="0" smtClean="0"/>
            <a:t>, framework)</a:t>
          </a:r>
          <a:endParaRPr lang="en-US" sz="1050" kern="1200" dirty="0"/>
        </a:p>
        <a:p>
          <a:pPr marL="57150" lvl="1" indent="-57150" algn="l" defTabSz="466725">
            <a:lnSpc>
              <a:spcPct val="90000"/>
            </a:lnSpc>
            <a:spcBef>
              <a:spcPct val="0"/>
            </a:spcBef>
            <a:spcAft>
              <a:spcPct val="15000"/>
            </a:spcAft>
            <a:buChar char="••"/>
          </a:pPr>
          <a:r>
            <a:rPr lang="en-US" sz="1050" kern="1200" dirty="0" smtClean="0"/>
            <a:t> Provide guidance and supervision to the team</a:t>
          </a:r>
          <a:endParaRPr lang="en-US" sz="1050" kern="1200" dirty="0"/>
        </a:p>
      </dsp:txBody>
      <dsp:txXfrm>
        <a:off x="1148711" y="2218892"/>
        <a:ext cx="4090553" cy="1198222"/>
      </dsp:txXfrm>
    </dsp:sp>
    <dsp:sp modelId="{406651D3-51BF-4D8B-B52B-CE40974624E9}">
      <dsp:nvSpPr>
        <dsp:cNvPr id="0" name=""/>
        <dsp:cNvSpPr/>
      </dsp:nvSpPr>
      <dsp:spPr>
        <a:xfrm>
          <a:off x="100858" y="2414569"/>
          <a:ext cx="1047853" cy="806870"/>
        </a:xfrm>
        <a:prstGeom prst="roundRect">
          <a:avLst>
            <a:gd name="adj" fmla="val 10000"/>
          </a:avLst>
        </a:prstGeom>
        <a:blipFill rotWithShape="1">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9D1F8-3EC4-4AF1-8AA2-E52CB382BD46}">
      <dsp:nvSpPr>
        <dsp:cNvPr id="0" name=""/>
        <dsp:cNvSpPr/>
      </dsp:nvSpPr>
      <dsp:spPr>
        <a:xfrm>
          <a:off x="0" y="0"/>
          <a:ext cx="5239265" cy="79484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Senior developer</a:t>
          </a:r>
          <a:endParaRPr lang="en-US" sz="1200" kern="1200" dirty="0"/>
        </a:p>
        <a:p>
          <a:pPr marL="57150" lvl="1" indent="-57150" algn="l" defTabSz="466725">
            <a:lnSpc>
              <a:spcPct val="90000"/>
            </a:lnSpc>
            <a:spcBef>
              <a:spcPct val="0"/>
            </a:spcBef>
            <a:spcAft>
              <a:spcPct val="15000"/>
            </a:spcAft>
            <a:buChar char="••"/>
          </a:pPr>
          <a:r>
            <a:rPr lang="en-US" sz="1050" kern="1200" dirty="0" smtClean="0"/>
            <a:t> Design </a:t>
          </a:r>
          <a:endParaRPr lang="en-US" sz="1050" kern="1200" dirty="0"/>
        </a:p>
        <a:p>
          <a:pPr marL="57150" lvl="1" indent="-57150" algn="l" defTabSz="466725">
            <a:lnSpc>
              <a:spcPct val="90000"/>
            </a:lnSpc>
            <a:spcBef>
              <a:spcPct val="0"/>
            </a:spcBef>
            <a:spcAft>
              <a:spcPct val="15000"/>
            </a:spcAft>
            <a:buChar char="••"/>
          </a:pPr>
          <a:r>
            <a:rPr lang="en-US" sz="1050" kern="1200" dirty="0" smtClean="0"/>
            <a:t> Develop complex tasks</a:t>
          </a:r>
        </a:p>
        <a:p>
          <a:pPr marL="57150" lvl="1" indent="-57150" algn="l" defTabSz="466725">
            <a:lnSpc>
              <a:spcPct val="90000"/>
            </a:lnSpc>
            <a:spcBef>
              <a:spcPct val="0"/>
            </a:spcBef>
            <a:spcAft>
              <a:spcPct val="15000"/>
            </a:spcAft>
            <a:buChar char="••"/>
          </a:pPr>
          <a:r>
            <a:rPr lang="en-US" sz="1050" kern="1200" dirty="0" smtClean="0"/>
            <a:t> Provide guidance and supervision to junior developers</a:t>
          </a:r>
        </a:p>
        <a:p>
          <a:pPr marL="57150" lvl="1" indent="-57150" algn="l" defTabSz="466725">
            <a:lnSpc>
              <a:spcPct val="90000"/>
            </a:lnSpc>
            <a:spcBef>
              <a:spcPct val="0"/>
            </a:spcBef>
            <a:spcAft>
              <a:spcPct val="15000"/>
            </a:spcAft>
            <a:buChar char="••"/>
          </a:pPr>
          <a:endParaRPr lang="en-US" sz="1050" kern="1200" dirty="0" smtClean="0"/>
        </a:p>
      </dsp:txBody>
      <dsp:txXfrm>
        <a:off x="1127337" y="0"/>
        <a:ext cx="4111927" cy="794847"/>
      </dsp:txXfrm>
    </dsp:sp>
    <dsp:sp modelId="{0CBB74DD-F7BC-4A40-9CC4-D5D2045F13B2}">
      <dsp:nvSpPr>
        <dsp:cNvPr id="0" name=""/>
        <dsp:cNvSpPr/>
      </dsp:nvSpPr>
      <dsp:spPr>
        <a:xfrm>
          <a:off x="79484" y="79484"/>
          <a:ext cx="1047853" cy="635877"/>
        </a:xfrm>
        <a:prstGeom prst="roundRect">
          <a:avLst>
            <a:gd name="adj" fmla="val 10000"/>
          </a:avLst>
        </a:prstGeom>
        <a:blipFill rotWithShape="1">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6418EC-408E-4AC5-83A3-6D2316F5001D}">
      <dsp:nvSpPr>
        <dsp:cNvPr id="0" name=""/>
        <dsp:cNvSpPr/>
      </dsp:nvSpPr>
      <dsp:spPr>
        <a:xfrm>
          <a:off x="0" y="874331"/>
          <a:ext cx="5239265" cy="79484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Junior developers (2)</a:t>
          </a:r>
          <a:endParaRPr lang="en-US" sz="1200" kern="1200" dirty="0"/>
        </a:p>
        <a:p>
          <a:pPr marL="57150" lvl="1" indent="-57150" algn="l" defTabSz="466725">
            <a:lnSpc>
              <a:spcPct val="90000"/>
            </a:lnSpc>
            <a:spcBef>
              <a:spcPct val="0"/>
            </a:spcBef>
            <a:spcAft>
              <a:spcPct val="15000"/>
            </a:spcAft>
            <a:buChar char="••"/>
          </a:pPr>
          <a:r>
            <a:rPr lang="en-US" sz="1050" kern="1200" dirty="0" smtClean="0"/>
            <a:t> Participate in designs</a:t>
          </a:r>
          <a:endParaRPr lang="en-US" sz="1050" kern="1200" dirty="0"/>
        </a:p>
        <a:p>
          <a:pPr marL="57150" lvl="1" indent="-57150" algn="l" defTabSz="466725">
            <a:lnSpc>
              <a:spcPct val="90000"/>
            </a:lnSpc>
            <a:spcBef>
              <a:spcPct val="0"/>
            </a:spcBef>
            <a:spcAft>
              <a:spcPct val="15000"/>
            </a:spcAft>
            <a:buChar char="••"/>
          </a:pPr>
          <a:r>
            <a:rPr lang="en-US" sz="1050" kern="1200" dirty="0" smtClean="0"/>
            <a:t> Develop simple tasks</a:t>
          </a:r>
          <a:endParaRPr lang="en-US" sz="1050" kern="1200" dirty="0"/>
        </a:p>
        <a:p>
          <a:pPr marL="57150" lvl="1" indent="-57150" algn="l" defTabSz="466725">
            <a:lnSpc>
              <a:spcPct val="90000"/>
            </a:lnSpc>
            <a:spcBef>
              <a:spcPct val="0"/>
            </a:spcBef>
            <a:spcAft>
              <a:spcPct val="15000"/>
            </a:spcAft>
            <a:buChar char="••"/>
          </a:pPr>
          <a:r>
            <a:rPr lang="en-US" sz="1050" kern="1200" dirty="0" smtClean="0"/>
            <a:t> Develop complex tasks previously design or with help/supervision</a:t>
          </a:r>
          <a:endParaRPr lang="en-US" sz="1050" kern="1200" dirty="0"/>
        </a:p>
      </dsp:txBody>
      <dsp:txXfrm>
        <a:off x="1127337" y="874331"/>
        <a:ext cx="4111927" cy="794847"/>
      </dsp:txXfrm>
    </dsp:sp>
    <dsp:sp modelId="{4A43796E-5C8E-4FD4-8146-9695FE4EF233}">
      <dsp:nvSpPr>
        <dsp:cNvPr id="0" name=""/>
        <dsp:cNvSpPr/>
      </dsp:nvSpPr>
      <dsp:spPr>
        <a:xfrm>
          <a:off x="79484" y="980886"/>
          <a:ext cx="1047853" cy="635877"/>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A56F42-8C38-456B-AE4E-11D62A8DF4E3}">
      <dsp:nvSpPr>
        <dsp:cNvPr id="0" name=""/>
        <dsp:cNvSpPr/>
      </dsp:nvSpPr>
      <dsp:spPr>
        <a:xfrm>
          <a:off x="0" y="1748663"/>
          <a:ext cx="5239265" cy="79484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Scrum Master</a:t>
          </a:r>
          <a:endParaRPr lang="en-US" sz="1200" kern="1200" dirty="0"/>
        </a:p>
        <a:p>
          <a:pPr marL="57150" lvl="1" indent="-57150" algn="l" defTabSz="400050">
            <a:lnSpc>
              <a:spcPct val="90000"/>
            </a:lnSpc>
            <a:spcBef>
              <a:spcPct val="0"/>
            </a:spcBef>
            <a:spcAft>
              <a:spcPct val="15000"/>
            </a:spcAft>
            <a:buChar char="••"/>
          </a:pPr>
          <a:r>
            <a:rPr lang="en-US" sz="900" kern="1200" dirty="0" smtClean="0"/>
            <a:t> Facilitator</a:t>
          </a:r>
          <a:endParaRPr lang="en-US" sz="900" kern="1200" dirty="0"/>
        </a:p>
        <a:p>
          <a:pPr marL="57150" lvl="1" indent="-57150" algn="l" defTabSz="400050">
            <a:lnSpc>
              <a:spcPct val="90000"/>
            </a:lnSpc>
            <a:spcBef>
              <a:spcPct val="0"/>
            </a:spcBef>
            <a:spcAft>
              <a:spcPct val="15000"/>
            </a:spcAft>
            <a:buChar char="••"/>
          </a:pPr>
          <a:r>
            <a:rPr lang="en-US" sz="900" kern="1200" dirty="0" smtClean="0"/>
            <a:t> Ensure methodology is being applied properly</a:t>
          </a:r>
          <a:endParaRPr lang="en-US" sz="900" kern="1200" dirty="0"/>
        </a:p>
        <a:p>
          <a:pPr marL="57150" lvl="1" indent="-57150" algn="l" defTabSz="400050">
            <a:lnSpc>
              <a:spcPct val="90000"/>
            </a:lnSpc>
            <a:spcBef>
              <a:spcPct val="0"/>
            </a:spcBef>
            <a:spcAft>
              <a:spcPct val="15000"/>
            </a:spcAft>
            <a:buChar char="••"/>
          </a:pPr>
          <a:r>
            <a:rPr lang="en-US" sz="900" kern="1200" dirty="0" smtClean="0"/>
            <a:t> Collaborate with the PO to enrich the backlog</a:t>
          </a:r>
          <a:endParaRPr lang="en-US" sz="900" kern="1200" dirty="0"/>
        </a:p>
      </dsp:txBody>
      <dsp:txXfrm>
        <a:off x="1127337" y="1748663"/>
        <a:ext cx="4111927" cy="794847"/>
      </dsp:txXfrm>
    </dsp:sp>
    <dsp:sp modelId="{76BCFE88-16AD-49B5-A76E-D5A856432A12}">
      <dsp:nvSpPr>
        <dsp:cNvPr id="0" name=""/>
        <dsp:cNvSpPr/>
      </dsp:nvSpPr>
      <dsp:spPr>
        <a:xfrm>
          <a:off x="79484" y="1828148"/>
          <a:ext cx="1047853" cy="635877"/>
        </a:xfrm>
        <a:prstGeom prst="roundRect">
          <a:avLst>
            <a:gd name="adj" fmla="val 10000"/>
          </a:avLst>
        </a:prstGeom>
        <a:blipFill rotWithShape="1">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C982AC-BA57-4490-9912-E210987F8FEB}">
      <dsp:nvSpPr>
        <dsp:cNvPr id="0" name=""/>
        <dsp:cNvSpPr/>
      </dsp:nvSpPr>
      <dsp:spPr>
        <a:xfrm>
          <a:off x="0" y="2622995"/>
          <a:ext cx="5239265" cy="79484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QA Engineer</a:t>
          </a:r>
          <a:endParaRPr lang="en-US" sz="1200" kern="1200" dirty="0"/>
        </a:p>
        <a:p>
          <a:pPr marL="57150" lvl="1" indent="-57150" algn="l" defTabSz="466725">
            <a:lnSpc>
              <a:spcPct val="90000"/>
            </a:lnSpc>
            <a:spcBef>
              <a:spcPct val="0"/>
            </a:spcBef>
            <a:spcAft>
              <a:spcPct val="15000"/>
            </a:spcAft>
            <a:buChar char="••"/>
          </a:pPr>
          <a:r>
            <a:rPr lang="en-US" sz="1050" kern="1200" dirty="0" smtClean="0"/>
            <a:t> Design test cases </a:t>
          </a:r>
          <a:endParaRPr lang="en-US" sz="1050" kern="1200" dirty="0"/>
        </a:p>
        <a:p>
          <a:pPr marL="57150" lvl="1" indent="-57150" algn="l" defTabSz="466725">
            <a:lnSpc>
              <a:spcPct val="90000"/>
            </a:lnSpc>
            <a:spcBef>
              <a:spcPct val="0"/>
            </a:spcBef>
            <a:spcAft>
              <a:spcPct val="15000"/>
            </a:spcAft>
            <a:buChar char="••"/>
          </a:pPr>
          <a:r>
            <a:rPr lang="en-US" sz="1050" kern="1200" dirty="0" smtClean="0"/>
            <a:t> Implement test cases automation</a:t>
          </a:r>
          <a:endParaRPr lang="en-US" sz="1050" kern="1200" dirty="0"/>
        </a:p>
        <a:p>
          <a:pPr marL="57150" lvl="1" indent="-57150" algn="l" defTabSz="466725">
            <a:lnSpc>
              <a:spcPct val="90000"/>
            </a:lnSpc>
            <a:spcBef>
              <a:spcPct val="0"/>
            </a:spcBef>
            <a:spcAft>
              <a:spcPct val="15000"/>
            </a:spcAft>
            <a:buChar char="••"/>
          </a:pPr>
          <a:r>
            <a:rPr lang="en-US" sz="1050" kern="1200" dirty="0" smtClean="0"/>
            <a:t> Perform manual tests when required</a:t>
          </a:r>
          <a:endParaRPr lang="en-US" sz="1050" kern="1200" dirty="0"/>
        </a:p>
      </dsp:txBody>
      <dsp:txXfrm>
        <a:off x="1127337" y="2622995"/>
        <a:ext cx="4111927" cy="794847"/>
      </dsp:txXfrm>
    </dsp:sp>
    <dsp:sp modelId="{406651D3-51BF-4D8B-B52B-CE40974624E9}">
      <dsp:nvSpPr>
        <dsp:cNvPr id="0" name=""/>
        <dsp:cNvSpPr/>
      </dsp:nvSpPr>
      <dsp:spPr>
        <a:xfrm>
          <a:off x="79484" y="2702480"/>
          <a:ext cx="1047853" cy="635877"/>
        </a:xfrm>
        <a:prstGeom prst="roundRect">
          <a:avLst>
            <a:gd name="adj" fmla="val 10000"/>
          </a:avLst>
        </a:prstGeom>
        <a:blipFill rotWithShape="1">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EB607-0710-4DE5-ACF9-0613EAEADC42}" type="datetimeFigureOut">
              <a:rPr lang="en-US" smtClean="0"/>
              <a:t>10/25/2020</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171FA-0220-44EC-9B2F-CFD88BFA4CAB}" type="slidenum">
              <a:rPr lang="en-US" smtClean="0"/>
              <a:t>‹Nº›</a:t>
            </a:fld>
            <a:endParaRPr lang="en-US"/>
          </a:p>
        </p:txBody>
      </p:sp>
    </p:spTree>
    <p:extLst>
      <p:ext uri="{BB962C8B-B14F-4D97-AF65-F5344CB8AC3E}">
        <p14:creationId xmlns:p14="http://schemas.microsoft.com/office/powerpoint/2010/main" val="60425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1BE171FA-0220-44EC-9B2F-CFD88BFA4CAB}" type="slidenum">
              <a:rPr lang="en-US" smtClean="0"/>
              <a:t>1</a:t>
            </a:fld>
            <a:endParaRPr lang="en-US"/>
          </a:p>
        </p:txBody>
      </p:sp>
    </p:spTree>
    <p:extLst>
      <p:ext uri="{BB962C8B-B14F-4D97-AF65-F5344CB8AC3E}">
        <p14:creationId xmlns:p14="http://schemas.microsoft.com/office/powerpoint/2010/main" val="213406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1BE171FA-0220-44EC-9B2F-CFD88BFA4CAB}" type="slidenum">
              <a:rPr lang="en-US" smtClean="0"/>
              <a:t>2</a:t>
            </a:fld>
            <a:endParaRPr lang="en-US"/>
          </a:p>
        </p:txBody>
      </p:sp>
    </p:spTree>
    <p:extLst>
      <p:ext uri="{BB962C8B-B14F-4D97-AF65-F5344CB8AC3E}">
        <p14:creationId xmlns:p14="http://schemas.microsoft.com/office/powerpoint/2010/main" val="3373475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E58C24-F203-4B8D-ADBE-64886D5FE75D}" type="datetime1">
              <a:rPr lang="en-US" smtClean="0"/>
              <a:t>10/25/2020</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1261313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920AD7E-7222-42B7-94B5-B8AE03A3FA6B}" type="datetime1">
              <a:rPr lang="en-US" smtClean="0"/>
              <a:t>10/25/2020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230121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39840A5-493D-409C-8AD6-B5AF9F74D48C}"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238443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34EF6DD-AA91-45C7-AF9B-6BDC21397458}"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2000532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E48AAC3-B66F-4A77-86F3-3DD235D52911}"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3907296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9CA6F9E-4DDC-4700-A098-364613638187}"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2377517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16AF159-1652-4863-B818-6F9E73878701}"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3167962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3F2F87C-6A47-449A-AC4B-61F5726A3DFB}"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1182783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092E61-C8FB-4977-BC8C-1C4C40B35E0E}"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282174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E860CC6-9471-4863-BDCE-7C6CE92B0B69}"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30279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96FA73C-4924-4BEA-B8F4-C61F28097AC7}" type="datetime1">
              <a:rPr lang="en-US" smtClean="0"/>
              <a:t>10/25/2020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28885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1603F63-DBA9-4645-B1A8-2A5E65064AB9}" type="datetime1">
              <a:rPr lang="en-US" smtClean="0"/>
              <a:t>10/25/2020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3217551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9E626D6-6ED7-4AC5-8ED7-CFB17FF48AB2}" type="datetime1">
              <a:rPr lang="en-US" smtClean="0"/>
              <a:t>10/25/2020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427435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ABD1215-1E65-4918-A098-AF9040A7633E}" type="datetime1">
              <a:rPr lang="en-US" smtClean="0"/>
              <a:t>10/25/2020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263551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9D3D1-CE9D-498F-86AE-06373783071F}" type="datetime1">
              <a:rPr lang="en-US" smtClean="0"/>
              <a:t>10/25/2020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390628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141A461-6A16-4C29-85A1-BDD9EB462E15}" type="datetime1">
              <a:rPr lang="en-US" smtClean="0"/>
              <a:t>10/25/2020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124279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1C1E878-0B5E-4121-A64A-F594EEAFEA13}" type="datetime1">
              <a:rPr lang="en-US" smtClean="0"/>
              <a:t>10/25/2020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C34256-C227-4B93-A33B-1D163C089C4E}" type="slidenum">
              <a:rPr lang="es-ES" smtClean="0"/>
              <a:t>‹Nº›</a:t>
            </a:fld>
            <a:endParaRPr lang="es-ES"/>
          </a:p>
        </p:txBody>
      </p:sp>
    </p:spTree>
    <p:extLst>
      <p:ext uri="{BB962C8B-B14F-4D97-AF65-F5344CB8AC3E}">
        <p14:creationId xmlns:p14="http://schemas.microsoft.com/office/powerpoint/2010/main" val="37303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0431FE-FE00-412B-AD6F-57C8A328B43D}" type="datetime1">
              <a:rPr lang="en-US" smtClean="0"/>
              <a:t>10/25/2020</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C34256-C227-4B93-A33B-1D163C089C4E}" type="slidenum">
              <a:rPr lang="es-ES" smtClean="0"/>
              <a:t>‹Nº›</a:t>
            </a:fld>
            <a:endParaRPr lang="es-ES"/>
          </a:p>
        </p:txBody>
      </p:sp>
    </p:spTree>
    <p:extLst>
      <p:ext uri="{BB962C8B-B14F-4D97-AF65-F5344CB8AC3E}">
        <p14:creationId xmlns:p14="http://schemas.microsoft.com/office/powerpoint/2010/main" val="751347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trunkbaseddevelopment.com/feature-flags/" TargetMode="External"/><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Adidas </a:t>
            </a:r>
            <a:r>
              <a:rPr lang="en-US" dirty="0" smtClean="0"/>
              <a:t>Coding</a:t>
            </a:r>
            <a:r>
              <a:rPr lang="es-ES" dirty="0" smtClean="0"/>
              <a:t> </a:t>
            </a:r>
            <a:r>
              <a:rPr lang="en-US" dirty="0" smtClean="0"/>
              <a:t>Challenge</a:t>
            </a:r>
            <a:endParaRPr lang="en-US" dirty="0"/>
          </a:p>
        </p:txBody>
      </p:sp>
      <p:sp>
        <p:nvSpPr>
          <p:cNvPr id="3" name="Subtítulo 2"/>
          <p:cNvSpPr>
            <a:spLocks noGrp="1"/>
          </p:cNvSpPr>
          <p:nvPr>
            <p:ph type="subTitle" idx="1"/>
          </p:nvPr>
        </p:nvSpPr>
        <p:spPr/>
        <p:txBody>
          <a:bodyPr/>
          <a:lstStyle/>
          <a:p>
            <a:r>
              <a:rPr lang="es-ES" dirty="0" smtClean="0"/>
              <a:t>Fernando Gros González</a:t>
            </a:r>
            <a:endParaRPr lang="es-ES" dirty="0"/>
          </a:p>
        </p:txBody>
      </p:sp>
    </p:spTree>
    <p:extLst>
      <p:ext uri="{BB962C8B-B14F-4D97-AF65-F5344CB8AC3E}">
        <p14:creationId xmlns:p14="http://schemas.microsoft.com/office/powerpoint/2010/main" val="3042856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7262" y="496329"/>
            <a:ext cx="10018713" cy="764059"/>
          </a:xfrm>
        </p:spPr>
        <p:txBody>
          <a:bodyPr/>
          <a:lstStyle/>
          <a:p>
            <a:pPr algn="l"/>
            <a:r>
              <a:rPr lang="en-US" dirty="0" smtClean="0"/>
              <a:t>Overview</a:t>
            </a:r>
            <a:endParaRPr lang="en-US" dirty="0"/>
          </a:p>
        </p:txBody>
      </p:sp>
      <p:sp>
        <p:nvSpPr>
          <p:cNvPr id="8" name="Rectangle 4"/>
          <p:cNvSpPr>
            <a:spLocks noChangeArrowheads="1"/>
          </p:cNvSpPr>
          <p:nvPr/>
        </p:nvSpPr>
        <p:spPr bwMode="auto">
          <a:xfrm>
            <a:off x="6013622" y="217199"/>
            <a:ext cx="6056466" cy="650178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50" b="0" i="0" u="none" strike="noStrike" cap="none" normalizeH="0" baseline="0" dirty="0" err="1" smtClean="0">
                <a:ln>
                  <a:noFill/>
                </a:ln>
                <a:solidFill>
                  <a:srgbClr val="CC7832"/>
                </a:solidFill>
                <a:effectLst/>
                <a:latin typeface="Consolas" panose="020B0609020204030204" pitchFamily="49" charset="0"/>
              </a:rPr>
              <a:t>version</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6A8759"/>
                </a:solidFill>
                <a:effectLst/>
                <a:latin typeface="Consolas" panose="020B0609020204030204" pitchFamily="49" charset="0"/>
              </a:rPr>
              <a:t>'3.1'</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err="1" smtClean="0">
                <a:ln>
                  <a:noFill/>
                </a:ln>
                <a:solidFill>
                  <a:srgbClr val="CC7832"/>
                </a:solidFill>
                <a:effectLst/>
                <a:latin typeface="Consolas" panose="020B0609020204030204" pitchFamily="49" charset="0"/>
              </a:rPr>
              <a:t>services</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zookeeper</a:t>
            </a:r>
            <a:r>
              <a:rPr kumimoji="0" lang="es-ES" altLang="es-ES" sz="850" b="0" i="0" u="none" strike="noStrike" cap="none" normalizeH="0" baseline="0" dirty="0" smtClean="0">
                <a:ln>
                  <a:noFill/>
                </a:ln>
                <a:solidFill>
                  <a:srgbClr val="CC7832"/>
                </a:solidFill>
                <a:effectLst/>
                <a:latin typeface="Consolas" panose="020B0609020204030204" pitchFamily="49" charset="0"/>
              </a:rPr>
              <a:t>-server</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image</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bitnami</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zookeeper:latest</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ports</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smtClean="0">
                <a:ln>
                  <a:noFill/>
                </a:ln>
                <a:solidFill>
                  <a:srgbClr val="6A8759"/>
                </a:solidFill>
                <a:effectLst/>
                <a:latin typeface="Consolas" panose="020B0609020204030204" pitchFamily="49" charset="0"/>
              </a:rPr>
              <a:t>'2181:2181'</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environment</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ALLOW_ANONYMOUS_LOGIN=yes</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kafka</a:t>
            </a:r>
            <a:r>
              <a:rPr kumimoji="0" lang="es-ES" altLang="es-ES" sz="850" b="0" i="0" u="none" strike="noStrike" cap="none" normalizeH="0" baseline="0" dirty="0" smtClean="0">
                <a:ln>
                  <a:noFill/>
                </a:ln>
                <a:solidFill>
                  <a:srgbClr val="CC7832"/>
                </a:solidFill>
                <a:effectLst/>
                <a:latin typeface="Consolas" panose="020B0609020204030204" pitchFamily="49" charset="0"/>
              </a:rPr>
              <a:t>-server</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image</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bitnami</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kafka:latest</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ports</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smtClean="0">
                <a:ln>
                  <a:noFill/>
                </a:ln>
                <a:solidFill>
                  <a:srgbClr val="6A8759"/>
                </a:solidFill>
                <a:effectLst/>
                <a:latin typeface="Consolas" panose="020B0609020204030204" pitchFamily="49" charset="0"/>
              </a:rPr>
              <a:t>'9092:9092'</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6A8759"/>
                </a:solidFill>
                <a:effectLst/>
                <a:latin typeface="Consolas" panose="020B0609020204030204" pitchFamily="49" charset="0"/>
              </a:rPr>
              <a:t>'9093:9093'</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environment</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KAFKA_CFG_ZOOKEEPER_CONNECT=zookeeper-server:2181</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ALLOW_PLAINTEXT_LISTENER=yes</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KAFKA_CFG_LISTENER_SECURITY_PROTOCOL_MAP=CLIENT:PLAINTEXT,EXTERNAL:PLAINTEXT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KAFKA_CFG_LISTENERS=CLIENT://:9092,EXTERNAL://:9093</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KAFKA_CFG_ADVERTISED_LISTENERS=CLIENT://kafka-server:9092,EXTERNAL://localhost:9093</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KAFKA_INTER_BROKER_LISTENER_NAME=CLIENT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depends_on</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zookeeper</a:t>
            </a:r>
            <a:r>
              <a:rPr kumimoji="0" lang="es-ES" altLang="es-ES" sz="850" b="0" i="0" u="none" strike="noStrike" cap="none" normalizeH="0" baseline="0" dirty="0" smtClean="0">
                <a:ln>
                  <a:noFill/>
                </a:ln>
                <a:solidFill>
                  <a:srgbClr val="A9B7C6"/>
                </a:solidFill>
                <a:effectLst/>
                <a:latin typeface="Consolas" panose="020B0609020204030204" pitchFamily="49" charset="0"/>
              </a:rPr>
              <a:t>-server</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db</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image</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postgres</a:t>
            </a:r>
            <a:r>
              <a:rPr kumimoji="0" lang="es-ES" altLang="es-ES" sz="850" b="0" i="0" u="none" strike="noStrike" cap="none" normalizeH="0" baseline="0" dirty="0" smtClean="0">
                <a:ln>
                  <a:noFill/>
                </a:ln>
                <a:solidFill>
                  <a:srgbClr val="A9B7C6"/>
                </a:solidFill>
                <a:effectLst/>
                <a:latin typeface="Consolas" panose="020B0609020204030204" pitchFamily="49" charset="0"/>
              </a:rPr>
              <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ports</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smtClean="0">
                <a:ln>
                  <a:noFill/>
                </a:ln>
                <a:solidFill>
                  <a:srgbClr val="6A8759"/>
                </a:solidFill>
                <a:effectLst/>
                <a:latin typeface="Consolas" panose="020B0609020204030204" pitchFamily="49" charset="0"/>
              </a:rPr>
              <a:t>'5432:5432'</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restart</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always</a:t>
            </a:r>
            <a:r>
              <a:rPr kumimoji="0" lang="es-ES" altLang="es-ES" sz="850" b="0" i="0" u="none" strike="noStrike" cap="none" normalizeH="0" baseline="0" dirty="0" smtClean="0">
                <a:ln>
                  <a:noFill/>
                </a:ln>
                <a:solidFill>
                  <a:srgbClr val="A9B7C6"/>
                </a:solidFill>
                <a:effectLst/>
                <a:latin typeface="Consolas" panose="020B0609020204030204" pitchFamily="49" charset="0"/>
              </a:rPr>
              <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environment</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CC7832"/>
                </a:solidFill>
                <a:effectLst/>
                <a:latin typeface="Consolas" panose="020B0609020204030204" pitchFamily="49" charset="0"/>
              </a:rPr>
              <a:t>POSTGRES_PASSWORD</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root</a:t>
            </a:r>
            <a:r>
              <a:rPr kumimoji="0" lang="es-ES" altLang="es-ES" sz="850" b="0" i="0" u="none" strike="noStrike" cap="none" normalizeH="0" baseline="0" dirty="0" smtClean="0">
                <a:ln>
                  <a:noFill/>
                </a:ln>
                <a:solidFill>
                  <a:srgbClr val="A9B7C6"/>
                </a:solidFill>
                <a:effectLst/>
                <a:latin typeface="Consolas" panose="020B0609020204030204" pitchFamily="49" charset="0"/>
              </a:rPr>
              <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CC7832"/>
                </a:solidFill>
                <a:effectLst/>
                <a:latin typeface="Consolas" panose="020B0609020204030204" pitchFamily="49" charset="0"/>
              </a:rPr>
              <a:t>POSTGRES_USER</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root</a:t>
            </a:r>
            <a:r>
              <a:rPr kumimoji="0" lang="es-ES" altLang="es-ES" sz="850" b="0" i="0" u="none" strike="noStrike" cap="none" normalizeH="0" baseline="0" dirty="0" smtClean="0">
                <a:ln>
                  <a:noFill/>
                </a:ln>
                <a:solidFill>
                  <a:srgbClr val="A9B7C6"/>
                </a:solidFill>
                <a:effectLst/>
                <a:latin typeface="Consolas" panose="020B0609020204030204" pitchFamily="49" charset="0"/>
              </a:rPr>
              <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CC7832"/>
                </a:solidFill>
                <a:effectLst/>
                <a:latin typeface="Consolas" panose="020B0609020204030204" pitchFamily="49" charset="0"/>
              </a:rPr>
              <a:t>POSTGRES_DB</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subscriptions</a:t>
            </a:r>
            <a:r>
              <a:rPr kumimoji="0" lang="es-ES" altLang="es-ES" sz="850" b="0" i="0" u="none" strike="noStrike" cap="none" normalizeH="0" baseline="0" dirty="0" smtClean="0">
                <a:ln>
                  <a:noFill/>
                </a:ln>
                <a:solidFill>
                  <a:srgbClr val="A9B7C6"/>
                </a:solidFill>
                <a:effectLst/>
                <a:latin typeface="Consolas" panose="020B0609020204030204" pitchFamily="49" charset="0"/>
              </a:rPr>
              <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subscriptions-service</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image</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fernandogrgo</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code_challenge:subscriptions</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ports</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smtClean="0">
                <a:ln>
                  <a:noFill/>
                </a:ln>
                <a:solidFill>
                  <a:srgbClr val="6A8759"/>
                </a:solidFill>
                <a:effectLst/>
                <a:latin typeface="Consolas" panose="020B0609020204030204" pitchFamily="49" charset="0"/>
              </a:rPr>
              <a:t>'8080:8080'</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environment</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JAVA_OPTIONS=-</a:t>
            </a:r>
            <a:r>
              <a:rPr kumimoji="0" lang="es-ES" altLang="es-ES" sz="850" b="0" i="0" u="none" strike="noStrike" cap="none" normalizeH="0" baseline="0" dirty="0" err="1" smtClean="0">
                <a:ln>
                  <a:noFill/>
                </a:ln>
                <a:solidFill>
                  <a:srgbClr val="A9B7C6"/>
                </a:solidFill>
                <a:effectLst/>
                <a:latin typeface="Consolas" panose="020B0609020204030204" pitchFamily="49" charset="0"/>
              </a:rPr>
              <a:t>Dspring.profiles.active</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r>
              <a:rPr kumimoji="0" lang="es-ES" altLang="es-ES" sz="850" b="0" i="0" u="none" strike="noStrike" cap="none" normalizeH="0" baseline="0" dirty="0" err="1" smtClean="0">
                <a:ln>
                  <a:noFill/>
                </a:ln>
                <a:solidFill>
                  <a:srgbClr val="A9B7C6"/>
                </a:solidFill>
                <a:effectLst/>
                <a:latin typeface="Consolas" panose="020B0609020204030204" pitchFamily="49" charset="0"/>
              </a:rPr>
              <a:t>docker</a:t>
            </a:r>
            <a:r>
              <a:rPr kumimoji="0" lang="es-ES" altLang="es-ES" sz="850" b="0" i="0" u="none" strike="noStrike" cap="none" normalizeH="0" baseline="0" dirty="0" smtClean="0">
                <a:ln>
                  <a:noFill/>
                </a:ln>
                <a:solidFill>
                  <a:srgbClr val="A9B7C6"/>
                </a:solidFill>
                <a:effectLst/>
                <a:latin typeface="Consolas" panose="020B0609020204030204" pitchFamily="49" charset="0"/>
              </a:rPr>
              <a:t> -DKAFKA_HOSTNAME=</a:t>
            </a:r>
            <a:r>
              <a:rPr kumimoji="0" lang="es-ES" altLang="es-ES" sz="850" b="0" i="0" u="none" strike="noStrike" cap="none" normalizeH="0" baseline="0" dirty="0" err="1" smtClean="0">
                <a:ln>
                  <a:noFill/>
                </a:ln>
                <a:solidFill>
                  <a:srgbClr val="A9B7C6"/>
                </a:solidFill>
                <a:effectLst/>
                <a:latin typeface="Consolas" panose="020B0609020204030204" pitchFamily="49" charset="0"/>
              </a:rPr>
              <a:t>kafka</a:t>
            </a:r>
            <a:r>
              <a:rPr kumimoji="0" lang="es-ES" altLang="es-ES" sz="850" b="0" i="0" u="none" strike="noStrike" cap="none" normalizeH="0" baseline="0" dirty="0" smtClean="0">
                <a:ln>
                  <a:noFill/>
                </a:ln>
                <a:solidFill>
                  <a:srgbClr val="A9B7C6"/>
                </a:solidFill>
                <a:effectLst/>
                <a:latin typeface="Consolas" panose="020B0609020204030204" pitchFamily="49" charset="0"/>
              </a:rPr>
              <a:t>-server</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depends_on</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kafka</a:t>
            </a:r>
            <a:r>
              <a:rPr kumimoji="0" lang="es-ES" altLang="es-ES" sz="850" b="0" i="0" u="none" strike="noStrike" cap="none" normalizeH="0" baseline="0" dirty="0" smtClean="0">
                <a:ln>
                  <a:noFill/>
                </a:ln>
                <a:solidFill>
                  <a:srgbClr val="A9B7C6"/>
                </a:solidFill>
                <a:effectLst/>
                <a:latin typeface="Consolas" panose="020B0609020204030204" pitchFamily="49" charset="0"/>
              </a:rPr>
              <a:t>-server</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db</a:t>
            </a:r>
            <a:r>
              <a:rPr kumimoji="0" lang="es-ES" altLang="es-ES" sz="850" b="0" i="0" u="none" strike="noStrike" cap="none" normalizeH="0" baseline="0" dirty="0" smtClean="0">
                <a:ln>
                  <a:noFill/>
                </a:ln>
                <a:solidFill>
                  <a:srgbClr val="A9B7C6"/>
                </a:solidFill>
                <a:effectLst/>
                <a:latin typeface="Consolas" panose="020B0609020204030204" pitchFamily="49" charset="0"/>
              </a:rPr>
              <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subscriptions-internal-service</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image</a:t>
            </a: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fernandogrgo</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r>
              <a:rPr kumimoji="0" lang="es-ES" altLang="es-ES" sz="850" b="0" i="0" u="none" strike="noStrike" cap="none" normalizeH="0" baseline="0" dirty="0" err="1" smtClean="0">
                <a:ln>
                  <a:noFill/>
                </a:ln>
                <a:solidFill>
                  <a:srgbClr val="6A8759"/>
                </a:solidFill>
                <a:effectLst/>
                <a:latin typeface="Consolas" panose="020B0609020204030204" pitchFamily="49" charset="0"/>
              </a:rPr>
              <a:t>code_challenge:subscriptions-internal</a:t>
            </a:r>
            <a:r>
              <a:rPr kumimoji="0" lang="es-ES" altLang="es-ES" sz="850" b="0" i="0" u="none" strike="noStrike" cap="none" normalizeH="0" baseline="0" dirty="0" smtClean="0">
                <a:ln>
                  <a:noFill/>
                </a:ln>
                <a:solidFill>
                  <a:srgbClr val="6A8759"/>
                </a:solidFill>
                <a:effectLst/>
                <a:latin typeface="Consolas" panose="020B0609020204030204" pitchFamily="49" charset="0"/>
              </a:rPr>
              <a:t>'</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ports</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smtClean="0">
                <a:ln>
                  <a:noFill/>
                </a:ln>
                <a:solidFill>
                  <a:srgbClr val="6A8759"/>
                </a:solidFill>
                <a:effectLst/>
                <a:latin typeface="Consolas" panose="020B0609020204030204" pitchFamily="49" charset="0"/>
              </a:rPr>
              <a:t>'8081:8080'</a:t>
            </a:r>
            <a:br>
              <a:rPr kumimoji="0" lang="es-ES" altLang="es-ES" sz="850" b="0" i="0" u="none" strike="noStrike" cap="none" normalizeH="0" baseline="0" dirty="0" smtClean="0">
                <a:ln>
                  <a:noFill/>
                </a:ln>
                <a:solidFill>
                  <a:srgbClr val="6A8759"/>
                </a:solidFill>
                <a:effectLst/>
                <a:latin typeface="Consolas" panose="020B0609020204030204" pitchFamily="49" charset="0"/>
              </a:rPr>
            </a:br>
            <a:r>
              <a:rPr kumimoji="0" lang="es-ES" altLang="es-ES" sz="850" b="0" i="0" u="none" strike="noStrike" cap="none" normalizeH="0" baseline="0" dirty="0" smtClean="0">
                <a:ln>
                  <a:noFill/>
                </a:ln>
                <a:solidFill>
                  <a:srgbClr val="6A8759"/>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environment</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JAVA_OPTIONS=-</a:t>
            </a:r>
            <a:r>
              <a:rPr kumimoji="0" lang="es-ES" altLang="es-ES" sz="850" b="0" i="0" u="none" strike="noStrike" cap="none" normalizeH="0" baseline="0" dirty="0" err="1" smtClean="0">
                <a:ln>
                  <a:noFill/>
                </a:ln>
                <a:solidFill>
                  <a:srgbClr val="A9B7C6"/>
                </a:solidFill>
                <a:effectLst/>
                <a:latin typeface="Consolas" panose="020B0609020204030204" pitchFamily="49" charset="0"/>
              </a:rPr>
              <a:t>Dspring.profiles.active</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r>
              <a:rPr kumimoji="0" lang="es-ES" altLang="es-ES" sz="850" b="0" i="0" u="none" strike="noStrike" cap="none" normalizeH="0" baseline="0" dirty="0" err="1" smtClean="0">
                <a:ln>
                  <a:noFill/>
                </a:ln>
                <a:solidFill>
                  <a:srgbClr val="A9B7C6"/>
                </a:solidFill>
                <a:effectLst/>
                <a:latin typeface="Consolas" panose="020B0609020204030204" pitchFamily="49" charset="0"/>
              </a:rPr>
              <a:t>docker</a:t>
            </a:r>
            <a:r>
              <a:rPr kumimoji="0" lang="es-ES" altLang="es-ES" sz="850" b="0" i="0" u="none" strike="noStrike" cap="none" normalizeH="0" baseline="0" dirty="0" smtClean="0">
                <a:ln>
                  <a:noFill/>
                </a:ln>
                <a:solidFill>
                  <a:srgbClr val="A9B7C6"/>
                </a:solidFill>
                <a:effectLst/>
                <a:latin typeface="Consolas" panose="020B0609020204030204" pitchFamily="49" charset="0"/>
              </a:rPr>
              <a:t> -DKAFKA_HOSTNAME=</a:t>
            </a:r>
            <a:r>
              <a:rPr kumimoji="0" lang="es-ES" altLang="es-ES" sz="850" b="0" i="0" u="none" strike="noStrike" cap="none" normalizeH="0" baseline="0" dirty="0" err="1" smtClean="0">
                <a:ln>
                  <a:noFill/>
                </a:ln>
                <a:solidFill>
                  <a:srgbClr val="A9B7C6"/>
                </a:solidFill>
                <a:effectLst/>
                <a:latin typeface="Consolas" panose="020B0609020204030204" pitchFamily="49" charset="0"/>
              </a:rPr>
              <a:t>kafka</a:t>
            </a:r>
            <a:r>
              <a:rPr kumimoji="0" lang="es-ES" altLang="es-ES" sz="850" b="0" i="0" u="none" strike="noStrike" cap="none" normalizeH="0" baseline="0" dirty="0" smtClean="0">
                <a:ln>
                  <a:noFill/>
                </a:ln>
                <a:solidFill>
                  <a:srgbClr val="A9B7C6"/>
                </a:solidFill>
                <a:effectLst/>
                <a:latin typeface="Consolas" panose="020B0609020204030204" pitchFamily="49" charset="0"/>
              </a:rPr>
              <a:t>-server -DDB_HOSTNAME=</a:t>
            </a:r>
            <a:r>
              <a:rPr kumimoji="0" lang="es-ES" altLang="es-ES" sz="850" b="0" i="0" u="none" strike="noStrike" cap="none" normalizeH="0" baseline="0" dirty="0" err="1" smtClean="0">
                <a:ln>
                  <a:noFill/>
                </a:ln>
                <a:solidFill>
                  <a:srgbClr val="A9B7C6"/>
                </a:solidFill>
                <a:effectLst/>
                <a:latin typeface="Consolas" panose="020B0609020204030204" pitchFamily="49" charset="0"/>
              </a:rPr>
              <a:t>db</a:t>
            </a:r>
            <a:r>
              <a:rPr kumimoji="0" lang="es-ES" altLang="es-ES" sz="850" b="0" i="0" u="none" strike="noStrike" cap="none" normalizeH="0" baseline="0" dirty="0" smtClean="0">
                <a:ln>
                  <a:noFill/>
                </a:ln>
                <a:solidFill>
                  <a:srgbClr val="A9B7C6"/>
                </a:solidFill>
                <a:effectLst/>
                <a:latin typeface="Consolas" panose="020B0609020204030204" pitchFamily="49" charset="0"/>
              </a:rPr>
              <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a:t>
            </a:r>
            <a:r>
              <a:rPr kumimoji="0" lang="es-ES" altLang="es-ES" sz="850" b="0" i="0" u="none" strike="noStrike" cap="none" normalizeH="0" baseline="0" dirty="0" err="1" smtClean="0">
                <a:ln>
                  <a:noFill/>
                </a:ln>
                <a:solidFill>
                  <a:srgbClr val="CC7832"/>
                </a:solidFill>
                <a:effectLst/>
                <a:latin typeface="Consolas" panose="020B0609020204030204" pitchFamily="49" charset="0"/>
              </a:rPr>
              <a:t>depends_on</a:t>
            </a:r>
            <a:r>
              <a:rPr kumimoji="0" lang="es-ES" altLang="es-ES" sz="850" b="0" i="0" u="none" strike="noStrike" cap="none" normalizeH="0" baseline="0" dirty="0" smtClean="0">
                <a:ln>
                  <a:noFill/>
                </a:ln>
                <a:solidFill>
                  <a:srgbClr val="A9B7C6"/>
                </a:solidFill>
                <a:effectLst/>
                <a:latin typeface="Consolas" panose="020B0609020204030204" pitchFamily="49" charset="0"/>
              </a:rPr>
              <a:t>:</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kafka</a:t>
            </a:r>
            <a:r>
              <a:rPr kumimoji="0" lang="es-ES" altLang="es-ES" sz="850" b="0" i="0" u="none" strike="noStrike" cap="none" normalizeH="0" baseline="0" dirty="0" smtClean="0">
                <a:ln>
                  <a:noFill/>
                </a:ln>
                <a:solidFill>
                  <a:srgbClr val="A9B7C6"/>
                </a:solidFill>
                <a:effectLst/>
                <a:latin typeface="Consolas" panose="020B0609020204030204" pitchFamily="49" charset="0"/>
              </a:rPr>
              <a:t>-server</a:t>
            </a:r>
            <a:br>
              <a:rPr kumimoji="0" lang="es-ES" altLang="es-ES" sz="850" b="0" i="0" u="none" strike="noStrike" cap="none" normalizeH="0" baseline="0" dirty="0" smtClean="0">
                <a:ln>
                  <a:noFill/>
                </a:ln>
                <a:solidFill>
                  <a:srgbClr val="A9B7C6"/>
                </a:solidFill>
                <a:effectLst/>
                <a:latin typeface="Consolas" panose="020B0609020204030204" pitchFamily="49" charset="0"/>
              </a:rPr>
            </a:br>
            <a:r>
              <a:rPr kumimoji="0" lang="es-ES" altLang="es-ES" sz="850" b="0" i="0" u="none" strike="noStrike" cap="none" normalizeH="0" baseline="0" dirty="0" smtClean="0">
                <a:ln>
                  <a:noFill/>
                </a:ln>
                <a:solidFill>
                  <a:srgbClr val="A9B7C6"/>
                </a:solidFill>
                <a:effectLst/>
                <a:latin typeface="Consolas" panose="020B0609020204030204" pitchFamily="49" charset="0"/>
              </a:rPr>
              <a:t>      - </a:t>
            </a:r>
            <a:r>
              <a:rPr kumimoji="0" lang="es-ES" altLang="es-ES" sz="850" b="0" i="0" u="none" strike="noStrike" cap="none" normalizeH="0" baseline="0" dirty="0" err="1" smtClean="0">
                <a:ln>
                  <a:noFill/>
                </a:ln>
                <a:solidFill>
                  <a:srgbClr val="A9B7C6"/>
                </a:solidFill>
                <a:effectLst/>
                <a:latin typeface="Consolas" panose="020B0609020204030204" pitchFamily="49" charset="0"/>
              </a:rPr>
              <a:t>db</a:t>
            </a:r>
            <a:endParaRPr kumimoji="0" lang="es-ES" altLang="es-ES" sz="850" b="0" i="0" u="none" strike="noStrike" cap="none" normalizeH="0" baseline="0" dirty="0" smtClean="0">
              <a:ln>
                <a:noFill/>
              </a:ln>
              <a:solidFill>
                <a:schemeClr val="tx1"/>
              </a:solidFill>
              <a:effectLst/>
              <a:latin typeface="Arial" panose="020B0604020202020204" pitchFamily="34" charset="0"/>
            </a:endParaRPr>
          </a:p>
        </p:txBody>
      </p:sp>
      <p:sp>
        <p:nvSpPr>
          <p:cNvPr id="9" name="CuadroTexto 8"/>
          <p:cNvSpPr txBox="1"/>
          <p:nvPr/>
        </p:nvSpPr>
        <p:spPr>
          <a:xfrm>
            <a:off x="2176289" y="2108887"/>
            <a:ext cx="2296857" cy="307777"/>
          </a:xfrm>
          <a:prstGeom prst="rect">
            <a:avLst/>
          </a:prstGeom>
          <a:solidFill>
            <a:schemeClr val="tx1"/>
          </a:solidFill>
        </p:spPr>
        <p:txBody>
          <a:bodyPr wrap="square" rtlCol="0">
            <a:spAutoFit/>
          </a:bodyPr>
          <a:lstStyle/>
          <a:p>
            <a:r>
              <a:rPr lang="en-US" sz="1400" dirty="0" err="1">
                <a:solidFill>
                  <a:schemeClr val="bg1"/>
                </a:solidFill>
                <a:latin typeface="Consolas" panose="020B0609020204030204" pitchFamily="49" charset="0"/>
              </a:rPr>
              <a:t>d</a:t>
            </a:r>
            <a:r>
              <a:rPr lang="en-US" sz="1400" dirty="0" err="1" smtClean="0">
                <a:solidFill>
                  <a:schemeClr val="bg1"/>
                </a:solidFill>
                <a:latin typeface="Consolas" panose="020B0609020204030204" pitchFamily="49" charset="0"/>
              </a:rPr>
              <a:t>ocker</a:t>
            </a:r>
            <a:r>
              <a:rPr lang="en-US" sz="1400" dirty="0" smtClean="0">
                <a:solidFill>
                  <a:schemeClr val="bg1"/>
                </a:solidFill>
                <a:latin typeface="Consolas" panose="020B0609020204030204" pitchFamily="49" charset="0"/>
              </a:rPr>
              <a:t>-compose up -d</a:t>
            </a:r>
            <a:endParaRPr lang="en-US" sz="1400" dirty="0">
              <a:solidFill>
                <a:schemeClr val="bg1"/>
              </a:solidFill>
              <a:latin typeface="Consolas" panose="020B0609020204030204" pitchFamily="49" charset="0"/>
            </a:endParaRPr>
          </a:p>
        </p:txBody>
      </p:sp>
      <p:sp>
        <p:nvSpPr>
          <p:cNvPr id="10" name="CuadroTexto 9"/>
          <p:cNvSpPr txBox="1"/>
          <p:nvPr/>
        </p:nvSpPr>
        <p:spPr>
          <a:xfrm>
            <a:off x="1112109" y="3052120"/>
            <a:ext cx="4761470" cy="1477328"/>
          </a:xfrm>
          <a:prstGeom prst="rect">
            <a:avLst/>
          </a:prstGeom>
          <a:solidFill>
            <a:schemeClr val="tx1"/>
          </a:solidFill>
        </p:spPr>
        <p:txBody>
          <a:bodyPr wrap="square" rtlCol="0">
            <a:spAutoFit/>
          </a:bodyPr>
          <a:lstStyle/>
          <a:p>
            <a:r>
              <a:rPr lang="en-US" sz="900" dirty="0" smtClean="0">
                <a:solidFill>
                  <a:schemeClr val="bg1"/>
                </a:solidFill>
                <a:latin typeface="Consolas" panose="020B0609020204030204" pitchFamily="49" charset="0"/>
              </a:rPr>
              <a:t>curl --location --request POST 'http://localhost:8080/subscriptions' \</a:t>
            </a:r>
          </a:p>
          <a:p>
            <a:r>
              <a:rPr lang="en-US" sz="900" dirty="0" smtClean="0">
                <a:solidFill>
                  <a:schemeClr val="bg1"/>
                </a:solidFill>
                <a:latin typeface="Consolas" panose="020B0609020204030204" pitchFamily="49" charset="0"/>
              </a:rPr>
              <a:t>--header 'Content-Type: application/</a:t>
            </a:r>
            <a:r>
              <a:rPr lang="en-US" sz="900" dirty="0" err="1" smtClean="0">
                <a:solidFill>
                  <a:schemeClr val="bg1"/>
                </a:solidFill>
                <a:latin typeface="Consolas" panose="020B0609020204030204" pitchFamily="49" charset="0"/>
              </a:rPr>
              <a:t>json</a:t>
            </a:r>
            <a:r>
              <a:rPr lang="en-US" sz="900" dirty="0" smtClean="0">
                <a:solidFill>
                  <a:schemeClr val="bg1"/>
                </a:solidFill>
                <a:latin typeface="Consolas" panose="020B0609020204030204" pitchFamily="49" charset="0"/>
              </a:rPr>
              <a:t>' \</a:t>
            </a:r>
          </a:p>
          <a:p>
            <a:r>
              <a:rPr lang="en-US" sz="900" dirty="0" smtClean="0">
                <a:solidFill>
                  <a:schemeClr val="bg1"/>
                </a:solidFill>
                <a:latin typeface="Consolas" panose="020B0609020204030204" pitchFamily="49" charset="0"/>
              </a:rPr>
              <a:t>--data-raw '{</a:t>
            </a:r>
          </a:p>
          <a:p>
            <a:r>
              <a:rPr lang="en-US" sz="900" dirty="0" smtClean="0">
                <a:solidFill>
                  <a:schemeClr val="bg1"/>
                </a:solidFill>
                <a:latin typeface="Consolas" panose="020B0609020204030204" pitchFamily="49" charset="0"/>
              </a:rPr>
              <a:t>  "email": "user3633308@adidas.com",</a:t>
            </a:r>
          </a:p>
          <a:p>
            <a:r>
              <a:rPr lang="en-US" sz="900" dirty="0" smtClean="0">
                <a:solidFill>
                  <a:schemeClr val="bg1"/>
                </a:solidFill>
                <a:latin typeface="Consolas" panose="020B0609020204030204" pitchFamily="49" charset="0"/>
              </a:rPr>
              <a:t>  "</a:t>
            </a:r>
            <a:r>
              <a:rPr lang="en-US" sz="900" dirty="0" err="1" smtClean="0">
                <a:solidFill>
                  <a:schemeClr val="bg1"/>
                </a:solidFill>
                <a:latin typeface="Consolas" panose="020B0609020204030204" pitchFamily="49" charset="0"/>
              </a:rPr>
              <a:t>firstName</a:t>
            </a:r>
            <a:r>
              <a:rPr lang="en-US" sz="900" dirty="0" smtClean="0">
                <a:solidFill>
                  <a:schemeClr val="bg1"/>
                </a:solidFill>
                <a:latin typeface="Consolas" panose="020B0609020204030204" pitchFamily="49" charset="0"/>
              </a:rPr>
              <a:t>": "John",</a:t>
            </a:r>
          </a:p>
          <a:p>
            <a:r>
              <a:rPr lang="en-US" sz="900" dirty="0" smtClean="0">
                <a:solidFill>
                  <a:schemeClr val="bg1"/>
                </a:solidFill>
                <a:latin typeface="Consolas" panose="020B0609020204030204" pitchFamily="49" charset="0"/>
              </a:rPr>
              <a:t>  "gender": "MALE",</a:t>
            </a:r>
          </a:p>
          <a:p>
            <a:r>
              <a:rPr lang="en-US" sz="900" dirty="0" smtClean="0">
                <a:solidFill>
                  <a:schemeClr val="bg1"/>
                </a:solidFill>
                <a:latin typeface="Consolas" panose="020B0609020204030204" pitchFamily="49" charset="0"/>
              </a:rPr>
              <a:t>  "</a:t>
            </a:r>
            <a:r>
              <a:rPr lang="en-US" sz="900" dirty="0" err="1" smtClean="0">
                <a:solidFill>
                  <a:schemeClr val="bg1"/>
                </a:solidFill>
                <a:latin typeface="Consolas" panose="020B0609020204030204" pitchFamily="49" charset="0"/>
              </a:rPr>
              <a:t>dateOfBirth</a:t>
            </a:r>
            <a:r>
              <a:rPr lang="en-US" sz="900" dirty="0" smtClean="0">
                <a:solidFill>
                  <a:schemeClr val="bg1"/>
                </a:solidFill>
                <a:latin typeface="Consolas" panose="020B0609020204030204" pitchFamily="49" charset="0"/>
              </a:rPr>
              <a:t>": "2000-10-23",</a:t>
            </a:r>
          </a:p>
          <a:p>
            <a:r>
              <a:rPr lang="en-US" sz="900" dirty="0" smtClean="0">
                <a:solidFill>
                  <a:schemeClr val="bg1"/>
                </a:solidFill>
                <a:latin typeface="Consolas" panose="020B0609020204030204" pitchFamily="49" charset="0"/>
              </a:rPr>
              <a:t>  "</a:t>
            </a:r>
            <a:r>
              <a:rPr lang="en-US" sz="900" dirty="0" err="1" smtClean="0">
                <a:solidFill>
                  <a:schemeClr val="bg1"/>
                </a:solidFill>
                <a:latin typeface="Consolas" panose="020B0609020204030204" pitchFamily="49" charset="0"/>
              </a:rPr>
              <a:t>consentAccepted</a:t>
            </a:r>
            <a:r>
              <a:rPr lang="en-US" sz="900" dirty="0" smtClean="0">
                <a:solidFill>
                  <a:schemeClr val="bg1"/>
                </a:solidFill>
                <a:latin typeface="Consolas" panose="020B0609020204030204" pitchFamily="49" charset="0"/>
              </a:rPr>
              <a:t>": true,</a:t>
            </a:r>
          </a:p>
          <a:p>
            <a:r>
              <a:rPr lang="en-US" sz="900" dirty="0" smtClean="0">
                <a:solidFill>
                  <a:schemeClr val="bg1"/>
                </a:solidFill>
                <a:latin typeface="Consolas" panose="020B0609020204030204" pitchFamily="49" charset="0"/>
              </a:rPr>
              <a:t>  "</a:t>
            </a:r>
            <a:r>
              <a:rPr lang="en-US" sz="900" dirty="0" err="1" smtClean="0">
                <a:solidFill>
                  <a:schemeClr val="bg1"/>
                </a:solidFill>
                <a:latin typeface="Consolas" panose="020B0609020204030204" pitchFamily="49" charset="0"/>
              </a:rPr>
              <a:t>newsletterId</a:t>
            </a:r>
            <a:r>
              <a:rPr lang="en-US" sz="900" dirty="0" smtClean="0">
                <a:solidFill>
                  <a:schemeClr val="bg1"/>
                </a:solidFill>
                <a:latin typeface="Consolas" panose="020B0609020204030204" pitchFamily="49" charset="0"/>
              </a:rPr>
              <a:t>": "3fa85f64-5717-4562-b3fc-2c963f66afa6"</a:t>
            </a:r>
          </a:p>
          <a:p>
            <a:r>
              <a:rPr lang="en-US" sz="900" dirty="0" smtClean="0">
                <a:solidFill>
                  <a:schemeClr val="bg1"/>
                </a:solidFill>
                <a:latin typeface="Consolas" panose="020B0609020204030204" pitchFamily="49" charset="0"/>
              </a:rPr>
              <a:t>}'</a:t>
            </a:r>
            <a:endParaRPr lang="en-US" sz="900" dirty="0">
              <a:solidFill>
                <a:schemeClr val="bg1"/>
              </a:solidFill>
              <a:latin typeface="Consolas" panose="020B0609020204030204" pitchFamily="49" charset="0"/>
            </a:endParaRPr>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0" y="5417694"/>
            <a:ext cx="1210962" cy="166247"/>
          </a:xfrm>
          <a:prstGeom prst="rect">
            <a:avLst/>
          </a:prstGeom>
        </p:spPr>
      </p:pic>
      <p:pic>
        <p:nvPicPr>
          <p:cNvPr id="12" name="Imagen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3146" y="5677366"/>
            <a:ext cx="799071" cy="799071"/>
          </a:xfrm>
          <a:prstGeom prst="rect">
            <a:avLst/>
          </a:prstGeom>
        </p:spPr>
      </p:pic>
      <p:pic>
        <p:nvPicPr>
          <p:cNvPr id="13" name="Imagen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4554" y="5890137"/>
            <a:ext cx="1331228" cy="518120"/>
          </a:xfrm>
          <a:prstGeom prst="rect">
            <a:avLst/>
          </a:prstGeom>
        </p:spPr>
      </p:pic>
      <p:pic>
        <p:nvPicPr>
          <p:cNvPr id="14" name="Imagen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3639" y="4932591"/>
            <a:ext cx="1093058" cy="1093058"/>
          </a:xfrm>
          <a:prstGeom prst="rect">
            <a:avLst/>
          </a:prstGeom>
        </p:spPr>
      </p:pic>
      <p:sp>
        <p:nvSpPr>
          <p:cNvPr id="15" name="CuadroTexto 14"/>
          <p:cNvSpPr txBox="1"/>
          <p:nvPr/>
        </p:nvSpPr>
        <p:spPr>
          <a:xfrm>
            <a:off x="2102220" y="4809043"/>
            <a:ext cx="3326444" cy="307777"/>
          </a:xfrm>
          <a:prstGeom prst="rect">
            <a:avLst/>
          </a:prstGeom>
          <a:noFill/>
        </p:spPr>
        <p:txBody>
          <a:bodyPr wrap="square" rtlCol="0">
            <a:spAutoFit/>
          </a:bodyPr>
          <a:lstStyle/>
          <a:p>
            <a:r>
              <a:rPr lang="en-US" sz="1400" dirty="0" smtClean="0"/>
              <a:t>Recommended database and </a:t>
            </a:r>
            <a:r>
              <a:rPr lang="en-US" sz="1400" dirty="0" err="1" smtClean="0"/>
              <a:t>kafka</a:t>
            </a:r>
            <a:r>
              <a:rPr lang="en-US" sz="1400" dirty="0" smtClean="0"/>
              <a:t> clients:</a:t>
            </a:r>
            <a:endParaRPr lang="en-US" sz="1400" dirty="0"/>
          </a:p>
        </p:txBody>
      </p:sp>
    </p:spTree>
    <p:extLst>
      <p:ext uri="{BB962C8B-B14F-4D97-AF65-F5344CB8AC3E}">
        <p14:creationId xmlns:p14="http://schemas.microsoft.com/office/powerpoint/2010/main" val="105842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Test solution to demonstrate  the approach</a:t>
            </a:r>
          </a:p>
        </p:txBody>
      </p:sp>
      <p:sp>
        <p:nvSpPr>
          <p:cNvPr id="3" name="Marcador de texto 2"/>
          <p:cNvSpPr>
            <a:spLocks noGrp="1"/>
          </p:cNvSpPr>
          <p:nvPr>
            <p:ph type="body" idx="1"/>
          </p:nvPr>
        </p:nvSpPr>
        <p:spPr/>
        <p:txBody>
          <a:bodyPr/>
          <a:lstStyle/>
          <a:p>
            <a:r>
              <a:rPr lang="en-US" dirty="0" smtClean="0"/>
              <a:t>API documentation</a:t>
            </a:r>
            <a:endParaRPr lang="en-US" dirty="0"/>
          </a:p>
        </p:txBody>
      </p:sp>
    </p:spTree>
    <p:extLst>
      <p:ext uri="{BB962C8B-B14F-4D97-AF65-F5344CB8AC3E}">
        <p14:creationId xmlns:p14="http://schemas.microsoft.com/office/powerpoint/2010/main" val="189803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92550" y="0"/>
            <a:ext cx="3936186" cy="689919"/>
          </a:xfrm>
        </p:spPr>
        <p:txBody>
          <a:bodyPr>
            <a:normAutofit fontScale="90000"/>
          </a:bodyPr>
          <a:lstStyle/>
          <a:p>
            <a:pPr algn="l"/>
            <a:r>
              <a:rPr lang="en-US" dirty="0" smtClean="0"/>
              <a:t>API documentation</a:t>
            </a:r>
            <a:endParaRPr lang="en-US" dirty="0"/>
          </a:p>
        </p:txBody>
      </p:sp>
      <p:pic>
        <p:nvPicPr>
          <p:cNvPr id="4" name="Imagen 3"/>
          <p:cNvPicPr>
            <a:picLocks noChangeAspect="1"/>
          </p:cNvPicPr>
          <p:nvPr/>
        </p:nvPicPr>
        <p:blipFill>
          <a:blip r:embed="rId2"/>
          <a:stretch>
            <a:fillRect/>
          </a:stretch>
        </p:blipFill>
        <p:spPr>
          <a:xfrm>
            <a:off x="1492550" y="947351"/>
            <a:ext cx="8506201" cy="5354595"/>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5799" y="172995"/>
            <a:ext cx="2893364" cy="707424"/>
          </a:xfrm>
          <a:prstGeom prst="rect">
            <a:avLst/>
          </a:prstGeom>
        </p:spPr>
      </p:pic>
    </p:spTree>
    <p:extLst>
      <p:ext uri="{BB962C8B-B14F-4D97-AF65-F5344CB8AC3E}">
        <p14:creationId xmlns:p14="http://schemas.microsoft.com/office/powerpoint/2010/main" val="71180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Team Structure</a:t>
            </a:r>
            <a:endParaRPr lang="en-US" dirty="0"/>
          </a:p>
        </p:txBody>
      </p:sp>
    </p:spTree>
    <p:extLst>
      <p:ext uri="{BB962C8B-B14F-4D97-AF65-F5344CB8AC3E}">
        <p14:creationId xmlns:p14="http://schemas.microsoft.com/office/powerpoint/2010/main" val="29786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1011195"/>
          </a:xfrm>
        </p:spPr>
        <p:txBody>
          <a:bodyPr/>
          <a:lstStyle/>
          <a:p>
            <a:pPr algn="l"/>
            <a:r>
              <a:rPr lang="en-US" dirty="0" smtClean="0"/>
              <a:t>Team Structure</a:t>
            </a:r>
            <a:endParaRPr lang="en-US" dirty="0"/>
          </a:p>
        </p:txBody>
      </p:sp>
      <p:graphicFrame>
        <p:nvGraphicFramePr>
          <p:cNvPr id="3" name="Diagrama 2"/>
          <p:cNvGraphicFramePr/>
          <p:nvPr>
            <p:extLst>
              <p:ext uri="{D42A27DB-BD31-4B8C-83A1-F6EECF244321}">
                <p14:modId xmlns:p14="http://schemas.microsoft.com/office/powerpoint/2010/main" val="3015389552"/>
              </p:ext>
            </p:extLst>
          </p:nvPr>
        </p:nvGraphicFramePr>
        <p:xfrm>
          <a:off x="1270878" y="2248929"/>
          <a:ext cx="5239265" cy="3419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4082210483"/>
              </p:ext>
            </p:extLst>
          </p:nvPr>
        </p:nvGraphicFramePr>
        <p:xfrm>
          <a:off x="6662542" y="2248929"/>
          <a:ext cx="5239265" cy="34198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00069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126682"/>
            <a:ext cx="10018713" cy="764059"/>
          </a:xfrm>
        </p:spPr>
        <p:txBody>
          <a:bodyPr/>
          <a:lstStyle/>
          <a:p>
            <a:r>
              <a:rPr lang="en-US" dirty="0" smtClean="0"/>
              <a:t>Team Structure: Career development strategy</a:t>
            </a:r>
            <a:endParaRPr lang="en-US"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876" y="1120345"/>
            <a:ext cx="5243124" cy="5082233"/>
          </a:xfrm>
          <a:prstGeom prst="rect">
            <a:avLst/>
          </a:prstGeom>
        </p:spPr>
      </p:pic>
      <p:sp>
        <p:nvSpPr>
          <p:cNvPr id="4" name="CuadroTexto 3"/>
          <p:cNvSpPr txBox="1"/>
          <p:nvPr/>
        </p:nvSpPr>
        <p:spPr>
          <a:xfrm>
            <a:off x="1400432" y="1029972"/>
            <a:ext cx="5807675" cy="5693866"/>
          </a:xfrm>
          <a:prstGeom prst="rect">
            <a:avLst/>
          </a:prstGeom>
          <a:noFill/>
        </p:spPr>
        <p:txBody>
          <a:bodyPr wrap="square" rtlCol="0">
            <a:spAutoFit/>
          </a:bodyPr>
          <a:lstStyle/>
          <a:p>
            <a:r>
              <a:rPr lang="en-US" sz="1400" dirty="0" smtClean="0"/>
              <a:t>In my experience the best way to provide the best career development is to make a personal assessment for every member of the organization. The key points should be:</a:t>
            </a:r>
          </a:p>
          <a:p>
            <a:endParaRPr lang="en-US" sz="1400" dirty="0"/>
          </a:p>
          <a:p>
            <a:r>
              <a:rPr lang="en-US" sz="1400" b="1" dirty="0" smtClean="0"/>
              <a:t>1. Define goals for a period of time</a:t>
            </a:r>
            <a:r>
              <a:rPr lang="en-US" sz="1400" dirty="0"/>
              <a:t>:</a:t>
            </a:r>
            <a:r>
              <a:rPr lang="en-US" sz="1400" dirty="0" smtClean="0"/>
              <a:t> This should be a conversation between the professional and the person who is leading him/her at the moment. It is also good to involve other teammates or people in other teams sometimes to provide inputs.</a:t>
            </a:r>
          </a:p>
          <a:p>
            <a:endParaRPr lang="en-US" sz="1400" dirty="0" smtClean="0"/>
          </a:p>
          <a:p>
            <a:r>
              <a:rPr lang="en-US" sz="1400" b="1" dirty="0" smtClean="0"/>
              <a:t>2. Continuous feedback: </a:t>
            </a:r>
            <a:r>
              <a:rPr lang="en-US" sz="1400" dirty="0" smtClean="0"/>
              <a:t> During the whole period of time, both the professional and the people involved should stablish a two-way feedback system (formal/informal conversations). The professional should own his/her career, and seek feedback if he/she feels he/she is not receiving it.</a:t>
            </a:r>
          </a:p>
          <a:p>
            <a:endParaRPr lang="en-US" sz="1400" dirty="0"/>
          </a:p>
          <a:p>
            <a:r>
              <a:rPr lang="en-US" sz="1400" b="1" dirty="0" smtClean="0"/>
              <a:t>3. Evaluate the period of time: </a:t>
            </a:r>
            <a:r>
              <a:rPr lang="en-US" sz="1400" dirty="0" smtClean="0"/>
              <a:t>This should be a conversation with the people that have been involved during the period of time, to exchange impressions, points of view and opinions. Healthy debates, transparency and openness are really helpful to properly manage the expectations of all parties.</a:t>
            </a:r>
          </a:p>
          <a:p>
            <a:endParaRPr lang="en-US" sz="1400" b="1" dirty="0"/>
          </a:p>
          <a:p>
            <a:r>
              <a:rPr lang="en-US" sz="1400" b="1" dirty="0" smtClean="0"/>
              <a:t>4. Recognition: </a:t>
            </a:r>
            <a:r>
              <a:rPr lang="en-US" sz="1400" dirty="0" smtClean="0"/>
              <a:t>After the evaluation, the professional should be rewarded if he/she has improved, either by assuming more </a:t>
            </a:r>
            <a:r>
              <a:rPr lang="en-US" sz="1400" dirty="0" err="1" smtClean="0"/>
              <a:t>responsability</a:t>
            </a:r>
            <a:r>
              <a:rPr lang="en-US" sz="1400" dirty="0" smtClean="0"/>
              <a:t>, or being better or more efficient in his/her work.</a:t>
            </a:r>
          </a:p>
          <a:p>
            <a:endParaRPr lang="en-US" sz="1400" b="1" dirty="0"/>
          </a:p>
          <a:p>
            <a:r>
              <a:rPr lang="en-US" sz="1400" b="1" dirty="0" smtClean="0"/>
              <a:t>At last, the loop should start again at point 1.</a:t>
            </a:r>
            <a:endParaRPr lang="en-US" sz="1400" b="1" dirty="0"/>
          </a:p>
        </p:txBody>
      </p:sp>
    </p:spTree>
    <p:extLst>
      <p:ext uri="{BB962C8B-B14F-4D97-AF65-F5344CB8AC3E}">
        <p14:creationId xmlns:p14="http://schemas.microsoft.com/office/powerpoint/2010/main" val="45053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Bonus 1: CI/CD proposal</a:t>
            </a:r>
          </a:p>
        </p:txBody>
      </p:sp>
    </p:spTree>
    <p:extLst>
      <p:ext uri="{BB962C8B-B14F-4D97-AF65-F5344CB8AC3E}">
        <p14:creationId xmlns:p14="http://schemas.microsoft.com/office/powerpoint/2010/main" val="3964115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665205"/>
          </a:xfrm>
        </p:spPr>
        <p:txBody>
          <a:bodyPr>
            <a:normAutofit fontScale="90000"/>
          </a:bodyPr>
          <a:lstStyle/>
          <a:p>
            <a:pPr algn="l"/>
            <a:r>
              <a:rPr lang="en-US" dirty="0" smtClean="0"/>
              <a:t>CI/CD proposal: CI</a:t>
            </a:r>
            <a:endParaRPr lang="en-US" dirty="0"/>
          </a:p>
        </p:txBody>
      </p:sp>
      <p:pic>
        <p:nvPicPr>
          <p:cNvPr id="3" name="Picture 10"/>
          <p:cNvPicPr/>
          <p:nvPr/>
        </p:nvPicPr>
        <p:blipFill>
          <a:blip r:embed="rId2">
            <a:extLst>
              <a:ext uri="{28A0092B-C50C-407E-A947-70E740481C1C}">
                <a14:useLocalDpi xmlns:a14="http://schemas.microsoft.com/office/drawing/2010/main" val="0"/>
              </a:ext>
            </a:extLst>
          </a:blip>
          <a:stretch>
            <a:fillRect/>
          </a:stretch>
        </p:blipFill>
        <p:spPr>
          <a:xfrm>
            <a:off x="7422292" y="2232453"/>
            <a:ext cx="4769708" cy="3311611"/>
          </a:xfrm>
          <a:prstGeom prst="rect">
            <a:avLst/>
          </a:prstGeom>
        </p:spPr>
      </p:pic>
      <p:sp>
        <p:nvSpPr>
          <p:cNvPr id="4" name="CuadroTexto 3"/>
          <p:cNvSpPr txBox="1"/>
          <p:nvPr/>
        </p:nvSpPr>
        <p:spPr>
          <a:xfrm>
            <a:off x="1243914" y="1920644"/>
            <a:ext cx="6178378" cy="4431983"/>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t>Master </a:t>
            </a:r>
            <a:r>
              <a:rPr lang="en-US" sz="1200" dirty="0"/>
              <a:t>becomes a protected branch where you can only merge to but not push </a:t>
            </a:r>
            <a:r>
              <a:rPr lang="en-US" sz="1200" dirty="0" smtClean="0"/>
              <a:t>to.</a:t>
            </a:r>
          </a:p>
          <a:p>
            <a:endParaRPr lang="es-ES" sz="1200" dirty="0" smtClean="0"/>
          </a:p>
          <a:p>
            <a:pPr marL="171450" indent="-171450">
              <a:buFont typeface="Arial" panose="020B0604020202020204" pitchFamily="34" charset="0"/>
              <a:buChar char="•"/>
            </a:pPr>
            <a:r>
              <a:rPr lang="en-US" sz="1200" dirty="0" smtClean="0"/>
              <a:t>All </a:t>
            </a:r>
            <a:r>
              <a:rPr lang="en-US" sz="1200" dirty="0"/>
              <a:t>merges get tested and </a:t>
            </a:r>
            <a:r>
              <a:rPr lang="en-US" sz="1200" dirty="0" smtClean="0"/>
              <a:t>reviewed.</a:t>
            </a:r>
          </a:p>
          <a:p>
            <a:endParaRPr lang="es-ES" sz="1200" dirty="0" smtClean="0"/>
          </a:p>
          <a:p>
            <a:pPr marL="171450" indent="-171450">
              <a:buFont typeface="Arial" panose="020B0604020202020204" pitchFamily="34" charset="0"/>
              <a:buChar char="•"/>
            </a:pPr>
            <a:r>
              <a:rPr lang="en-US" sz="1200" dirty="0" smtClean="0"/>
              <a:t>Features </a:t>
            </a:r>
            <a:r>
              <a:rPr lang="en-US" sz="1200" dirty="0"/>
              <a:t>or fixes are implemented in short lived branches that are also tested. These branches are merged once a day after tests pass. If a feature is not finished it gets turned off with </a:t>
            </a:r>
            <a:r>
              <a:rPr lang="en-US" sz="1200" u="sng" dirty="0">
                <a:hlinkClick r:id="rId3"/>
              </a:rPr>
              <a:t>feature toggles</a:t>
            </a:r>
            <a:r>
              <a:rPr lang="en-US" sz="1200" dirty="0"/>
              <a:t> before merging back to the main branch to be picked up again </a:t>
            </a:r>
            <a:r>
              <a:rPr lang="en-US" sz="1200" dirty="0" smtClean="0"/>
              <a:t>later.</a:t>
            </a:r>
          </a:p>
          <a:p>
            <a:endParaRPr lang="es-ES" sz="1200" dirty="0" smtClean="0"/>
          </a:p>
          <a:p>
            <a:pPr marL="171450" indent="-171450">
              <a:buFont typeface="Arial" panose="020B0604020202020204" pitchFamily="34" charset="0"/>
              <a:buChar char="•"/>
            </a:pPr>
            <a:r>
              <a:rPr lang="en-US" sz="1200" dirty="0" smtClean="0"/>
              <a:t>When </a:t>
            </a:r>
            <a:r>
              <a:rPr lang="en-US" sz="1200" dirty="0"/>
              <a:t>merging a feature to trunk you squash the commits on the feature branch and keep the message as descriptive as possible, of the work you have done. This is to avoid messy histories that show all of the tiny little changes in the feature or fix branches before </a:t>
            </a:r>
            <a:r>
              <a:rPr lang="en-US" sz="1200" dirty="0" smtClean="0"/>
              <a:t>merging.</a:t>
            </a:r>
          </a:p>
          <a:p>
            <a:endParaRPr lang="es-ES" sz="1200" dirty="0" smtClean="0"/>
          </a:p>
          <a:p>
            <a:pPr marL="171450" indent="-171450">
              <a:buFont typeface="Arial" panose="020B0604020202020204" pitchFamily="34" charset="0"/>
              <a:buChar char="•"/>
            </a:pPr>
            <a:r>
              <a:rPr lang="en-US" sz="1200" dirty="0" smtClean="0"/>
              <a:t>Using </a:t>
            </a:r>
            <a:r>
              <a:rPr lang="en-US" sz="1200" dirty="0"/>
              <a:t>feature toggles, you can keep merging to the main trunk without breaking it because the feature can be disabled if it’s not finished. Another advantage of this is that you can enable A/B testing, turning on the feature for some users and not </a:t>
            </a:r>
            <a:r>
              <a:rPr lang="en-US" sz="1200" dirty="0" smtClean="0"/>
              <a:t>others.</a:t>
            </a:r>
          </a:p>
          <a:p>
            <a:endParaRPr lang="es-ES" sz="1200" dirty="0" smtClean="0"/>
          </a:p>
          <a:p>
            <a:pPr marL="171450" indent="-171450">
              <a:buFont typeface="Arial" panose="020B0604020202020204" pitchFamily="34" charset="0"/>
              <a:buChar char="•"/>
            </a:pPr>
            <a:r>
              <a:rPr lang="en-US" sz="1200" dirty="0" smtClean="0"/>
              <a:t>Whenever </a:t>
            </a:r>
            <a:r>
              <a:rPr lang="en-US" sz="1200" dirty="0"/>
              <a:t>deploying to production, you can create an annotated tag style </a:t>
            </a:r>
            <a:r>
              <a:rPr lang="en-US" sz="1200" i="1" dirty="0" err="1"/>
              <a:t>vx.x.x</a:t>
            </a:r>
            <a:r>
              <a:rPr lang="en-US" sz="1200" dirty="0"/>
              <a:t> and this can be deployed to production by an authorized party. Another approach is to have release branches for this, which is the one that we will </a:t>
            </a:r>
            <a:r>
              <a:rPr lang="en-US" sz="1200" dirty="0" smtClean="0"/>
              <a:t>use.</a:t>
            </a:r>
          </a:p>
          <a:p>
            <a:endParaRPr lang="es-ES" sz="1200" dirty="0" smtClean="0"/>
          </a:p>
          <a:p>
            <a:pPr marL="171450" indent="-171450">
              <a:buFont typeface="Arial" panose="020B0604020202020204" pitchFamily="34" charset="0"/>
              <a:buChar char="•"/>
            </a:pPr>
            <a:r>
              <a:rPr lang="en-US" sz="1200" dirty="0" err="1" smtClean="0"/>
              <a:t>Hotfixing</a:t>
            </a:r>
            <a:r>
              <a:rPr lang="en-US" sz="1200" dirty="0" smtClean="0"/>
              <a:t> </a:t>
            </a:r>
            <a:r>
              <a:rPr lang="en-US" sz="1200" dirty="0"/>
              <a:t>will be conducted in the release branches and merged into master after testing and deploying.</a:t>
            </a:r>
            <a:endParaRPr lang="es-ES" sz="1200" dirty="0"/>
          </a:p>
          <a:p>
            <a:endParaRPr lang="en-US" dirty="0"/>
          </a:p>
        </p:txBody>
      </p:sp>
      <p:sp>
        <p:nvSpPr>
          <p:cNvPr id="5" name="CuadroTexto 4"/>
          <p:cNvSpPr txBox="1"/>
          <p:nvPr/>
        </p:nvSpPr>
        <p:spPr>
          <a:xfrm>
            <a:off x="1342769" y="1433384"/>
            <a:ext cx="10160256" cy="307777"/>
          </a:xfrm>
          <a:prstGeom prst="rect">
            <a:avLst/>
          </a:prstGeom>
          <a:noFill/>
        </p:spPr>
        <p:txBody>
          <a:bodyPr wrap="square" rtlCol="0">
            <a:spAutoFit/>
          </a:bodyPr>
          <a:lstStyle/>
          <a:p>
            <a:r>
              <a:rPr lang="en-US" sz="1400" dirty="0" smtClean="0"/>
              <a:t>For every repository the branches model will be Trunk Based Development (TBD). These are the main features of this model:</a:t>
            </a:r>
            <a:endParaRPr lang="es-ES" sz="1400" dirty="0"/>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9287" y="545728"/>
            <a:ext cx="1928426" cy="805277"/>
          </a:xfrm>
          <a:prstGeom prst="rect">
            <a:avLst/>
          </a:prstGeom>
        </p:spPr>
      </p:pic>
      <p:sp>
        <p:nvSpPr>
          <p:cNvPr id="7" name="CuadroTexto 6"/>
          <p:cNvSpPr txBox="1"/>
          <p:nvPr/>
        </p:nvSpPr>
        <p:spPr>
          <a:xfrm>
            <a:off x="7698259" y="5732762"/>
            <a:ext cx="4217773" cy="246221"/>
          </a:xfrm>
          <a:prstGeom prst="rect">
            <a:avLst/>
          </a:prstGeom>
          <a:noFill/>
        </p:spPr>
        <p:txBody>
          <a:bodyPr wrap="square" rtlCol="0">
            <a:spAutoFit/>
          </a:bodyPr>
          <a:lstStyle/>
          <a:p>
            <a:r>
              <a:rPr lang="en-US" sz="1000" dirty="0" smtClean="0"/>
              <a:t>Image extracted from a similar design I made in the past for another client.</a:t>
            </a:r>
            <a:endParaRPr lang="en-US" sz="1000" dirty="0"/>
          </a:p>
        </p:txBody>
      </p:sp>
    </p:spTree>
    <p:extLst>
      <p:ext uri="{BB962C8B-B14F-4D97-AF65-F5344CB8AC3E}">
        <p14:creationId xmlns:p14="http://schemas.microsoft.com/office/powerpoint/2010/main" val="3887432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739346"/>
          </a:xfrm>
        </p:spPr>
        <p:txBody>
          <a:bodyPr/>
          <a:lstStyle/>
          <a:p>
            <a:pPr algn="l"/>
            <a:r>
              <a:rPr lang="en-US" dirty="0"/>
              <a:t>CI/CD proposal: </a:t>
            </a:r>
            <a:r>
              <a:rPr lang="en-US" dirty="0" smtClean="0"/>
              <a:t>CD</a:t>
            </a:r>
            <a:endParaRPr lang="en-US" dirty="0"/>
          </a:p>
        </p:txBody>
      </p:sp>
      <p:pic>
        <p:nvPicPr>
          <p:cNvPr id="3" name="Picture 13"/>
          <p:cNvPicPr/>
          <p:nvPr/>
        </p:nvPicPr>
        <p:blipFill>
          <a:blip r:embed="rId2"/>
          <a:stretch>
            <a:fillRect/>
          </a:stretch>
        </p:blipFill>
        <p:spPr>
          <a:xfrm>
            <a:off x="5803083" y="1740332"/>
            <a:ext cx="6125306" cy="3658621"/>
          </a:xfrm>
          <a:prstGeom prst="rect">
            <a:avLst/>
          </a:prstGeom>
        </p:spPr>
      </p:pic>
      <p:sp>
        <p:nvSpPr>
          <p:cNvPr id="4" name="CuadroTexto 3"/>
          <p:cNvSpPr txBox="1"/>
          <p:nvPr/>
        </p:nvSpPr>
        <p:spPr>
          <a:xfrm>
            <a:off x="1301578" y="1740332"/>
            <a:ext cx="4217773" cy="3385542"/>
          </a:xfrm>
          <a:prstGeom prst="rect">
            <a:avLst/>
          </a:prstGeom>
          <a:noFill/>
        </p:spPr>
        <p:txBody>
          <a:bodyPr wrap="square" rtlCol="0">
            <a:spAutoFit/>
          </a:bodyPr>
          <a:lstStyle/>
          <a:p>
            <a:r>
              <a:rPr lang="en-US" sz="1400" dirty="0"/>
              <a:t>The intention is to use Jenkins as the principal tool for the CI/CD process by designing a pipeline that can cover all the phases of the process:</a:t>
            </a:r>
            <a:endParaRPr lang="es-ES" sz="1400" dirty="0"/>
          </a:p>
          <a:p>
            <a:r>
              <a:rPr lang="en-US" sz="1400" dirty="0"/>
              <a:t> </a:t>
            </a:r>
            <a:endParaRPr lang="es-ES" sz="1400" dirty="0"/>
          </a:p>
          <a:p>
            <a:pPr lvl="0"/>
            <a:r>
              <a:rPr lang="en-US" sz="1400" dirty="0" smtClean="0"/>
              <a:t>1. Trigger </a:t>
            </a:r>
            <a:r>
              <a:rPr lang="en-US" sz="1400" dirty="0"/>
              <a:t>a build when a commit is made to master.</a:t>
            </a:r>
            <a:endParaRPr lang="es-ES" sz="1400" dirty="0"/>
          </a:p>
          <a:p>
            <a:pPr lvl="0"/>
            <a:r>
              <a:rPr lang="en-US" sz="1400" dirty="0" smtClean="0"/>
              <a:t>2. Build </a:t>
            </a:r>
            <a:r>
              <a:rPr lang="en-US" sz="1400" dirty="0"/>
              <a:t>the artifact (</a:t>
            </a:r>
            <a:r>
              <a:rPr lang="en-US" sz="1400" dirty="0" smtClean="0"/>
              <a:t>jar)</a:t>
            </a:r>
          </a:p>
          <a:p>
            <a:pPr lvl="0"/>
            <a:r>
              <a:rPr lang="en-US" sz="1400" dirty="0" smtClean="0"/>
              <a:t>3. Run </a:t>
            </a:r>
            <a:r>
              <a:rPr lang="en-US" sz="1400" dirty="0"/>
              <a:t>the unit </a:t>
            </a:r>
            <a:r>
              <a:rPr lang="en-US" sz="1400" dirty="0" smtClean="0"/>
              <a:t>tests</a:t>
            </a:r>
          </a:p>
          <a:p>
            <a:pPr lvl="0"/>
            <a:r>
              <a:rPr lang="en-US" sz="1400" dirty="0" smtClean="0"/>
              <a:t>4. Run </a:t>
            </a:r>
            <a:r>
              <a:rPr lang="en-US" sz="1400" dirty="0"/>
              <a:t>static analysis of code for both quality and security breaches</a:t>
            </a:r>
            <a:r>
              <a:rPr lang="en-US" sz="1400" dirty="0" smtClean="0"/>
              <a:t>.</a:t>
            </a:r>
          </a:p>
          <a:p>
            <a:pPr lvl="0"/>
            <a:r>
              <a:rPr lang="en-US" sz="1400" dirty="0" smtClean="0"/>
              <a:t>5. Generate a </a:t>
            </a:r>
            <a:r>
              <a:rPr lang="en-US" sz="1400" dirty="0" err="1" smtClean="0"/>
              <a:t>docker</a:t>
            </a:r>
            <a:r>
              <a:rPr lang="en-US" sz="1400" dirty="0" smtClean="0"/>
              <a:t> image.</a:t>
            </a:r>
            <a:endParaRPr lang="es-ES" sz="1400" dirty="0"/>
          </a:p>
          <a:p>
            <a:pPr lvl="0"/>
            <a:r>
              <a:rPr lang="en-US" sz="1400" dirty="0"/>
              <a:t>6</a:t>
            </a:r>
            <a:r>
              <a:rPr lang="en-US" sz="1400" dirty="0" smtClean="0"/>
              <a:t>. Deploy </a:t>
            </a:r>
            <a:r>
              <a:rPr lang="en-US" sz="1400" dirty="0"/>
              <a:t>the image in an ephemeral environment and run the regression and integration tests.</a:t>
            </a:r>
            <a:endParaRPr lang="es-ES" sz="1400" dirty="0"/>
          </a:p>
          <a:p>
            <a:pPr lvl="0"/>
            <a:r>
              <a:rPr lang="en-US" sz="1400" dirty="0"/>
              <a:t>7</a:t>
            </a:r>
            <a:r>
              <a:rPr lang="en-US" sz="1400" dirty="0" smtClean="0"/>
              <a:t>. Deploy </a:t>
            </a:r>
            <a:r>
              <a:rPr lang="en-US" sz="1400" dirty="0"/>
              <a:t>the artifact to the artifact repository.</a:t>
            </a:r>
            <a:endParaRPr lang="es-ES" sz="1400" dirty="0"/>
          </a:p>
          <a:p>
            <a:pPr lvl="0"/>
            <a:r>
              <a:rPr lang="en-US" sz="1400" dirty="0"/>
              <a:t>8</a:t>
            </a:r>
            <a:r>
              <a:rPr lang="en-US" sz="1400" dirty="0" smtClean="0"/>
              <a:t>.Deploy </a:t>
            </a:r>
            <a:r>
              <a:rPr lang="en-US" sz="1400" dirty="0"/>
              <a:t>the image to the staging/UAT environment.</a:t>
            </a:r>
            <a:endParaRPr lang="es-ES" sz="1400" dirty="0"/>
          </a:p>
          <a:p>
            <a:endParaRPr lang="en-US" dirty="0"/>
          </a:p>
        </p:txBody>
      </p:sp>
      <p:sp>
        <p:nvSpPr>
          <p:cNvPr id="5" name="CuadroTexto 4"/>
          <p:cNvSpPr txBox="1"/>
          <p:nvPr/>
        </p:nvSpPr>
        <p:spPr>
          <a:xfrm>
            <a:off x="7010400" y="5398953"/>
            <a:ext cx="4217773" cy="246221"/>
          </a:xfrm>
          <a:prstGeom prst="rect">
            <a:avLst/>
          </a:prstGeom>
          <a:noFill/>
        </p:spPr>
        <p:txBody>
          <a:bodyPr wrap="square" rtlCol="0">
            <a:spAutoFit/>
          </a:bodyPr>
          <a:lstStyle/>
          <a:p>
            <a:r>
              <a:rPr lang="en-US" sz="1000" dirty="0" smtClean="0"/>
              <a:t>Image extracted from a similar design I made in the past for another client.</a:t>
            </a:r>
            <a:endParaRPr lang="en-US" sz="1000" dirty="0"/>
          </a:p>
        </p:txBody>
      </p:sp>
    </p:spTree>
    <p:extLst>
      <p:ext uri="{BB962C8B-B14F-4D97-AF65-F5344CB8AC3E}">
        <p14:creationId xmlns:p14="http://schemas.microsoft.com/office/powerpoint/2010/main" val="253804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39331" y="2666999"/>
            <a:ext cx="9863696" cy="2110382"/>
          </a:xfrm>
        </p:spPr>
        <p:txBody>
          <a:bodyPr/>
          <a:lstStyle/>
          <a:p>
            <a:pPr algn="l"/>
            <a:r>
              <a:rPr lang="en-US" dirty="0"/>
              <a:t>Bonus </a:t>
            </a:r>
            <a:r>
              <a:rPr lang="en-US" dirty="0" smtClean="0"/>
              <a:t>2: Architecture to deploy in Kubernetes</a:t>
            </a:r>
            <a:endParaRPr lang="en-US" dirty="0"/>
          </a:p>
        </p:txBody>
      </p:sp>
    </p:spTree>
    <p:extLst>
      <p:ext uri="{BB962C8B-B14F-4D97-AF65-F5344CB8AC3E}">
        <p14:creationId xmlns:p14="http://schemas.microsoft.com/office/powerpoint/2010/main" val="151790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813486"/>
          </a:xfrm>
        </p:spPr>
        <p:txBody>
          <a:bodyPr/>
          <a:lstStyle/>
          <a:p>
            <a:pPr algn="l"/>
            <a:r>
              <a:rPr lang="en-US" dirty="0" smtClean="0"/>
              <a:t>Table</a:t>
            </a:r>
            <a:r>
              <a:rPr lang="es-ES" dirty="0" smtClean="0"/>
              <a:t> of </a:t>
            </a:r>
            <a:r>
              <a:rPr lang="en-US" dirty="0" smtClean="0"/>
              <a:t>contents</a:t>
            </a:r>
            <a:endParaRPr lang="en-US" dirty="0"/>
          </a:p>
        </p:txBody>
      </p:sp>
      <p:sp>
        <p:nvSpPr>
          <p:cNvPr id="3" name="Marcador de contenido 2"/>
          <p:cNvSpPr>
            <a:spLocks noGrp="1"/>
          </p:cNvSpPr>
          <p:nvPr>
            <p:ph idx="1"/>
          </p:nvPr>
        </p:nvSpPr>
        <p:spPr>
          <a:xfrm>
            <a:off x="1484310" y="1573427"/>
            <a:ext cx="10018713" cy="5379307"/>
          </a:xfrm>
        </p:spPr>
        <p:txBody>
          <a:bodyPr/>
          <a:lstStyle/>
          <a:p>
            <a:r>
              <a:rPr lang="en-US" dirty="0" smtClean="0"/>
              <a:t>Architecture overview</a:t>
            </a:r>
          </a:p>
          <a:p>
            <a:r>
              <a:rPr lang="en-US" dirty="0" smtClean="0"/>
              <a:t>Meeting the SLAs</a:t>
            </a:r>
          </a:p>
          <a:p>
            <a:r>
              <a:rPr lang="en-US" dirty="0" smtClean="0"/>
              <a:t>Test solution to demonstrate  the approach</a:t>
            </a:r>
          </a:p>
          <a:p>
            <a:pPr lvl="1"/>
            <a:r>
              <a:rPr lang="en-US" dirty="0" smtClean="0"/>
              <a:t>Overview</a:t>
            </a:r>
          </a:p>
          <a:p>
            <a:pPr lvl="1"/>
            <a:r>
              <a:rPr lang="en-US" dirty="0" smtClean="0"/>
              <a:t>API Documentation</a:t>
            </a:r>
          </a:p>
          <a:p>
            <a:r>
              <a:rPr lang="en-US" dirty="0" smtClean="0"/>
              <a:t>Team Structure</a:t>
            </a:r>
          </a:p>
          <a:p>
            <a:r>
              <a:rPr lang="en-US" dirty="0" smtClean="0"/>
              <a:t>Bonus 1: CI/CD proposal</a:t>
            </a:r>
          </a:p>
          <a:p>
            <a:r>
              <a:rPr lang="en-US" dirty="0" smtClean="0"/>
              <a:t>Bonus 2: </a:t>
            </a:r>
            <a:r>
              <a:rPr lang="en-US" dirty="0"/>
              <a:t>Architecture to deploy in Kubernetes</a:t>
            </a:r>
            <a:endParaRPr lang="en-US" dirty="0" smtClean="0"/>
          </a:p>
          <a:p>
            <a:endParaRPr lang="en-US" dirty="0"/>
          </a:p>
        </p:txBody>
      </p:sp>
    </p:spTree>
    <p:extLst>
      <p:ext uri="{BB962C8B-B14F-4D97-AF65-F5344CB8AC3E}">
        <p14:creationId xmlns:p14="http://schemas.microsoft.com/office/powerpoint/2010/main" val="4088507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00787" y="372763"/>
            <a:ext cx="10018713" cy="821724"/>
          </a:xfrm>
        </p:spPr>
        <p:txBody>
          <a:bodyPr/>
          <a:lstStyle/>
          <a:p>
            <a:r>
              <a:rPr lang="en-US" dirty="0"/>
              <a:t>Bonus 2: Architecture to deploy in Kubernetes</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09" y="895352"/>
            <a:ext cx="2710248" cy="1422881"/>
          </a:xfrm>
          <a:prstGeom prst="rect">
            <a:avLst/>
          </a:prstGeom>
        </p:spPr>
      </p:pic>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2731" y="3112544"/>
            <a:ext cx="733168" cy="306158"/>
          </a:xfrm>
          <a:prstGeom prst="rect">
            <a:avLst/>
          </a:prstGeom>
        </p:spPr>
      </p:pic>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0842" y="2839723"/>
            <a:ext cx="760212" cy="760212"/>
          </a:xfrm>
          <a:prstGeom prst="rect">
            <a:avLst/>
          </a:prstGeom>
        </p:spPr>
      </p:pic>
      <p:sp>
        <p:nvSpPr>
          <p:cNvPr id="7" name="Flecha derecha 6"/>
          <p:cNvSpPr/>
          <p:nvPr/>
        </p:nvSpPr>
        <p:spPr>
          <a:xfrm>
            <a:off x="2200826" y="3171159"/>
            <a:ext cx="848497" cy="214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p:cNvSpPr txBox="1"/>
          <p:nvPr/>
        </p:nvSpPr>
        <p:spPr>
          <a:xfrm>
            <a:off x="2258491" y="2958171"/>
            <a:ext cx="790832" cy="246221"/>
          </a:xfrm>
          <a:prstGeom prst="rect">
            <a:avLst/>
          </a:prstGeom>
          <a:noFill/>
        </p:spPr>
        <p:txBody>
          <a:bodyPr wrap="square" rtlCol="0">
            <a:spAutoFit/>
          </a:bodyPr>
          <a:lstStyle/>
          <a:p>
            <a:r>
              <a:rPr lang="en-US" sz="1000" b="1" dirty="0" err="1"/>
              <a:t>g</a:t>
            </a:r>
            <a:r>
              <a:rPr lang="en-US" sz="1000" b="1" dirty="0" err="1" smtClean="0"/>
              <a:t>it</a:t>
            </a:r>
            <a:r>
              <a:rPr lang="en-US" sz="1000" b="1" dirty="0" smtClean="0"/>
              <a:t> push</a:t>
            </a:r>
            <a:endParaRPr lang="en-US" sz="1000" b="1" dirty="0"/>
          </a:p>
        </p:txBody>
      </p:sp>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23902" y="3019402"/>
            <a:ext cx="1521941" cy="489558"/>
          </a:xfrm>
          <a:prstGeom prst="rect">
            <a:avLst/>
          </a:prstGeom>
        </p:spPr>
      </p:pic>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4112" y="2920585"/>
            <a:ext cx="711935" cy="567323"/>
          </a:xfrm>
          <a:prstGeom prst="rect">
            <a:avLst/>
          </a:prstGeom>
        </p:spPr>
      </p:pic>
      <p:pic>
        <p:nvPicPr>
          <p:cNvPr id="11" name="Imagen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51476" y="2986769"/>
            <a:ext cx="855366" cy="434954"/>
          </a:xfrm>
          <a:prstGeom prst="rect">
            <a:avLst/>
          </a:prstGeom>
        </p:spPr>
      </p:pic>
      <p:pic>
        <p:nvPicPr>
          <p:cNvPr id="12" name="Imagen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92478" y="1894703"/>
            <a:ext cx="895619" cy="461651"/>
          </a:xfrm>
          <a:prstGeom prst="rect">
            <a:avLst/>
          </a:prstGeom>
        </p:spPr>
      </p:pic>
      <p:sp>
        <p:nvSpPr>
          <p:cNvPr id="13" name="Flecha derecha 12"/>
          <p:cNvSpPr/>
          <p:nvPr/>
        </p:nvSpPr>
        <p:spPr>
          <a:xfrm>
            <a:off x="3921343" y="3156953"/>
            <a:ext cx="1074817" cy="214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adroTexto 13"/>
          <p:cNvSpPr txBox="1"/>
          <p:nvPr/>
        </p:nvSpPr>
        <p:spPr>
          <a:xfrm>
            <a:off x="3949307" y="2926800"/>
            <a:ext cx="904861" cy="246221"/>
          </a:xfrm>
          <a:prstGeom prst="rect">
            <a:avLst/>
          </a:prstGeom>
          <a:noFill/>
        </p:spPr>
        <p:txBody>
          <a:bodyPr wrap="square" rtlCol="0">
            <a:spAutoFit/>
          </a:bodyPr>
          <a:lstStyle/>
          <a:p>
            <a:r>
              <a:rPr lang="en-US" sz="1000" b="1" dirty="0" smtClean="0"/>
              <a:t>Trigger build</a:t>
            </a:r>
            <a:endParaRPr lang="en-US" sz="1000" b="1" dirty="0"/>
          </a:p>
        </p:txBody>
      </p:sp>
      <p:sp>
        <p:nvSpPr>
          <p:cNvPr id="15" name="CuadroTexto 14"/>
          <p:cNvSpPr txBox="1"/>
          <p:nvPr/>
        </p:nvSpPr>
        <p:spPr>
          <a:xfrm>
            <a:off x="4996160" y="3541912"/>
            <a:ext cx="1479405" cy="553998"/>
          </a:xfrm>
          <a:prstGeom prst="rect">
            <a:avLst/>
          </a:prstGeom>
          <a:noFill/>
        </p:spPr>
        <p:txBody>
          <a:bodyPr wrap="square" rtlCol="0">
            <a:spAutoFit/>
          </a:bodyPr>
          <a:lstStyle/>
          <a:p>
            <a:r>
              <a:rPr lang="en-US" sz="1000" b="1" dirty="0" smtClean="0"/>
              <a:t>Build, test, package and generate </a:t>
            </a:r>
            <a:r>
              <a:rPr lang="en-US" sz="1000" b="1" dirty="0" err="1" smtClean="0"/>
              <a:t>docker</a:t>
            </a:r>
            <a:r>
              <a:rPr lang="en-US" sz="1000" b="1" dirty="0" smtClean="0"/>
              <a:t> image</a:t>
            </a:r>
          </a:p>
        </p:txBody>
      </p:sp>
      <p:sp>
        <p:nvSpPr>
          <p:cNvPr id="16" name="Flecha derecha 15"/>
          <p:cNvSpPr/>
          <p:nvPr/>
        </p:nvSpPr>
        <p:spPr>
          <a:xfrm>
            <a:off x="6624309" y="3171159"/>
            <a:ext cx="848497" cy="214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p:cNvSpPr txBox="1"/>
          <p:nvPr/>
        </p:nvSpPr>
        <p:spPr>
          <a:xfrm>
            <a:off x="6461485" y="2908462"/>
            <a:ext cx="1072627" cy="246221"/>
          </a:xfrm>
          <a:prstGeom prst="rect">
            <a:avLst/>
          </a:prstGeom>
          <a:noFill/>
        </p:spPr>
        <p:txBody>
          <a:bodyPr wrap="square" rtlCol="0">
            <a:spAutoFit/>
          </a:bodyPr>
          <a:lstStyle/>
          <a:p>
            <a:r>
              <a:rPr lang="en-US" sz="1000" b="1" dirty="0" smtClean="0"/>
              <a:t>Push new tag</a:t>
            </a:r>
            <a:endParaRPr lang="en-US" sz="1000" b="1" dirty="0"/>
          </a:p>
        </p:txBody>
      </p:sp>
      <p:sp>
        <p:nvSpPr>
          <p:cNvPr id="19" name="Flecha curvada hacia arriba 18"/>
          <p:cNvSpPr/>
          <p:nvPr/>
        </p:nvSpPr>
        <p:spPr>
          <a:xfrm>
            <a:off x="7890079" y="3599935"/>
            <a:ext cx="1789080" cy="4959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lecha curvada hacia abajo 19"/>
          <p:cNvSpPr/>
          <p:nvPr/>
        </p:nvSpPr>
        <p:spPr>
          <a:xfrm flipH="1">
            <a:off x="7847052" y="2356354"/>
            <a:ext cx="1875134" cy="508218"/>
          </a:xfrm>
          <a:prstGeom prst="curvedDownArrow">
            <a:avLst>
              <a:gd name="adj1" fmla="val 25000"/>
              <a:gd name="adj2" fmla="val 50000"/>
              <a:gd name="adj3" fmla="val 190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adroTexto 20"/>
          <p:cNvSpPr txBox="1"/>
          <p:nvPr/>
        </p:nvSpPr>
        <p:spPr>
          <a:xfrm>
            <a:off x="10040095" y="2333464"/>
            <a:ext cx="1479405" cy="707886"/>
          </a:xfrm>
          <a:prstGeom prst="rect">
            <a:avLst/>
          </a:prstGeom>
          <a:noFill/>
        </p:spPr>
        <p:txBody>
          <a:bodyPr wrap="square" rtlCol="0">
            <a:spAutoFit/>
          </a:bodyPr>
          <a:lstStyle/>
          <a:p>
            <a:r>
              <a:rPr lang="en-US" sz="1000" b="1" dirty="0" smtClean="0"/>
              <a:t>Flux Scans every “X” seconds the </a:t>
            </a:r>
            <a:r>
              <a:rPr lang="en-US" sz="1000" b="1" dirty="0" err="1" smtClean="0"/>
              <a:t>docker</a:t>
            </a:r>
            <a:r>
              <a:rPr lang="en-US" sz="1000" b="1" dirty="0" smtClean="0"/>
              <a:t> registry for new images builds</a:t>
            </a:r>
          </a:p>
        </p:txBody>
      </p:sp>
      <p:sp>
        <p:nvSpPr>
          <p:cNvPr id="22" name="CuadroTexto 21"/>
          <p:cNvSpPr txBox="1"/>
          <p:nvPr/>
        </p:nvSpPr>
        <p:spPr>
          <a:xfrm>
            <a:off x="9748394" y="3553893"/>
            <a:ext cx="1479405" cy="707886"/>
          </a:xfrm>
          <a:prstGeom prst="rect">
            <a:avLst/>
          </a:prstGeom>
          <a:noFill/>
        </p:spPr>
        <p:txBody>
          <a:bodyPr wrap="square" rtlCol="0">
            <a:spAutoFit/>
          </a:bodyPr>
          <a:lstStyle/>
          <a:p>
            <a:r>
              <a:rPr lang="en-US" sz="1000" b="1" dirty="0" smtClean="0"/>
              <a:t>If a new image is detected a deployments is triggered automatically</a:t>
            </a:r>
          </a:p>
        </p:txBody>
      </p:sp>
      <p:sp>
        <p:nvSpPr>
          <p:cNvPr id="23" name="CuadroTexto 22"/>
          <p:cNvSpPr txBox="1"/>
          <p:nvPr/>
        </p:nvSpPr>
        <p:spPr>
          <a:xfrm>
            <a:off x="2137641" y="4534759"/>
            <a:ext cx="8973336" cy="2123658"/>
          </a:xfrm>
          <a:prstGeom prst="rect">
            <a:avLst/>
          </a:prstGeom>
          <a:noFill/>
        </p:spPr>
        <p:txBody>
          <a:bodyPr wrap="square" rtlCol="0">
            <a:spAutoFit/>
          </a:bodyPr>
          <a:lstStyle/>
          <a:p>
            <a:r>
              <a:rPr lang="en-US" sz="1200" dirty="0" smtClean="0"/>
              <a:t>The proposal is to use a </a:t>
            </a:r>
            <a:r>
              <a:rPr lang="en-US" sz="1200" i="1" dirty="0" err="1" smtClean="0"/>
              <a:t>gitops</a:t>
            </a:r>
            <a:r>
              <a:rPr lang="en-US" sz="1200" dirty="0" smtClean="0"/>
              <a:t> approach, meaning that a commit in master will trigger the whole CI/CD pipeline and end-up with the new versions deployment in the staging environment. </a:t>
            </a:r>
          </a:p>
          <a:p>
            <a:endParaRPr lang="en-US" sz="1200" dirty="0"/>
          </a:p>
          <a:p>
            <a:r>
              <a:rPr lang="en-US" sz="1200" dirty="0" smtClean="0"/>
              <a:t>In order to do so, we will also have the </a:t>
            </a:r>
            <a:r>
              <a:rPr lang="en-US" sz="1200" dirty="0" err="1" smtClean="0"/>
              <a:t>kubernetes</a:t>
            </a:r>
            <a:r>
              <a:rPr lang="en-US" sz="1200" dirty="0" smtClean="0"/>
              <a:t> </a:t>
            </a:r>
            <a:r>
              <a:rPr lang="en-US" sz="1200" dirty="0" err="1" smtClean="0"/>
              <a:t>config</a:t>
            </a:r>
            <a:r>
              <a:rPr lang="en-US" sz="1200" dirty="0" smtClean="0"/>
              <a:t> files (</a:t>
            </a:r>
            <a:r>
              <a:rPr lang="en-US" sz="1200" dirty="0" err="1" smtClean="0"/>
              <a:t>HelmRelease</a:t>
            </a:r>
            <a:r>
              <a:rPr lang="en-US" sz="1200" dirty="0" smtClean="0"/>
              <a:t> and </a:t>
            </a:r>
            <a:r>
              <a:rPr lang="en-US" sz="1200" dirty="0" err="1" smtClean="0"/>
              <a:t>ConfigMap</a:t>
            </a:r>
            <a:r>
              <a:rPr lang="en-US" sz="1200" dirty="0" smtClean="0"/>
              <a:t> mainly) for every namespace also in </a:t>
            </a:r>
            <a:r>
              <a:rPr lang="en-US" sz="1200" dirty="0" err="1" smtClean="0"/>
              <a:t>git</a:t>
            </a:r>
            <a:r>
              <a:rPr lang="en-US" sz="1200" dirty="0" smtClean="0"/>
              <a:t> repositories. Then, using flux, we can monitor </a:t>
            </a:r>
            <a:r>
              <a:rPr lang="en-US" sz="1200" dirty="0"/>
              <a:t>all relevant image repositories, </a:t>
            </a:r>
            <a:r>
              <a:rPr lang="en-US" sz="1200" dirty="0" smtClean="0"/>
              <a:t>detect </a:t>
            </a:r>
            <a:r>
              <a:rPr lang="en-US" sz="1200" dirty="0"/>
              <a:t>new images, triggers deployments and </a:t>
            </a:r>
            <a:r>
              <a:rPr lang="en-US" sz="1200" dirty="0" smtClean="0"/>
              <a:t>update </a:t>
            </a:r>
            <a:r>
              <a:rPr lang="en-US" sz="1200" dirty="0"/>
              <a:t>the desired running configuration based on </a:t>
            </a:r>
            <a:r>
              <a:rPr lang="en-US" sz="1200" dirty="0" smtClean="0"/>
              <a:t>that. </a:t>
            </a:r>
          </a:p>
          <a:p>
            <a:r>
              <a:rPr lang="en-US" sz="1200" dirty="0" smtClean="0"/>
              <a:t>It basically modifies and commits the helm release files in </a:t>
            </a:r>
            <a:r>
              <a:rPr lang="en-US" sz="1200" dirty="0" err="1" smtClean="0"/>
              <a:t>git</a:t>
            </a:r>
            <a:r>
              <a:rPr lang="en-US" sz="1200" dirty="0" smtClean="0"/>
              <a:t> (if enabled), to change the tag version whenever it detects a change in the image repository. Also using its internal cluster operator it triggers deployments inside </a:t>
            </a:r>
            <a:r>
              <a:rPr lang="en-US" sz="1200" dirty="0" err="1" smtClean="0"/>
              <a:t>kubernetes</a:t>
            </a:r>
            <a:r>
              <a:rPr lang="en-US" sz="1200" dirty="0" smtClean="0"/>
              <a:t> to ensure </a:t>
            </a:r>
            <a:r>
              <a:rPr lang="en-US" sz="1200" dirty="0" err="1" smtClean="0"/>
              <a:t>git</a:t>
            </a:r>
            <a:r>
              <a:rPr lang="en-US" sz="1200" dirty="0" smtClean="0"/>
              <a:t> and cluster configurations match. </a:t>
            </a:r>
          </a:p>
          <a:p>
            <a:r>
              <a:rPr lang="en-US" sz="1200" dirty="0"/>
              <a:t>The benefits are: you don't need to grant your CI access to the cluster, every change is atomic and transactional, </a:t>
            </a:r>
            <a:r>
              <a:rPr lang="en-US" sz="1200" dirty="0" err="1"/>
              <a:t>git</a:t>
            </a:r>
            <a:r>
              <a:rPr lang="en-US" sz="1200" dirty="0"/>
              <a:t> has your audit log. Each transaction either fails or succeeds cleanly. You're entirely code centric and don't need new infrastructure.</a:t>
            </a:r>
          </a:p>
        </p:txBody>
      </p:sp>
    </p:spTree>
    <p:extLst>
      <p:ext uri="{BB962C8B-B14F-4D97-AF65-F5344CB8AC3E}">
        <p14:creationId xmlns:p14="http://schemas.microsoft.com/office/powerpoint/2010/main" val="470574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Architecture Overview</a:t>
            </a:r>
          </a:p>
        </p:txBody>
      </p:sp>
    </p:spTree>
    <p:extLst>
      <p:ext uri="{BB962C8B-B14F-4D97-AF65-F5344CB8AC3E}">
        <p14:creationId xmlns:p14="http://schemas.microsoft.com/office/powerpoint/2010/main" val="152497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redondeado 2"/>
          <p:cNvSpPr/>
          <p:nvPr/>
        </p:nvSpPr>
        <p:spPr>
          <a:xfrm>
            <a:off x="6656173" y="527222"/>
            <a:ext cx="5280454" cy="61948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redondeado 7"/>
          <p:cNvSpPr/>
          <p:nvPr/>
        </p:nvSpPr>
        <p:spPr>
          <a:xfrm>
            <a:off x="6989804" y="5699950"/>
            <a:ext cx="4613189" cy="6843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p:cNvSpPr/>
          <p:nvPr/>
        </p:nvSpPr>
        <p:spPr>
          <a:xfrm>
            <a:off x="6989804" y="3229232"/>
            <a:ext cx="4613189" cy="23373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ángulo redondeado 65"/>
          <p:cNvSpPr/>
          <p:nvPr/>
        </p:nvSpPr>
        <p:spPr>
          <a:xfrm>
            <a:off x="8286887" y="4960171"/>
            <a:ext cx="1952746" cy="496017"/>
          </a:xfrm>
          <a:prstGeom prst="roundRect">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ángulo redondeado 41"/>
          <p:cNvSpPr/>
          <p:nvPr/>
        </p:nvSpPr>
        <p:spPr>
          <a:xfrm>
            <a:off x="7107192" y="3538007"/>
            <a:ext cx="4395831" cy="1322126"/>
          </a:xfrm>
          <a:prstGeom prst="roundRect">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ángulo redondeado 21"/>
          <p:cNvSpPr/>
          <p:nvPr/>
        </p:nvSpPr>
        <p:spPr>
          <a:xfrm>
            <a:off x="6820930" y="815546"/>
            <a:ext cx="2487827" cy="5725297"/>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ángulo redondeado 22"/>
          <p:cNvSpPr/>
          <p:nvPr/>
        </p:nvSpPr>
        <p:spPr>
          <a:xfrm>
            <a:off x="9306180" y="791530"/>
            <a:ext cx="2487827" cy="572620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484311" y="685801"/>
            <a:ext cx="10018713" cy="862914"/>
          </a:xfrm>
        </p:spPr>
        <p:txBody>
          <a:bodyPr/>
          <a:lstStyle/>
          <a:p>
            <a:pPr algn="l"/>
            <a:r>
              <a:rPr lang="en-US" dirty="0" smtClean="0"/>
              <a:t>Architecture Overview</a:t>
            </a:r>
            <a:endParaRPr lang="en-US" dirty="0"/>
          </a:p>
        </p:txBody>
      </p:sp>
      <p:sp>
        <p:nvSpPr>
          <p:cNvPr id="4" name="Rectángulo redondeado 3"/>
          <p:cNvSpPr/>
          <p:nvPr/>
        </p:nvSpPr>
        <p:spPr>
          <a:xfrm>
            <a:off x="6989805" y="1081217"/>
            <a:ext cx="4613189" cy="81554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ángulo redondeado 5"/>
          <p:cNvSpPr/>
          <p:nvPr/>
        </p:nvSpPr>
        <p:spPr>
          <a:xfrm>
            <a:off x="6989805" y="2018270"/>
            <a:ext cx="4613189" cy="108945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adroTexto 9"/>
          <p:cNvSpPr txBox="1"/>
          <p:nvPr/>
        </p:nvSpPr>
        <p:spPr>
          <a:xfrm>
            <a:off x="7107192" y="1112213"/>
            <a:ext cx="469557" cy="307777"/>
          </a:xfrm>
          <a:prstGeom prst="rect">
            <a:avLst/>
          </a:prstGeom>
          <a:noFill/>
        </p:spPr>
        <p:txBody>
          <a:bodyPr wrap="square" rtlCol="0">
            <a:spAutoFit/>
          </a:bodyPr>
          <a:lstStyle/>
          <a:p>
            <a:r>
              <a:rPr lang="en-US" sz="700" dirty="0" smtClean="0"/>
              <a:t>Public Subnet</a:t>
            </a:r>
            <a:endParaRPr lang="en-US" sz="700" dirty="0"/>
          </a:p>
        </p:txBody>
      </p:sp>
      <p:pic>
        <p:nvPicPr>
          <p:cNvPr id="11" name="Image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9804" y="1152725"/>
            <a:ext cx="203887" cy="203887"/>
          </a:xfrm>
          <a:prstGeom prst="rect">
            <a:avLst/>
          </a:prstGeom>
        </p:spPr>
      </p:pic>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7170" y="2096964"/>
            <a:ext cx="156521" cy="206955"/>
          </a:xfrm>
          <a:prstGeom prst="rect">
            <a:avLst/>
          </a:prstGeom>
        </p:spPr>
      </p:pic>
      <p:sp>
        <p:nvSpPr>
          <p:cNvPr id="15" name="CuadroTexto 14"/>
          <p:cNvSpPr txBox="1"/>
          <p:nvPr/>
        </p:nvSpPr>
        <p:spPr>
          <a:xfrm>
            <a:off x="7127789" y="2038866"/>
            <a:ext cx="469557" cy="307777"/>
          </a:xfrm>
          <a:prstGeom prst="rect">
            <a:avLst/>
          </a:prstGeom>
          <a:noFill/>
        </p:spPr>
        <p:txBody>
          <a:bodyPr wrap="square" rtlCol="0">
            <a:spAutoFit/>
          </a:bodyPr>
          <a:lstStyle/>
          <a:p>
            <a:r>
              <a:rPr lang="en-US" sz="700" dirty="0" err="1" smtClean="0"/>
              <a:t>PrivateSubnet</a:t>
            </a:r>
            <a:endParaRPr lang="en-US" sz="700" dirty="0"/>
          </a:p>
        </p:txBody>
      </p:sp>
      <p:pic>
        <p:nvPicPr>
          <p:cNvPr id="16" name="Imagen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4931" y="503205"/>
            <a:ext cx="511818" cy="288324"/>
          </a:xfrm>
          <a:prstGeom prst="rect">
            <a:avLst/>
          </a:prstGeom>
        </p:spPr>
      </p:pic>
      <p:sp>
        <p:nvSpPr>
          <p:cNvPr id="9" name="Rectángulo 8"/>
          <p:cNvSpPr/>
          <p:nvPr/>
        </p:nvSpPr>
        <p:spPr>
          <a:xfrm>
            <a:off x="8206689" y="1301578"/>
            <a:ext cx="2141196" cy="36864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GATEWAY</a:t>
            </a:r>
            <a:endParaRPr lang="en-US" dirty="0"/>
          </a:p>
        </p:txBody>
      </p:sp>
      <p:sp>
        <p:nvSpPr>
          <p:cNvPr id="17" name="Rectángulo 16"/>
          <p:cNvSpPr/>
          <p:nvPr/>
        </p:nvSpPr>
        <p:spPr>
          <a:xfrm>
            <a:off x="8756607" y="2291664"/>
            <a:ext cx="1054443" cy="54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Balancer</a:t>
            </a:r>
            <a:endParaRPr lang="en-US" dirty="0"/>
          </a:p>
        </p:txBody>
      </p:sp>
      <p:sp>
        <p:nvSpPr>
          <p:cNvPr id="24" name="CuadroTexto 23"/>
          <p:cNvSpPr txBox="1"/>
          <p:nvPr/>
        </p:nvSpPr>
        <p:spPr>
          <a:xfrm>
            <a:off x="7021210" y="836366"/>
            <a:ext cx="1084822" cy="200055"/>
          </a:xfrm>
          <a:prstGeom prst="rect">
            <a:avLst/>
          </a:prstGeom>
          <a:noFill/>
        </p:spPr>
        <p:txBody>
          <a:bodyPr wrap="square" rtlCol="0">
            <a:spAutoFit/>
          </a:bodyPr>
          <a:lstStyle/>
          <a:p>
            <a:r>
              <a:rPr lang="en-US" sz="700" dirty="0" smtClean="0"/>
              <a:t>Availability Zone A</a:t>
            </a:r>
            <a:endParaRPr lang="en-US" sz="700" dirty="0"/>
          </a:p>
        </p:txBody>
      </p:sp>
      <p:sp>
        <p:nvSpPr>
          <p:cNvPr id="25" name="CuadroTexto 24"/>
          <p:cNvSpPr txBox="1"/>
          <p:nvPr/>
        </p:nvSpPr>
        <p:spPr>
          <a:xfrm>
            <a:off x="10709185" y="832023"/>
            <a:ext cx="1084822" cy="200055"/>
          </a:xfrm>
          <a:prstGeom prst="rect">
            <a:avLst/>
          </a:prstGeom>
          <a:noFill/>
        </p:spPr>
        <p:txBody>
          <a:bodyPr wrap="square" rtlCol="0">
            <a:spAutoFit/>
          </a:bodyPr>
          <a:lstStyle/>
          <a:p>
            <a:r>
              <a:rPr lang="en-US" sz="700" dirty="0" smtClean="0"/>
              <a:t>Availability Zone B</a:t>
            </a:r>
            <a:endParaRPr lang="en-US" sz="700" dirty="0"/>
          </a:p>
        </p:txBody>
      </p:sp>
      <p:sp>
        <p:nvSpPr>
          <p:cNvPr id="26" name="Rectángulo 25"/>
          <p:cNvSpPr/>
          <p:nvPr/>
        </p:nvSpPr>
        <p:spPr>
          <a:xfrm>
            <a:off x="10614797" y="1488845"/>
            <a:ext cx="627619" cy="36864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NAT GATEWAY</a:t>
            </a:r>
            <a:endParaRPr lang="en-US" sz="700" b="1" dirty="0"/>
          </a:p>
        </p:txBody>
      </p:sp>
      <p:sp>
        <p:nvSpPr>
          <p:cNvPr id="27" name="Rectángulo 26"/>
          <p:cNvSpPr/>
          <p:nvPr/>
        </p:nvSpPr>
        <p:spPr>
          <a:xfrm>
            <a:off x="7427225" y="1468393"/>
            <a:ext cx="627619" cy="36864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NAT GATEWAY</a:t>
            </a:r>
            <a:endParaRPr lang="en-US" sz="700" b="1" dirty="0"/>
          </a:p>
        </p:txBody>
      </p:sp>
      <p:pic>
        <p:nvPicPr>
          <p:cNvPr id="28" name="Imagen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28456" y="545139"/>
            <a:ext cx="510746" cy="482531"/>
          </a:xfrm>
          <a:prstGeom prst="rect">
            <a:avLst/>
          </a:prstGeom>
        </p:spPr>
      </p:pic>
      <p:sp>
        <p:nvSpPr>
          <p:cNvPr id="29" name="CuadroTexto 28"/>
          <p:cNvSpPr txBox="1"/>
          <p:nvPr/>
        </p:nvSpPr>
        <p:spPr>
          <a:xfrm>
            <a:off x="9457769" y="573765"/>
            <a:ext cx="890116" cy="200055"/>
          </a:xfrm>
          <a:prstGeom prst="rect">
            <a:avLst/>
          </a:prstGeom>
          <a:noFill/>
        </p:spPr>
        <p:txBody>
          <a:bodyPr wrap="square" rtlCol="0">
            <a:spAutoFit/>
          </a:bodyPr>
          <a:lstStyle/>
          <a:p>
            <a:r>
              <a:rPr lang="en-US" sz="700" b="1" dirty="0" smtClean="0"/>
              <a:t>Internet Gateway</a:t>
            </a:r>
            <a:endParaRPr lang="en-US" sz="700" b="1" dirty="0"/>
          </a:p>
        </p:txBody>
      </p:sp>
      <p:cxnSp>
        <p:nvCxnSpPr>
          <p:cNvPr id="31" name="Conector angular 30"/>
          <p:cNvCxnSpPr>
            <a:stCxn id="27" idx="0"/>
          </p:cNvCxnSpPr>
          <p:nvPr/>
        </p:nvCxnSpPr>
        <p:spPr>
          <a:xfrm rot="5400000" flipH="1" flipV="1">
            <a:off x="8033668" y="493772"/>
            <a:ext cx="681989" cy="12672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26" idx="0"/>
          </p:cNvCxnSpPr>
          <p:nvPr/>
        </p:nvCxnSpPr>
        <p:spPr>
          <a:xfrm rot="16200000" flipV="1">
            <a:off x="9882248" y="442486"/>
            <a:ext cx="721850" cy="137086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28" idx="2"/>
            <a:endCxn id="9" idx="0"/>
          </p:cNvCxnSpPr>
          <p:nvPr/>
        </p:nvCxnSpPr>
        <p:spPr>
          <a:xfrm flipH="1">
            <a:off x="9277287" y="1027670"/>
            <a:ext cx="6542" cy="273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n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5337" y="3708973"/>
            <a:ext cx="605697" cy="307997"/>
          </a:xfrm>
          <a:prstGeom prst="rect">
            <a:avLst/>
          </a:prstGeom>
        </p:spPr>
      </p:pic>
      <p:sp>
        <p:nvSpPr>
          <p:cNvPr id="45" name="Hexágono 44"/>
          <p:cNvSpPr/>
          <p:nvPr/>
        </p:nvSpPr>
        <p:spPr>
          <a:xfrm>
            <a:off x="7858422" y="3579969"/>
            <a:ext cx="678807" cy="59441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Public subscriptions service</a:t>
            </a:r>
            <a:endParaRPr lang="en-US" sz="700" dirty="0"/>
          </a:p>
        </p:txBody>
      </p:sp>
      <p:pic>
        <p:nvPicPr>
          <p:cNvPr id="40" name="Imagen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5085" y="3320708"/>
            <a:ext cx="156521" cy="206955"/>
          </a:xfrm>
          <a:prstGeom prst="rect">
            <a:avLst/>
          </a:prstGeom>
        </p:spPr>
      </p:pic>
      <p:sp>
        <p:nvSpPr>
          <p:cNvPr id="41" name="CuadroTexto 40"/>
          <p:cNvSpPr txBox="1"/>
          <p:nvPr/>
        </p:nvSpPr>
        <p:spPr>
          <a:xfrm>
            <a:off x="7205704" y="3262610"/>
            <a:ext cx="615475" cy="307777"/>
          </a:xfrm>
          <a:prstGeom prst="rect">
            <a:avLst/>
          </a:prstGeom>
          <a:noFill/>
        </p:spPr>
        <p:txBody>
          <a:bodyPr wrap="square" rtlCol="0">
            <a:spAutoFit/>
          </a:bodyPr>
          <a:lstStyle/>
          <a:p>
            <a:r>
              <a:rPr lang="en-US" sz="700" dirty="0" smtClean="0"/>
              <a:t>Private app Subnet</a:t>
            </a:r>
            <a:endParaRPr lang="en-US" sz="700" dirty="0"/>
          </a:p>
        </p:txBody>
      </p:sp>
      <p:sp>
        <p:nvSpPr>
          <p:cNvPr id="46" name="Hexágono 45"/>
          <p:cNvSpPr/>
          <p:nvPr/>
        </p:nvSpPr>
        <p:spPr>
          <a:xfrm>
            <a:off x="10057410" y="3574895"/>
            <a:ext cx="678807" cy="59441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Public subscriptions service</a:t>
            </a:r>
            <a:endParaRPr lang="en-US" sz="700" dirty="0"/>
          </a:p>
        </p:txBody>
      </p:sp>
      <p:sp>
        <p:nvSpPr>
          <p:cNvPr id="47" name="Hexágono 46"/>
          <p:cNvSpPr/>
          <p:nvPr/>
        </p:nvSpPr>
        <p:spPr>
          <a:xfrm>
            <a:off x="7230443" y="4189797"/>
            <a:ext cx="678807" cy="594410"/>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t>Privatesubscriptions</a:t>
            </a:r>
            <a:r>
              <a:rPr lang="en-US" sz="700" dirty="0" smtClean="0"/>
              <a:t> service</a:t>
            </a:r>
            <a:endParaRPr lang="en-US" sz="700" dirty="0"/>
          </a:p>
        </p:txBody>
      </p:sp>
      <p:sp>
        <p:nvSpPr>
          <p:cNvPr id="48" name="Hexágono 47"/>
          <p:cNvSpPr/>
          <p:nvPr/>
        </p:nvSpPr>
        <p:spPr>
          <a:xfrm>
            <a:off x="8445808" y="4189797"/>
            <a:ext cx="678807" cy="594410"/>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t>Privateemail</a:t>
            </a:r>
            <a:r>
              <a:rPr lang="en-US" sz="700" dirty="0" smtClean="0"/>
              <a:t> service</a:t>
            </a:r>
            <a:endParaRPr lang="en-US" sz="700" dirty="0"/>
          </a:p>
        </p:txBody>
      </p:sp>
      <p:sp>
        <p:nvSpPr>
          <p:cNvPr id="49" name="Hexágono 48"/>
          <p:cNvSpPr/>
          <p:nvPr/>
        </p:nvSpPr>
        <p:spPr>
          <a:xfrm>
            <a:off x="9487539" y="4207191"/>
            <a:ext cx="678807" cy="594410"/>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err="1" smtClean="0"/>
              <a:t>Privatesubscriptions</a:t>
            </a:r>
            <a:r>
              <a:rPr lang="en-US" sz="700" dirty="0" smtClean="0"/>
              <a:t> service</a:t>
            </a:r>
            <a:endParaRPr lang="en-US" sz="700" dirty="0"/>
          </a:p>
        </p:txBody>
      </p:sp>
      <p:sp>
        <p:nvSpPr>
          <p:cNvPr id="50" name="Hexágono 49"/>
          <p:cNvSpPr/>
          <p:nvPr/>
        </p:nvSpPr>
        <p:spPr>
          <a:xfrm>
            <a:off x="10654096" y="4224180"/>
            <a:ext cx="678807" cy="594410"/>
          </a:xfrm>
          <a:prstGeom prst="hexag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Private email service</a:t>
            </a:r>
            <a:endParaRPr lang="en-US" sz="700" dirty="0"/>
          </a:p>
        </p:txBody>
      </p:sp>
      <p:pic>
        <p:nvPicPr>
          <p:cNvPr id="51" name="Imagen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53604" y="3696616"/>
            <a:ext cx="605697" cy="307997"/>
          </a:xfrm>
          <a:prstGeom prst="rect">
            <a:avLst/>
          </a:prstGeom>
        </p:spPr>
      </p:pic>
      <p:cxnSp>
        <p:nvCxnSpPr>
          <p:cNvPr id="53" name="Conector angular 52"/>
          <p:cNvCxnSpPr>
            <a:stCxn id="44" idx="0"/>
            <a:endCxn id="27" idx="2"/>
          </p:cNvCxnSpPr>
          <p:nvPr/>
        </p:nvCxnSpPr>
        <p:spPr>
          <a:xfrm rot="5400000" flipH="1" flipV="1">
            <a:off x="6653642" y="2621581"/>
            <a:ext cx="1871936" cy="302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angular 54"/>
          <p:cNvCxnSpPr>
            <a:stCxn id="51" idx="0"/>
            <a:endCxn id="26" idx="2"/>
          </p:cNvCxnSpPr>
          <p:nvPr/>
        </p:nvCxnSpPr>
        <p:spPr>
          <a:xfrm rot="16200000" flipV="1">
            <a:off x="10122967" y="2663130"/>
            <a:ext cx="1839127" cy="2278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a:stCxn id="9" idx="2"/>
          </p:cNvCxnSpPr>
          <p:nvPr/>
        </p:nvCxnSpPr>
        <p:spPr>
          <a:xfrm>
            <a:off x="9277287" y="1670222"/>
            <a:ext cx="0" cy="621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angular 58"/>
          <p:cNvCxnSpPr>
            <a:stCxn id="17" idx="1"/>
          </p:cNvCxnSpPr>
          <p:nvPr/>
        </p:nvCxnSpPr>
        <p:spPr>
          <a:xfrm rot="10800000" flipV="1">
            <a:off x="8197825" y="2562997"/>
            <a:ext cx="558782" cy="10169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ector angular 60"/>
          <p:cNvCxnSpPr/>
          <p:nvPr/>
        </p:nvCxnSpPr>
        <p:spPr>
          <a:xfrm rot="16200000" flipH="1">
            <a:off x="9586404" y="2789091"/>
            <a:ext cx="1015998" cy="534922"/>
          </a:xfrm>
          <a:prstGeom prst="bentConnector3">
            <a:avLst>
              <a:gd name="adj1" fmla="val -27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5" name="Imagen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92476" y="5033318"/>
            <a:ext cx="313038" cy="349722"/>
          </a:xfrm>
          <a:prstGeom prst="rect">
            <a:avLst/>
          </a:prstGeom>
        </p:spPr>
      </p:pic>
      <p:pic>
        <p:nvPicPr>
          <p:cNvPr id="67" name="Imagen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14346" y="5031703"/>
            <a:ext cx="313038" cy="349722"/>
          </a:xfrm>
          <a:prstGeom prst="rect">
            <a:avLst/>
          </a:prstGeom>
        </p:spPr>
      </p:pic>
      <p:cxnSp>
        <p:nvCxnSpPr>
          <p:cNvPr id="69" name="Conector angular 68"/>
          <p:cNvCxnSpPr>
            <a:stCxn id="45" idx="1"/>
            <a:endCxn id="65" idx="1"/>
          </p:cNvCxnSpPr>
          <p:nvPr/>
        </p:nvCxnSpPr>
        <p:spPr>
          <a:xfrm rot="16200000" flipH="1">
            <a:off x="7973651" y="4589354"/>
            <a:ext cx="1033800" cy="203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angular 70"/>
          <p:cNvCxnSpPr>
            <a:stCxn id="46" idx="2"/>
            <a:endCxn id="67" idx="3"/>
          </p:cNvCxnSpPr>
          <p:nvPr/>
        </p:nvCxnSpPr>
        <p:spPr>
          <a:xfrm rot="5400000">
            <a:off x="9548070" y="4548620"/>
            <a:ext cx="1037259" cy="27862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angular 84"/>
          <p:cNvCxnSpPr>
            <a:stCxn id="48" idx="0"/>
            <a:endCxn id="65" idx="3"/>
          </p:cNvCxnSpPr>
          <p:nvPr/>
        </p:nvCxnSpPr>
        <p:spPr>
          <a:xfrm flipH="1">
            <a:off x="8905514" y="4487002"/>
            <a:ext cx="219101" cy="721177"/>
          </a:xfrm>
          <a:prstGeom prst="bentConnector3">
            <a:avLst>
              <a:gd name="adj1" fmla="val -62977"/>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Conector angular 87"/>
          <p:cNvCxnSpPr>
            <a:stCxn id="49" idx="3"/>
            <a:endCxn id="67" idx="1"/>
          </p:cNvCxnSpPr>
          <p:nvPr/>
        </p:nvCxnSpPr>
        <p:spPr>
          <a:xfrm rot="10800000" flipH="1" flipV="1">
            <a:off x="9487538" y="4504396"/>
            <a:ext cx="126807" cy="702168"/>
          </a:xfrm>
          <a:prstGeom prst="bentConnector3">
            <a:avLst>
              <a:gd name="adj1" fmla="val -8932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Conector angular 93"/>
          <p:cNvCxnSpPr>
            <a:stCxn id="50" idx="3"/>
            <a:endCxn id="67" idx="2"/>
          </p:cNvCxnSpPr>
          <p:nvPr/>
        </p:nvCxnSpPr>
        <p:spPr>
          <a:xfrm rot="10800000" flipV="1">
            <a:off x="9770866" y="4521385"/>
            <a:ext cx="883231" cy="860040"/>
          </a:xfrm>
          <a:prstGeom prst="bentConnector4">
            <a:avLst>
              <a:gd name="adj1" fmla="val 41139"/>
              <a:gd name="adj2" fmla="val 11604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p:cNvCxnSpPr>
            <a:stCxn id="47" idx="0"/>
            <a:endCxn id="65" idx="2"/>
          </p:cNvCxnSpPr>
          <p:nvPr/>
        </p:nvCxnSpPr>
        <p:spPr>
          <a:xfrm>
            <a:off x="7909250" y="4487002"/>
            <a:ext cx="839745" cy="896038"/>
          </a:xfrm>
          <a:prstGeom prst="bentConnector4">
            <a:avLst>
              <a:gd name="adj1" fmla="val 31852"/>
              <a:gd name="adj2" fmla="val 11631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3" name="Imagen 1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7741034" y="5809088"/>
            <a:ext cx="476552" cy="476552"/>
          </a:xfrm>
          <a:prstGeom prst="rect">
            <a:avLst/>
          </a:prstGeom>
        </p:spPr>
      </p:pic>
      <p:pic>
        <p:nvPicPr>
          <p:cNvPr id="114" name="Imagen 1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226284" y="5803861"/>
            <a:ext cx="476552" cy="476552"/>
          </a:xfrm>
          <a:prstGeom prst="rect">
            <a:avLst/>
          </a:prstGeom>
        </p:spPr>
      </p:pic>
      <p:pic>
        <p:nvPicPr>
          <p:cNvPr id="115" name="Imagen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36824" y="5747498"/>
            <a:ext cx="156521" cy="206955"/>
          </a:xfrm>
          <a:prstGeom prst="rect">
            <a:avLst/>
          </a:prstGeom>
        </p:spPr>
      </p:pic>
      <p:sp>
        <p:nvSpPr>
          <p:cNvPr id="116" name="CuadroTexto 115"/>
          <p:cNvSpPr txBox="1"/>
          <p:nvPr/>
        </p:nvSpPr>
        <p:spPr>
          <a:xfrm>
            <a:off x="7127443" y="5689400"/>
            <a:ext cx="693736" cy="307777"/>
          </a:xfrm>
          <a:prstGeom prst="rect">
            <a:avLst/>
          </a:prstGeom>
          <a:noFill/>
        </p:spPr>
        <p:txBody>
          <a:bodyPr wrap="square" rtlCol="0">
            <a:spAutoFit/>
          </a:bodyPr>
          <a:lstStyle/>
          <a:p>
            <a:r>
              <a:rPr lang="en-US" sz="700" dirty="0" smtClean="0"/>
              <a:t>Private data Subnet</a:t>
            </a:r>
            <a:endParaRPr lang="en-US" sz="700" dirty="0"/>
          </a:p>
        </p:txBody>
      </p:sp>
      <p:cxnSp>
        <p:nvCxnSpPr>
          <p:cNvPr id="118" name="Conector recto de flecha 117"/>
          <p:cNvCxnSpPr>
            <a:endCxn id="113" idx="0"/>
          </p:cNvCxnSpPr>
          <p:nvPr/>
        </p:nvCxnSpPr>
        <p:spPr>
          <a:xfrm>
            <a:off x="7427225" y="4801601"/>
            <a:ext cx="552085" cy="10074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p:cNvCxnSpPr>
            <a:endCxn id="48" idx="3"/>
          </p:cNvCxnSpPr>
          <p:nvPr/>
        </p:nvCxnSpPr>
        <p:spPr>
          <a:xfrm flipV="1">
            <a:off x="7995403" y="4487002"/>
            <a:ext cx="450405" cy="13168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ector recto de flecha 121"/>
          <p:cNvCxnSpPr>
            <a:stCxn id="49" idx="1"/>
            <a:endCxn id="114" idx="0"/>
          </p:cNvCxnSpPr>
          <p:nvPr/>
        </p:nvCxnSpPr>
        <p:spPr>
          <a:xfrm>
            <a:off x="10017744" y="4801601"/>
            <a:ext cx="446816" cy="10022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ector recto de flecha 123"/>
          <p:cNvCxnSpPr>
            <a:endCxn id="114" idx="0"/>
          </p:cNvCxnSpPr>
          <p:nvPr/>
        </p:nvCxnSpPr>
        <p:spPr>
          <a:xfrm flipH="1">
            <a:off x="10464560" y="4818590"/>
            <a:ext cx="739110" cy="98527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CuadroTexto 125"/>
          <p:cNvSpPr txBox="1"/>
          <p:nvPr/>
        </p:nvSpPr>
        <p:spPr>
          <a:xfrm>
            <a:off x="1193328" y="1548715"/>
            <a:ext cx="5059191" cy="5047536"/>
          </a:xfrm>
          <a:prstGeom prst="rect">
            <a:avLst/>
          </a:prstGeom>
          <a:noFill/>
        </p:spPr>
        <p:txBody>
          <a:bodyPr wrap="square" rtlCol="0">
            <a:spAutoFit/>
          </a:bodyPr>
          <a:lstStyle/>
          <a:p>
            <a:r>
              <a:rPr lang="en-US" sz="1400" dirty="0" smtClean="0"/>
              <a:t>On the right we present the architecture designed for the challenge overview. Following a brief description of the diagram:</a:t>
            </a:r>
          </a:p>
          <a:p>
            <a:endParaRPr lang="en-US" sz="1400" dirty="0"/>
          </a:p>
          <a:p>
            <a:pPr marL="285750" indent="-285750">
              <a:buFont typeface="Arial" panose="020B0604020202020204" pitchFamily="34" charset="0"/>
              <a:buChar char="•"/>
            </a:pPr>
            <a:r>
              <a:rPr lang="en-US" sz="1400" dirty="0" smtClean="0"/>
              <a:t>Cloud-Native micro-services architecture:</a:t>
            </a:r>
          </a:p>
          <a:p>
            <a:pPr marL="742950" lvl="1" indent="-285750">
              <a:buFont typeface="Arial" panose="020B0604020202020204" pitchFamily="34" charset="0"/>
              <a:buChar char="•"/>
            </a:pPr>
            <a:r>
              <a:rPr lang="en-US" sz="1400" dirty="0" smtClean="0"/>
              <a:t>Virtual private Cloud</a:t>
            </a:r>
          </a:p>
          <a:p>
            <a:pPr marL="742950" lvl="1" indent="-285750">
              <a:buFont typeface="Arial" panose="020B0604020202020204" pitchFamily="34" charset="0"/>
              <a:buChar char="•"/>
            </a:pPr>
            <a:r>
              <a:rPr lang="en-US" sz="1400" dirty="0" smtClean="0"/>
              <a:t>A public subnet where we expose our API gateway through an internet gateway.</a:t>
            </a:r>
          </a:p>
          <a:p>
            <a:pPr marL="742950" lvl="1" indent="-285750">
              <a:buFont typeface="Arial" panose="020B0604020202020204" pitchFamily="34" charset="0"/>
              <a:buChar char="•"/>
            </a:pPr>
            <a:r>
              <a:rPr lang="en-US" sz="1400" dirty="0" smtClean="0"/>
              <a:t>Two availability zones in two isolated regions for security and high availability reasons.</a:t>
            </a:r>
          </a:p>
          <a:p>
            <a:pPr marL="742950" lvl="1" indent="-285750">
              <a:buFont typeface="Arial" panose="020B0604020202020204" pitchFamily="34" charset="0"/>
              <a:buChar char="•"/>
            </a:pPr>
            <a:r>
              <a:rPr lang="en-US" sz="1400" dirty="0" smtClean="0"/>
              <a:t>A NAT gateway for each availability zone, that will inform the internet gateway about the cluster health.</a:t>
            </a:r>
          </a:p>
          <a:p>
            <a:pPr marL="742950" lvl="1" indent="-285750">
              <a:buFont typeface="Arial" panose="020B0604020202020204" pitchFamily="34" charset="0"/>
              <a:buChar char="•"/>
            </a:pPr>
            <a:r>
              <a:rPr lang="en-US" sz="1400" dirty="0" smtClean="0"/>
              <a:t>A Private subnet to host the load balancer.</a:t>
            </a:r>
          </a:p>
          <a:p>
            <a:pPr marL="742950" lvl="1" indent="-285750">
              <a:buFont typeface="Arial" panose="020B0604020202020204" pitchFamily="34" charset="0"/>
              <a:buChar char="•"/>
            </a:pPr>
            <a:r>
              <a:rPr lang="en-US" sz="1400" dirty="0" smtClean="0"/>
              <a:t>A Private subnet to host a Kubernetes cluster that will host the micro services.</a:t>
            </a:r>
          </a:p>
          <a:p>
            <a:pPr marL="742950" lvl="1" indent="-285750">
              <a:buFont typeface="Arial" panose="020B0604020202020204" pitchFamily="34" charset="0"/>
              <a:buChar char="•"/>
            </a:pPr>
            <a:r>
              <a:rPr lang="en-US" sz="1400" dirty="0" smtClean="0"/>
              <a:t>Only the public subscriptions service will expose an endpoint to the outer world.</a:t>
            </a:r>
          </a:p>
          <a:p>
            <a:pPr marL="742950" lvl="1" indent="-285750">
              <a:buFont typeface="Arial" panose="020B0604020202020204" pitchFamily="34" charset="0"/>
              <a:buChar char="•"/>
            </a:pPr>
            <a:r>
              <a:rPr lang="en-US" sz="1400" dirty="0" smtClean="0"/>
              <a:t>In that same subnet we will host a </a:t>
            </a:r>
            <a:r>
              <a:rPr lang="en-US" sz="1400" dirty="0" err="1" smtClean="0"/>
              <a:t>kafka</a:t>
            </a:r>
            <a:r>
              <a:rPr lang="en-US" sz="1400" dirty="0" smtClean="0"/>
              <a:t> cluster, all the internal communications will be through </a:t>
            </a:r>
            <a:r>
              <a:rPr lang="en-US" sz="1400" dirty="0" err="1" smtClean="0"/>
              <a:t>kafka</a:t>
            </a:r>
            <a:r>
              <a:rPr lang="en-US" sz="1400" dirty="0" smtClean="0"/>
              <a:t>. So that the private micro services will not expose any endpoints through the gateway.</a:t>
            </a:r>
          </a:p>
          <a:p>
            <a:pPr marL="742950" lvl="1" indent="-285750">
              <a:buFont typeface="Arial" panose="020B0604020202020204" pitchFamily="34" charset="0"/>
              <a:buChar char="•"/>
            </a:pPr>
            <a:r>
              <a:rPr lang="en-US" sz="1400" dirty="0" smtClean="0"/>
              <a:t>At last, another private subnet to host the databases. That way we can apply special security policies to our data.</a:t>
            </a:r>
            <a:endParaRPr lang="en-US" sz="1400" dirty="0"/>
          </a:p>
        </p:txBody>
      </p:sp>
    </p:spTree>
    <p:extLst>
      <p:ext uri="{BB962C8B-B14F-4D97-AF65-F5344CB8AC3E}">
        <p14:creationId xmlns:p14="http://schemas.microsoft.com/office/powerpoint/2010/main" val="3182540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Meeting the SLAs</a:t>
            </a:r>
          </a:p>
        </p:txBody>
      </p:sp>
    </p:spTree>
    <p:extLst>
      <p:ext uri="{BB962C8B-B14F-4D97-AF65-F5344CB8AC3E}">
        <p14:creationId xmlns:p14="http://schemas.microsoft.com/office/powerpoint/2010/main" val="82743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764059"/>
          </a:xfrm>
        </p:spPr>
        <p:txBody>
          <a:bodyPr/>
          <a:lstStyle/>
          <a:p>
            <a:pPr algn="l"/>
            <a:r>
              <a:rPr lang="en-US" dirty="0"/>
              <a:t>Meeting the SLAs</a:t>
            </a:r>
          </a:p>
        </p:txBody>
      </p:sp>
      <p:sp>
        <p:nvSpPr>
          <p:cNvPr id="3" name="Marcador de contenido 2"/>
          <p:cNvSpPr>
            <a:spLocks noGrp="1"/>
          </p:cNvSpPr>
          <p:nvPr>
            <p:ph sz="half" idx="1"/>
          </p:nvPr>
        </p:nvSpPr>
        <p:spPr>
          <a:xfrm>
            <a:off x="1484311" y="2895098"/>
            <a:ext cx="10018712" cy="3494903"/>
          </a:xfrm>
        </p:spPr>
        <p:txBody>
          <a:bodyPr anchor="t">
            <a:normAutofit/>
          </a:bodyPr>
          <a:lstStyle/>
          <a:p>
            <a:pPr marL="0" indent="0">
              <a:buNone/>
            </a:pPr>
            <a:r>
              <a:rPr lang="en-US" sz="1400" b="1" u="sng" dirty="0"/>
              <a:t>Low Response Time and High Availability</a:t>
            </a:r>
          </a:p>
          <a:p>
            <a:pPr marL="0" indent="0">
              <a:buNone/>
            </a:pPr>
            <a:r>
              <a:rPr lang="en-US" sz="1200" dirty="0" smtClean="0"/>
              <a:t>To achieve High availability in our services we need to consider 3 main points:</a:t>
            </a:r>
          </a:p>
          <a:p>
            <a:pPr marL="228600" indent="-228600">
              <a:buAutoNum type="arabicPeriod"/>
            </a:pPr>
            <a:r>
              <a:rPr lang="en-US" sz="1200" b="1" dirty="0" smtClean="0"/>
              <a:t>High availability of the cluster (K8s): </a:t>
            </a:r>
            <a:r>
              <a:rPr lang="en-US" sz="1200" dirty="0" smtClean="0"/>
              <a:t>Configure K8s in high availability mode, a multi-master cluster to manage the worker nodes.</a:t>
            </a:r>
          </a:p>
          <a:p>
            <a:pPr marL="228600" indent="-228600">
              <a:buAutoNum type="arabicPeriod"/>
            </a:pPr>
            <a:r>
              <a:rPr lang="en-US" sz="1200" b="1" dirty="0" smtClean="0"/>
              <a:t>High availability of the messaging system (</a:t>
            </a:r>
            <a:r>
              <a:rPr lang="en-US" sz="1200" b="1" dirty="0" err="1" smtClean="0"/>
              <a:t>kafka</a:t>
            </a:r>
            <a:r>
              <a:rPr lang="en-US" sz="1200" b="1" dirty="0" smtClean="0"/>
              <a:t>): </a:t>
            </a:r>
            <a:r>
              <a:rPr lang="en-US" sz="1200" dirty="0"/>
              <a:t>Kafka provides high availability by means of replication</a:t>
            </a:r>
            <a:r>
              <a:rPr lang="en-US" sz="1200" dirty="0" smtClean="0"/>
              <a:t>.</a:t>
            </a:r>
            <a:r>
              <a:rPr lang="en-US" sz="1200" dirty="0"/>
              <a:t> </a:t>
            </a:r>
            <a:r>
              <a:rPr lang="en-US" sz="1200" dirty="0" smtClean="0"/>
              <a:t>It replicates </a:t>
            </a:r>
            <a:r>
              <a:rPr lang="en-US" sz="1200" dirty="0"/>
              <a:t>the log for each topic's partitions across a configurable number of </a:t>
            </a:r>
            <a:r>
              <a:rPr lang="en-US" sz="1200" dirty="0" smtClean="0"/>
              <a:t>servers allowing </a:t>
            </a:r>
            <a:r>
              <a:rPr lang="en-US" sz="1200" dirty="0"/>
              <a:t>high availability and automatic failover to these replicas when a server in the cluster </a:t>
            </a:r>
            <a:r>
              <a:rPr lang="en-US" sz="1200" dirty="0" smtClean="0"/>
              <a:t>fails, </a:t>
            </a:r>
            <a:r>
              <a:rPr lang="en-US" sz="1200" dirty="0"/>
              <a:t>so messages remain available in the presence of failures.</a:t>
            </a:r>
            <a:endParaRPr lang="en-US" sz="1200" dirty="0" smtClean="0"/>
          </a:p>
          <a:p>
            <a:pPr marL="228600" indent="-228600">
              <a:buAutoNum type="arabicPeriod"/>
            </a:pPr>
            <a:r>
              <a:rPr lang="en-US" sz="1200" b="1" dirty="0" smtClean="0"/>
              <a:t>High availability of the database: </a:t>
            </a:r>
            <a:r>
              <a:rPr lang="en-US" sz="1200" dirty="0" smtClean="0"/>
              <a:t>Configure a standby replica in a different availability zone with synchronous data replication. </a:t>
            </a:r>
          </a:p>
          <a:p>
            <a:pPr marL="0" indent="0">
              <a:buNone/>
            </a:pPr>
            <a:r>
              <a:rPr lang="en-US" sz="1200" dirty="0" smtClean="0"/>
              <a:t>Despite what we just mentioned, the truth is that nowadays cloud providers offer managed services for all the mentioned services that will handle high availability by themselves (or with simple-friendly configurations). From the cost-effective point of view, it is usually recommended to go for managed services. Azure and AWS for instance provide managed services for all of the above: EKS, AKS, </a:t>
            </a:r>
            <a:r>
              <a:rPr lang="en-US" sz="1200" dirty="0"/>
              <a:t>Azure </a:t>
            </a:r>
            <a:r>
              <a:rPr lang="en-US" sz="1200" dirty="0" err="1" smtClean="0"/>
              <a:t>hdinsight</a:t>
            </a:r>
            <a:r>
              <a:rPr lang="en-US" sz="1200" dirty="0" smtClean="0"/>
              <a:t>, AWS MSK, Azure Database, AWS RDS.</a:t>
            </a:r>
          </a:p>
          <a:p>
            <a:pPr marL="0" indent="0">
              <a:buNone/>
            </a:pPr>
            <a:r>
              <a:rPr lang="en-US" sz="1200" dirty="0" smtClean="0"/>
              <a:t>On the other hand, to achieve low response times it is more a matter of resources of the cluster and efficient development.</a:t>
            </a:r>
          </a:p>
          <a:p>
            <a:pPr marL="0" indent="0">
              <a:spcBef>
                <a:spcPts val="0"/>
              </a:spcBef>
              <a:spcAft>
                <a:spcPts val="0"/>
              </a:spcAft>
              <a:buNone/>
            </a:pPr>
            <a:r>
              <a:rPr lang="en-US" sz="1200" dirty="0" smtClean="0"/>
              <a:t>The approach is to use horizontal pod </a:t>
            </a:r>
            <a:r>
              <a:rPr lang="en-US" sz="1200" dirty="0" err="1" smtClean="0"/>
              <a:t>autoscaler</a:t>
            </a:r>
            <a:r>
              <a:rPr lang="en-US" sz="1200" dirty="0" smtClean="0"/>
              <a:t> in the K8s cluster, an hexagonal architecture approach for our </a:t>
            </a:r>
          </a:p>
          <a:p>
            <a:pPr marL="0" indent="0">
              <a:spcBef>
                <a:spcPts val="0"/>
              </a:spcBef>
              <a:spcAft>
                <a:spcPts val="0"/>
              </a:spcAft>
              <a:buNone/>
            </a:pPr>
            <a:r>
              <a:rPr lang="en-US" sz="1200" dirty="0" smtClean="0"/>
              <a:t>micro services design and </a:t>
            </a:r>
            <a:r>
              <a:rPr lang="en-US" sz="1200" dirty="0" err="1" smtClean="0"/>
              <a:t>kafka</a:t>
            </a:r>
            <a:r>
              <a:rPr lang="en-US" sz="1200" dirty="0" smtClean="0"/>
              <a:t> for all communications among them. </a:t>
            </a:r>
          </a:p>
        </p:txBody>
      </p:sp>
      <p:sp>
        <p:nvSpPr>
          <p:cNvPr id="5" name="CuadroTexto 4"/>
          <p:cNvSpPr txBox="1"/>
          <p:nvPr/>
        </p:nvSpPr>
        <p:spPr>
          <a:xfrm>
            <a:off x="1484311" y="1449859"/>
            <a:ext cx="10018712" cy="1384995"/>
          </a:xfrm>
          <a:prstGeom prst="rect">
            <a:avLst/>
          </a:prstGeom>
          <a:noFill/>
        </p:spPr>
        <p:txBody>
          <a:bodyPr wrap="square" rtlCol="0">
            <a:spAutoFit/>
          </a:bodyPr>
          <a:lstStyle/>
          <a:p>
            <a:r>
              <a:rPr lang="en-US" sz="1400" dirty="0" smtClean="0"/>
              <a:t>The SLAs for our service can be classified in two main groups:</a:t>
            </a:r>
          </a:p>
          <a:p>
            <a:pPr marL="342900" indent="-342900">
              <a:buFont typeface="+mj-lt"/>
              <a:buAutoNum type="arabicPeriod"/>
            </a:pPr>
            <a:r>
              <a:rPr lang="en-US" sz="1400" dirty="0" smtClean="0"/>
              <a:t>Low Response Time and High Availability</a:t>
            </a:r>
          </a:p>
          <a:p>
            <a:pPr marL="800100" lvl="1" indent="-342900">
              <a:buFont typeface="+mj-lt"/>
              <a:buAutoNum type="alphaLcPeriod"/>
            </a:pPr>
            <a:r>
              <a:rPr lang="en-US" sz="1400" b="1" dirty="0" smtClean="0"/>
              <a:t>Public Service</a:t>
            </a:r>
            <a:r>
              <a:rPr lang="en-US" sz="1400" dirty="0" smtClean="0"/>
              <a:t>: Response time 100ms, Up time: 99,99%</a:t>
            </a:r>
          </a:p>
          <a:p>
            <a:pPr marL="800100" lvl="1" indent="-342900">
              <a:buFont typeface="+mj-lt"/>
              <a:buAutoNum type="alphaLcPeriod"/>
            </a:pPr>
            <a:r>
              <a:rPr lang="en-US" sz="1400" b="1" dirty="0" smtClean="0"/>
              <a:t>Subscription Service</a:t>
            </a:r>
            <a:r>
              <a:rPr lang="en-US" sz="1400" dirty="0" smtClean="0"/>
              <a:t>: Response time 150ms, Up time: 99,99%</a:t>
            </a:r>
          </a:p>
          <a:p>
            <a:pPr marL="342900" indent="-342900">
              <a:buFont typeface="+mj-lt"/>
              <a:buAutoNum type="arabicPeriod"/>
            </a:pPr>
            <a:r>
              <a:rPr lang="en-US" sz="1400" dirty="0" smtClean="0"/>
              <a:t>High Response Time and Medium Availability</a:t>
            </a:r>
          </a:p>
          <a:p>
            <a:pPr marL="800100" lvl="1" indent="-342900">
              <a:buFont typeface="+mj-lt"/>
              <a:buAutoNum type="alphaLcPeriod"/>
            </a:pPr>
            <a:r>
              <a:rPr lang="en-US" sz="1400" b="1" dirty="0" smtClean="0"/>
              <a:t>Email Service</a:t>
            </a:r>
            <a:r>
              <a:rPr lang="en-US" sz="1400" dirty="0" smtClean="0"/>
              <a:t>: Response time 60 sec, Up time: 85%</a:t>
            </a:r>
            <a:endParaRPr lang="en-US" sz="1400"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6436" y="5430754"/>
            <a:ext cx="1035614" cy="543697"/>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44423" y="5527980"/>
            <a:ext cx="901286" cy="477151"/>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12878" y="5328835"/>
            <a:ext cx="780290" cy="780290"/>
          </a:xfrm>
          <a:prstGeom prst="rect">
            <a:avLst/>
          </a:prstGeom>
        </p:spPr>
      </p:pic>
      <p:pic>
        <p:nvPicPr>
          <p:cNvPr id="9" name="Imagen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4069" y="6078445"/>
            <a:ext cx="1101993" cy="680529"/>
          </a:xfrm>
          <a:prstGeom prst="rect">
            <a:avLst/>
          </a:prstGeom>
        </p:spPr>
      </p:pic>
      <p:pic>
        <p:nvPicPr>
          <p:cNvPr id="10" name="Imagen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5666" y="6034695"/>
            <a:ext cx="1407255" cy="901907"/>
          </a:xfrm>
          <a:prstGeom prst="rect">
            <a:avLst/>
          </a:prstGeom>
        </p:spPr>
      </p:pic>
      <p:pic>
        <p:nvPicPr>
          <p:cNvPr id="11" name="Imagen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96540" y="6125671"/>
            <a:ext cx="678598" cy="675471"/>
          </a:xfrm>
          <a:prstGeom prst="rect">
            <a:avLst/>
          </a:prstGeom>
        </p:spPr>
      </p:pic>
      <p:pic>
        <p:nvPicPr>
          <p:cNvPr id="12" name="Imagen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4627" y="-50488"/>
            <a:ext cx="4341341" cy="3224418"/>
          </a:xfrm>
          <a:prstGeom prst="rect">
            <a:avLst/>
          </a:prstGeom>
        </p:spPr>
      </p:pic>
    </p:spTree>
    <p:extLst>
      <p:ext uri="{BB962C8B-B14F-4D97-AF65-F5344CB8AC3E}">
        <p14:creationId xmlns:p14="http://schemas.microsoft.com/office/powerpoint/2010/main" val="75370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83292"/>
            <a:ext cx="10018713" cy="764059"/>
          </a:xfrm>
        </p:spPr>
        <p:txBody>
          <a:bodyPr/>
          <a:lstStyle/>
          <a:p>
            <a:pPr algn="l"/>
            <a:r>
              <a:rPr lang="en-US" dirty="0"/>
              <a:t>Meeting the SLAs</a:t>
            </a:r>
          </a:p>
        </p:txBody>
      </p:sp>
      <p:sp>
        <p:nvSpPr>
          <p:cNvPr id="3" name="Marcador de contenido 2"/>
          <p:cNvSpPr>
            <a:spLocks noGrp="1"/>
          </p:cNvSpPr>
          <p:nvPr>
            <p:ph sz="half" idx="1"/>
          </p:nvPr>
        </p:nvSpPr>
        <p:spPr>
          <a:xfrm>
            <a:off x="1484311" y="947351"/>
            <a:ext cx="10018712" cy="4983892"/>
          </a:xfrm>
        </p:spPr>
        <p:txBody>
          <a:bodyPr anchor="t">
            <a:noAutofit/>
          </a:bodyPr>
          <a:lstStyle/>
          <a:p>
            <a:pPr marL="0" indent="0">
              <a:buNone/>
            </a:pPr>
            <a:r>
              <a:rPr lang="en-US" sz="1350" b="1" u="sng" dirty="0" smtClean="0"/>
              <a:t>High </a:t>
            </a:r>
            <a:r>
              <a:rPr lang="en-US" sz="1350" b="1" u="sng" dirty="0"/>
              <a:t>Response Time and Medium </a:t>
            </a:r>
            <a:r>
              <a:rPr lang="en-US" sz="1350" b="1" u="sng" dirty="0" smtClean="0"/>
              <a:t>Availability</a:t>
            </a:r>
          </a:p>
          <a:p>
            <a:pPr marL="0" indent="0">
              <a:buNone/>
            </a:pPr>
            <a:r>
              <a:rPr lang="en-US" sz="1350" dirty="0" smtClean="0"/>
              <a:t>For the email service, we have a more relaxed SLA, so we can configure it in different ways that allow us to save costs. The main point is that this will be a 100% asynchronous service. That means that it will not expose any APIs to the other services in the cluster, it will just  fetch messages from topics an trigger the business logic from there.</a:t>
            </a:r>
          </a:p>
          <a:p>
            <a:pPr marL="0" indent="0">
              <a:buNone/>
            </a:pPr>
            <a:r>
              <a:rPr lang="en-US" sz="1350" dirty="0" smtClean="0"/>
              <a:t>Since we have some more relaxed SLA policies here, we can configure the Email service </a:t>
            </a:r>
            <a:r>
              <a:rPr lang="en-US" sz="1350" dirty="0" err="1" smtClean="0"/>
              <a:t>kafka</a:t>
            </a:r>
            <a:r>
              <a:rPr lang="en-US" sz="1350" dirty="0" smtClean="0"/>
              <a:t> consumer to fetch data in bulk, configuring the minimum amount of data we want per fetch and, of course, limiting the maximum time we are willing to wait for that kind of data to accumulate. For that, we will use this two </a:t>
            </a:r>
            <a:r>
              <a:rPr lang="en-US" sz="1350" dirty="0" err="1" smtClean="0"/>
              <a:t>kafka</a:t>
            </a:r>
            <a:r>
              <a:rPr lang="en-US" sz="1350" dirty="0" smtClean="0"/>
              <a:t> consumer configurations:</a:t>
            </a:r>
          </a:p>
          <a:p>
            <a:r>
              <a:rPr lang="es-ES" sz="1350" b="1" dirty="0" err="1" smtClean="0"/>
              <a:t>fetch.min.bytes</a:t>
            </a:r>
            <a:r>
              <a:rPr lang="es-ES" sz="1350" dirty="0" smtClean="0"/>
              <a:t>: </a:t>
            </a:r>
            <a:r>
              <a:rPr lang="en-US" sz="1350" dirty="0"/>
              <a:t>This property allows a consumer to specify the minimum amount of data that it wants to receive from the broker when fetching records. If a broker receives a request for records from a consumer but the new records amount to fewer bytes than </a:t>
            </a:r>
            <a:r>
              <a:rPr lang="en-US" sz="1350" dirty="0" err="1"/>
              <a:t>fetch.min.bytes</a:t>
            </a:r>
            <a:r>
              <a:rPr lang="en-US" sz="1350" dirty="0"/>
              <a:t>, the broker will wait until more messages are available before sending the records back to the consumer. This reduces the load on both the consumer and the broker as they have to handle fewer back-and-forth messages in cases where the topics don’t have much new activity (or for lower activity hours of the day</a:t>
            </a:r>
            <a:r>
              <a:rPr lang="en-US" sz="1350" dirty="0" smtClean="0"/>
              <a:t>).</a:t>
            </a:r>
          </a:p>
          <a:p>
            <a:r>
              <a:rPr lang="es-ES" sz="1350" b="1" dirty="0" smtClean="0"/>
              <a:t>fetch.max.wait.ms</a:t>
            </a:r>
            <a:r>
              <a:rPr lang="es-ES" sz="1350" dirty="0" smtClean="0"/>
              <a:t>: </a:t>
            </a:r>
            <a:r>
              <a:rPr lang="en-US" sz="1350" dirty="0"/>
              <a:t>By setting </a:t>
            </a:r>
            <a:r>
              <a:rPr lang="en-US" sz="1350" dirty="0" err="1"/>
              <a:t>fetch.min.bytes</a:t>
            </a:r>
            <a:r>
              <a:rPr lang="en-US" sz="1350" dirty="0"/>
              <a:t>, you tell Kafka to wait until it has enough data to send before responding to the consumer. fetch.max.wait.ms lets you control how long to wait. By default, Kafka will wait up to 500 </a:t>
            </a:r>
            <a:r>
              <a:rPr lang="en-US" sz="1350" dirty="0" err="1"/>
              <a:t>ms.</a:t>
            </a:r>
            <a:r>
              <a:rPr lang="en-US" sz="1350" dirty="0"/>
              <a:t> For instance, if you set fetch.max.wait.ms to 100 </a:t>
            </a:r>
            <a:r>
              <a:rPr lang="en-US" sz="1350" dirty="0" err="1"/>
              <a:t>ms</a:t>
            </a:r>
            <a:r>
              <a:rPr lang="en-US" sz="1350" dirty="0"/>
              <a:t> and </a:t>
            </a:r>
            <a:r>
              <a:rPr lang="en-US" sz="1350" dirty="0" err="1"/>
              <a:t>fetch.min.bytes</a:t>
            </a:r>
            <a:r>
              <a:rPr lang="en-US" sz="1350" dirty="0"/>
              <a:t> to 1 MB, Kafka will receive a fetch request from the consumer and will respond with data either when it has 1 MB of data to return or after 100 </a:t>
            </a:r>
            <a:r>
              <a:rPr lang="en-US" sz="1350" dirty="0" err="1"/>
              <a:t>ms</a:t>
            </a:r>
            <a:r>
              <a:rPr lang="en-US" sz="1350" dirty="0"/>
              <a:t>, whichever happens first.</a:t>
            </a:r>
            <a:endParaRPr lang="es-ES" sz="1350" dirty="0"/>
          </a:p>
          <a:p>
            <a:pPr marL="0" indent="0">
              <a:buNone/>
            </a:pPr>
            <a:r>
              <a:rPr lang="en-US" sz="1350" dirty="0" smtClean="0"/>
              <a:t>We could, for instance, set </a:t>
            </a:r>
            <a:r>
              <a:rPr lang="en-US" sz="1350" dirty="0" err="1" smtClean="0"/>
              <a:t>fetch.min.bytes</a:t>
            </a:r>
            <a:r>
              <a:rPr lang="en-US" sz="1350" dirty="0" smtClean="0"/>
              <a:t> to 20MB and fetch.max.wait.ms to 30 seconds. That way we reduce the load by increasing latency (which is okay in our scenario), making the resource consumption lower for our service.</a:t>
            </a:r>
          </a:p>
          <a:p>
            <a:pPr marL="0" indent="0">
              <a:buNone/>
            </a:pPr>
            <a:r>
              <a:rPr lang="en-US" sz="1350" dirty="0" smtClean="0"/>
              <a:t>In terms of the availability of the 85%, the truth is that we could just do nothing and let the service be available 99,99% of the time like the rest of the services, or go for a more conservative solution and de-provision the pods during late night hours (85% of availability would allow us to turn off our service for almost 4h a day). In terms of cost optimization, the second approach would be better, but it would be an operational risk and some mechanism should be putted in place to make sure that the service is provisioned properly later.</a:t>
            </a:r>
            <a:endParaRPr lang="en-US" sz="1350" dirty="0"/>
          </a:p>
        </p:txBody>
      </p:sp>
    </p:spTree>
    <p:extLst>
      <p:ext uri="{BB962C8B-B14F-4D97-AF65-F5344CB8AC3E}">
        <p14:creationId xmlns:p14="http://schemas.microsoft.com/office/powerpoint/2010/main" val="2689835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Test solution to demonstrate  the approach</a:t>
            </a:r>
          </a:p>
        </p:txBody>
      </p:sp>
      <p:sp>
        <p:nvSpPr>
          <p:cNvPr id="3" name="Marcador de texto 2"/>
          <p:cNvSpPr>
            <a:spLocks noGrp="1"/>
          </p:cNvSpPr>
          <p:nvPr>
            <p:ph type="body" idx="1"/>
          </p:nvPr>
        </p:nvSpPr>
        <p:spPr/>
        <p:txBody>
          <a:bodyPr/>
          <a:lstStyle/>
          <a:p>
            <a:r>
              <a:rPr lang="en-US" dirty="0" smtClean="0"/>
              <a:t>Overview</a:t>
            </a:r>
            <a:endParaRPr lang="en-US" dirty="0"/>
          </a:p>
        </p:txBody>
      </p:sp>
    </p:spTree>
    <p:extLst>
      <p:ext uri="{BB962C8B-B14F-4D97-AF65-F5344CB8AC3E}">
        <p14:creationId xmlns:p14="http://schemas.microsoft.com/office/powerpoint/2010/main" val="2117448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ángulo redondeado 53"/>
          <p:cNvSpPr/>
          <p:nvPr/>
        </p:nvSpPr>
        <p:spPr>
          <a:xfrm>
            <a:off x="1613114" y="288324"/>
            <a:ext cx="9697438" cy="65696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831408" y="455677"/>
            <a:ext cx="2093913" cy="632254"/>
          </a:xfrm>
        </p:spPr>
        <p:txBody>
          <a:bodyPr>
            <a:normAutofit fontScale="90000"/>
          </a:bodyPr>
          <a:lstStyle/>
          <a:p>
            <a:pPr algn="l"/>
            <a:r>
              <a:rPr lang="en-US" dirty="0" smtClean="0"/>
              <a:t>Overview</a:t>
            </a:r>
            <a:endParaRPr lang="en-US" dirty="0"/>
          </a:p>
        </p:txBody>
      </p:sp>
      <p:sp>
        <p:nvSpPr>
          <p:cNvPr id="4" name="Hexágono 3"/>
          <p:cNvSpPr/>
          <p:nvPr/>
        </p:nvSpPr>
        <p:spPr>
          <a:xfrm>
            <a:off x="5986089" y="1363653"/>
            <a:ext cx="1203199" cy="92612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Public subscriptions service</a:t>
            </a:r>
            <a:endParaRPr lang="en-US" sz="900" b="1" dirty="0"/>
          </a:p>
        </p:txBody>
      </p:sp>
      <p:sp>
        <p:nvSpPr>
          <p:cNvPr id="5" name="Hexágono 4"/>
          <p:cNvSpPr/>
          <p:nvPr/>
        </p:nvSpPr>
        <p:spPr>
          <a:xfrm>
            <a:off x="5986089" y="4708817"/>
            <a:ext cx="1203199" cy="92612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t>Private subscriptions service</a:t>
            </a:r>
            <a:endParaRPr lang="en-US" sz="900" b="1"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079" y="3204798"/>
            <a:ext cx="527219" cy="589003"/>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445" y="5648189"/>
            <a:ext cx="968469" cy="885181"/>
          </a:xfrm>
          <a:prstGeom prst="rect">
            <a:avLst/>
          </a:prstGeom>
        </p:spPr>
      </p:pic>
      <p:sp>
        <p:nvSpPr>
          <p:cNvPr id="10" name="CuadroTexto 9"/>
          <p:cNvSpPr txBox="1"/>
          <p:nvPr/>
        </p:nvSpPr>
        <p:spPr>
          <a:xfrm>
            <a:off x="6868014" y="800663"/>
            <a:ext cx="1565189" cy="261610"/>
          </a:xfrm>
          <a:prstGeom prst="rect">
            <a:avLst/>
          </a:prstGeom>
          <a:noFill/>
        </p:spPr>
        <p:txBody>
          <a:bodyPr wrap="square" rtlCol="0">
            <a:spAutoFit/>
          </a:bodyPr>
          <a:lstStyle/>
          <a:p>
            <a:r>
              <a:rPr lang="en-US" sz="1100" b="1" dirty="0" smtClean="0"/>
              <a:t>POST /subscriptions</a:t>
            </a:r>
            <a:endParaRPr lang="en-US" sz="1100" b="1" dirty="0"/>
          </a:p>
        </p:txBody>
      </p:sp>
      <p:sp>
        <p:nvSpPr>
          <p:cNvPr id="14" name="Dodecágono 13"/>
          <p:cNvSpPr/>
          <p:nvPr/>
        </p:nvSpPr>
        <p:spPr>
          <a:xfrm>
            <a:off x="6632152" y="785659"/>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Dodecágono 14"/>
          <p:cNvSpPr/>
          <p:nvPr/>
        </p:nvSpPr>
        <p:spPr>
          <a:xfrm>
            <a:off x="7205879" y="1411883"/>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16" name="CuadroTexto 15"/>
          <p:cNvSpPr txBox="1"/>
          <p:nvPr/>
        </p:nvSpPr>
        <p:spPr>
          <a:xfrm>
            <a:off x="7499516" y="1326858"/>
            <a:ext cx="1565189" cy="430887"/>
          </a:xfrm>
          <a:prstGeom prst="rect">
            <a:avLst/>
          </a:prstGeom>
          <a:noFill/>
        </p:spPr>
        <p:txBody>
          <a:bodyPr wrap="square" rtlCol="0">
            <a:spAutoFit/>
          </a:bodyPr>
          <a:lstStyle/>
          <a:p>
            <a:r>
              <a:rPr lang="en-US" sz="1100" b="1" dirty="0" smtClean="0"/>
              <a:t>Validations (formats and contents)</a:t>
            </a:r>
            <a:endParaRPr lang="en-US" sz="1100" b="1" dirty="0"/>
          </a:p>
        </p:txBody>
      </p:sp>
      <p:sp>
        <p:nvSpPr>
          <p:cNvPr id="17" name="CuadroTexto 16"/>
          <p:cNvSpPr txBox="1"/>
          <p:nvPr/>
        </p:nvSpPr>
        <p:spPr>
          <a:xfrm>
            <a:off x="9461593" y="659294"/>
            <a:ext cx="1666376" cy="1015663"/>
          </a:xfrm>
          <a:prstGeom prst="rect">
            <a:avLst/>
          </a:prstGeom>
          <a:noFill/>
        </p:spPr>
        <p:txBody>
          <a:bodyPr wrap="square" rtlCol="0">
            <a:spAutoFit/>
          </a:bodyPr>
          <a:lstStyle/>
          <a:p>
            <a:r>
              <a:rPr lang="en-US" sz="1200" b="1" dirty="0" smtClean="0"/>
              <a:t>Micro services:</a:t>
            </a:r>
          </a:p>
          <a:p>
            <a:pPr marL="171450" indent="-171450">
              <a:buFontTx/>
              <a:buChar char="-"/>
            </a:pPr>
            <a:r>
              <a:rPr lang="en-US" sz="1200" b="1" dirty="0" smtClean="0"/>
              <a:t>Java 11</a:t>
            </a:r>
          </a:p>
          <a:p>
            <a:pPr marL="171450" indent="-171450">
              <a:buFontTx/>
              <a:buChar char="-"/>
            </a:pPr>
            <a:r>
              <a:rPr lang="en-US" sz="1200" b="1" dirty="0" smtClean="0"/>
              <a:t>Spring boot 2.3.4</a:t>
            </a:r>
          </a:p>
          <a:p>
            <a:pPr marL="171450" indent="-171450">
              <a:buFontTx/>
              <a:buChar char="-"/>
            </a:pPr>
            <a:r>
              <a:rPr lang="en-US" sz="1200" b="1" dirty="0" smtClean="0"/>
              <a:t>Maven 3.6.3</a:t>
            </a:r>
          </a:p>
          <a:p>
            <a:pPr marL="171450" indent="-171450">
              <a:buFontTx/>
              <a:buChar char="-"/>
            </a:pPr>
            <a:endParaRPr lang="en-US" sz="1200" b="1" dirty="0"/>
          </a:p>
        </p:txBody>
      </p:sp>
      <p:sp>
        <p:nvSpPr>
          <p:cNvPr id="20" name="Dodecágono 19"/>
          <p:cNvSpPr/>
          <p:nvPr/>
        </p:nvSpPr>
        <p:spPr>
          <a:xfrm>
            <a:off x="6856440" y="2594363"/>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1" name="CuadroTexto 20"/>
          <p:cNvSpPr txBox="1"/>
          <p:nvPr/>
        </p:nvSpPr>
        <p:spPr>
          <a:xfrm>
            <a:off x="7133486" y="2516457"/>
            <a:ext cx="3562260" cy="461665"/>
          </a:xfrm>
          <a:prstGeom prst="rect">
            <a:avLst/>
          </a:prstGeom>
          <a:noFill/>
        </p:spPr>
        <p:txBody>
          <a:bodyPr wrap="square" rtlCol="0">
            <a:spAutoFit/>
          </a:bodyPr>
          <a:lstStyle/>
          <a:p>
            <a:r>
              <a:rPr lang="en-US" sz="1200" b="1" dirty="0" smtClean="0"/>
              <a:t>Kafka request/reply communication.</a:t>
            </a:r>
          </a:p>
          <a:p>
            <a:r>
              <a:rPr lang="en-US" sz="1200" b="1" dirty="0" smtClean="0"/>
              <a:t>Produce a message to “</a:t>
            </a:r>
            <a:r>
              <a:rPr lang="en-US" sz="1200" b="1" dirty="0" err="1" smtClean="0"/>
              <a:t>create_subscription</a:t>
            </a:r>
            <a:r>
              <a:rPr lang="en-US" sz="1200" b="1" dirty="0" smtClean="0"/>
              <a:t>”  topic</a:t>
            </a:r>
            <a:endParaRPr lang="en-US" sz="1200" b="1" dirty="0"/>
          </a:p>
        </p:txBody>
      </p:sp>
      <p:sp>
        <p:nvSpPr>
          <p:cNvPr id="24" name="Dodecágono 23"/>
          <p:cNvSpPr/>
          <p:nvPr/>
        </p:nvSpPr>
        <p:spPr>
          <a:xfrm>
            <a:off x="6851298" y="4167346"/>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US" dirty="0"/>
          </a:p>
        </p:txBody>
      </p:sp>
      <p:sp>
        <p:nvSpPr>
          <p:cNvPr id="25" name="CuadroTexto 24"/>
          <p:cNvSpPr txBox="1"/>
          <p:nvPr/>
        </p:nvSpPr>
        <p:spPr>
          <a:xfrm>
            <a:off x="7140914" y="4082323"/>
            <a:ext cx="3632282" cy="461665"/>
          </a:xfrm>
          <a:prstGeom prst="rect">
            <a:avLst/>
          </a:prstGeom>
          <a:noFill/>
        </p:spPr>
        <p:txBody>
          <a:bodyPr wrap="square" rtlCol="0">
            <a:spAutoFit/>
          </a:bodyPr>
          <a:lstStyle/>
          <a:p>
            <a:r>
              <a:rPr lang="en-US" sz="1200" b="1" dirty="0" smtClean="0"/>
              <a:t>Kafka request/reply communication.</a:t>
            </a:r>
          </a:p>
          <a:p>
            <a:r>
              <a:rPr lang="en-US" sz="1200" b="1" dirty="0" smtClean="0"/>
              <a:t>Consume message from “</a:t>
            </a:r>
            <a:r>
              <a:rPr lang="en-US" sz="1200" b="1" dirty="0" err="1" smtClean="0"/>
              <a:t>create_subscription</a:t>
            </a:r>
            <a:r>
              <a:rPr lang="en-US" sz="1200" b="1" dirty="0" smtClean="0"/>
              <a:t>”  topic</a:t>
            </a:r>
            <a:endParaRPr lang="en-US" sz="1200" b="1" dirty="0"/>
          </a:p>
        </p:txBody>
      </p:sp>
      <p:cxnSp>
        <p:nvCxnSpPr>
          <p:cNvPr id="34" name="Conector recto de flecha 33"/>
          <p:cNvCxnSpPr/>
          <p:nvPr/>
        </p:nvCxnSpPr>
        <p:spPr>
          <a:xfrm>
            <a:off x="6587688" y="2289782"/>
            <a:ext cx="0" cy="90782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6574099" y="3793801"/>
            <a:ext cx="0" cy="90782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Dodecágono 35"/>
          <p:cNvSpPr/>
          <p:nvPr/>
        </p:nvSpPr>
        <p:spPr>
          <a:xfrm>
            <a:off x="7233218" y="4931488"/>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37" name="CuadroTexto 36"/>
          <p:cNvSpPr txBox="1"/>
          <p:nvPr/>
        </p:nvSpPr>
        <p:spPr>
          <a:xfrm>
            <a:off x="7526855" y="4846463"/>
            <a:ext cx="3601114" cy="430887"/>
          </a:xfrm>
          <a:prstGeom prst="rect">
            <a:avLst/>
          </a:prstGeom>
          <a:noFill/>
        </p:spPr>
        <p:txBody>
          <a:bodyPr wrap="square" rtlCol="0">
            <a:spAutoFit/>
          </a:bodyPr>
          <a:lstStyle/>
          <a:p>
            <a:r>
              <a:rPr lang="en-US" sz="1100" b="1" dirty="0" smtClean="0"/>
              <a:t>Validations (Business, Is email already subscribed to that campaign?)</a:t>
            </a:r>
            <a:endParaRPr lang="en-US" sz="1100" b="1" dirty="0"/>
          </a:p>
        </p:txBody>
      </p:sp>
      <p:cxnSp>
        <p:nvCxnSpPr>
          <p:cNvPr id="39" name="Conector recto de flecha 38"/>
          <p:cNvCxnSpPr>
            <a:stCxn id="5" idx="1"/>
            <a:endCxn id="7" idx="1"/>
          </p:cNvCxnSpPr>
          <p:nvPr/>
        </p:nvCxnSpPr>
        <p:spPr>
          <a:xfrm>
            <a:off x="6957756" y="5634946"/>
            <a:ext cx="852689" cy="45583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Dodecágono 39"/>
          <p:cNvSpPr/>
          <p:nvPr/>
        </p:nvSpPr>
        <p:spPr>
          <a:xfrm>
            <a:off x="7205879" y="5375618"/>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1" name="CuadroTexto 40"/>
          <p:cNvSpPr txBox="1"/>
          <p:nvPr/>
        </p:nvSpPr>
        <p:spPr>
          <a:xfrm>
            <a:off x="7499516" y="5373336"/>
            <a:ext cx="1980886" cy="261610"/>
          </a:xfrm>
          <a:prstGeom prst="rect">
            <a:avLst/>
          </a:prstGeom>
          <a:noFill/>
        </p:spPr>
        <p:txBody>
          <a:bodyPr wrap="square" rtlCol="0">
            <a:spAutoFit/>
          </a:bodyPr>
          <a:lstStyle/>
          <a:p>
            <a:r>
              <a:rPr lang="en-US" sz="1100" b="1" dirty="0" smtClean="0"/>
              <a:t>Persist if validations are okay</a:t>
            </a:r>
            <a:endParaRPr lang="en-US" sz="1100" b="1" dirty="0"/>
          </a:p>
        </p:txBody>
      </p:sp>
      <p:sp>
        <p:nvSpPr>
          <p:cNvPr id="42" name="Dodecágono 41"/>
          <p:cNvSpPr/>
          <p:nvPr/>
        </p:nvSpPr>
        <p:spPr>
          <a:xfrm>
            <a:off x="6172043" y="4167346"/>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en-US" dirty="0"/>
          </a:p>
        </p:txBody>
      </p:sp>
      <p:sp>
        <p:nvSpPr>
          <p:cNvPr id="43" name="CuadroTexto 42"/>
          <p:cNvSpPr txBox="1"/>
          <p:nvPr/>
        </p:nvSpPr>
        <p:spPr>
          <a:xfrm>
            <a:off x="2082623" y="3908653"/>
            <a:ext cx="4159028" cy="830997"/>
          </a:xfrm>
          <a:prstGeom prst="rect">
            <a:avLst/>
          </a:prstGeom>
          <a:noFill/>
        </p:spPr>
        <p:txBody>
          <a:bodyPr wrap="square" rtlCol="0">
            <a:spAutoFit/>
          </a:bodyPr>
          <a:lstStyle/>
          <a:p>
            <a:r>
              <a:rPr lang="en-US" sz="1200" b="1" dirty="0" smtClean="0"/>
              <a:t>Produce a message to “</a:t>
            </a:r>
            <a:r>
              <a:rPr lang="en-US" sz="1200" b="1" dirty="0" err="1" smtClean="0"/>
              <a:t>welcome_email</a:t>
            </a:r>
            <a:r>
              <a:rPr lang="en-US" sz="1200" b="1" dirty="0" smtClean="0"/>
              <a:t>” topic (this is the topic that the email service should consume)</a:t>
            </a:r>
          </a:p>
          <a:p>
            <a:r>
              <a:rPr lang="en-US" sz="1200" b="1" dirty="0" smtClean="0"/>
              <a:t>Kafka request/reply communication. </a:t>
            </a:r>
          </a:p>
          <a:p>
            <a:r>
              <a:rPr lang="en-US" sz="1200" b="1" dirty="0" smtClean="0"/>
              <a:t>Produce a message to “</a:t>
            </a:r>
            <a:r>
              <a:rPr lang="en-US" sz="1200" b="1" dirty="0" err="1" smtClean="0"/>
              <a:t>create_subscription_response</a:t>
            </a:r>
            <a:r>
              <a:rPr lang="en-US" sz="1200" b="1" dirty="0" smtClean="0"/>
              <a:t>”  topic</a:t>
            </a:r>
            <a:endParaRPr lang="en-US" sz="1200" b="1" dirty="0"/>
          </a:p>
        </p:txBody>
      </p:sp>
      <p:sp>
        <p:nvSpPr>
          <p:cNvPr id="44" name="CuadroTexto 43"/>
          <p:cNvSpPr txBox="1"/>
          <p:nvPr/>
        </p:nvSpPr>
        <p:spPr>
          <a:xfrm>
            <a:off x="2657601" y="2554357"/>
            <a:ext cx="3514442" cy="461665"/>
          </a:xfrm>
          <a:prstGeom prst="rect">
            <a:avLst/>
          </a:prstGeom>
          <a:noFill/>
        </p:spPr>
        <p:txBody>
          <a:bodyPr wrap="square" rtlCol="0">
            <a:spAutoFit/>
          </a:bodyPr>
          <a:lstStyle/>
          <a:p>
            <a:r>
              <a:rPr lang="en-US" sz="1200" b="1" dirty="0" smtClean="0"/>
              <a:t>Kafka request/reply communication. Consume a message to “</a:t>
            </a:r>
            <a:r>
              <a:rPr lang="en-US" sz="1200" b="1" dirty="0" err="1" smtClean="0"/>
              <a:t>create_subscription_response</a:t>
            </a:r>
            <a:r>
              <a:rPr lang="en-US" sz="1200" b="1" dirty="0" smtClean="0"/>
              <a:t>”  topic</a:t>
            </a:r>
            <a:endParaRPr lang="en-US" sz="1200" b="1" dirty="0"/>
          </a:p>
        </p:txBody>
      </p:sp>
      <p:sp>
        <p:nvSpPr>
          <p:cNvPr id="45" name="Dodecágono 44"/>
          <p:cNvSpPr/>
          <p:nvPr/>
        </p:nvSpPr>
        <p:spPr>
          <a:xfrm>
            <a:off x="6180414" y="2625196"/>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en-US" dirty="0"/>
          </a:p>
        </p:txBody>
      </p:sp>
      <p:sp>
        <p:nvSpPr>
          <p:cNvPr id="46" name="CuadroTexto 45"/>
          <p:cNvSpPr txBox="1"/>
          <p:nvPr/>
        </p:nvSpPr>
        <p:spPr>
          <a:xfrm>
            <a:off x="2840476" y="1583851"/>
            <a:ext cx="2921214" cy="646331"/>
          </a:xfrm>
          <a:prstGeom prst="rect">
            <a:avLst/>
          </a:prstGeom>
          <a:noFill/>
        </p:spPr>
        <p:txBody>
          <a:bodyPr wrap="square" rtlCol="0">
            <a:spAutoFit/>
          </a:bodyPr>
          <a:lstStyle/>
          <a:p>
            <a:r>
              <a:rPr lang="en-US" sz="1200" b="1" dirty="0" smtClean="0"/>
              <a:t>Extract the Id from the message, if it is null respond with and exception, if it has value return it as a successful response</a:t>
            </a:r>
            <a:endParaRPr lang="en-US" sz="1200" b="1" dirty="0"/>
          </a:p>
        </p:txBody>
      </p:sp>
      <p:sp>
        <p:nvSpPr>
          <p:cNvPr id="47" name="Dodecágono 46"/>
          <p:cNvSpPr/>
          <p:nvPr/>
        </p:nvSpPr>
        <p:spPr>
          <a:xfrm>
            <a:off x="5673652" y="1710180"/>
            <a:ext cx="277046" cy="291617"/>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cxnSp>
        <p:nvCxnSpPr>
          <p:cNvPr id="49" name="Conector recto de flecha 48"/>
          <p:cNvCxnSpPr/>
          <p:nvPr/>
        </p:nvCxnSpPr>
        <p:spPr>
          <a:xfrm flipH="1">
            <a:off x="6568747" y="350032"/>
            <a:ext cx="5352" cy="10259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Dodecágono 50"/>
          <p:cNvSpPr/>
          <p:nvPr/>
        </p:nvSpPr>
        <p:spPr>
          <a:xfrm>
            <a:off x="5986089" y="785659"/>
            <a:ext cx="481946" cy="351319"/>
          </a:xfrm>
          <a:prstGeom prst="dodecagon">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200" dirty="0" smtClean="0"/>
              <a:t>10</a:t>
            </a:r>
            <a:endParaRPr lang="en-US" sz="6000" dirty="0"/>
          </a:p>
        </p:txBody>
      </p:sp>
      <p:sp>
        <p:nvSpPr>
          <p:cNvPr id="52" name="CuadroTexto 51"/>
          <p:cNvSpPr txBox="1"/>
          <p:nvPr/>
        </p:nvSpPr>
        <p:spPr>
          <a:xfrm>
            <a:off x="4850738" y="819267"/>
            <a:ext cx="1246978" cy="276999"/>
          </a:xfrm>
          <a:prstGeom prst="rect">
            <a:avLst/>
          </a:prstGeom>
          <a:noFill/>
        </p:spPr>
        <p:txBody>
          <a:bodyPr wrap="square" rtlCol="0">
            <a:spAutoFit/>
          </a:bodyPr>
          <a:lstStyle/>
          <a:p>
            <a:r>
              <a:rPr lang="en-US" sz="1200" b="1" dirty="0" smtClean="0"/>
              <a:t>Http Response</a:t>
            </a:r>
          </a:p>
        </p:txBody>
      </p:sp>
      <p:pic>
        <p:nvPicPr>
          <p:cNvPr id="55" name="Imagen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0626" y="5148733"/>
            <a:ext cx="2388266" cy="1376021"/>
          </a:xfrm>
          <a:prstGeom prst="rect">
            <a:avLst/>
          </a:prstGeom>
        </p:spPr>
      </p:pic>
    </p:spTree>
    <p:extLst>
      <p:ext uri="{BB962C8B-B14F-4D97-AF65-F5344CB8AC3E}">
        <p14:creationId xmlns:p14="http://schemas.microsoft.com/office/powerpoint/2010/main" val="2792484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1512</TotalTime>
  <Words>2094</Words>
  <Application>Microsoft Office PowerPoint</Application>
  <PresentationFormat>Panorámica</PresentationFormat>
  <Paragraphs>205</Paragraphs>
  <Slides>20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Consolas</vt:lpstr>
      <vt:lpstr>Corbel</vt:lpstr>
      <vt:lpstr>Parallax</vt:lpstr>
      <vt:lpstr>Adidas Coding Challenge</vt:lpstr>
      <vt:lpstr>Table of contents</vt:lpstr>
      <vt:lpstr>Architecture Overview</vt:lpstr>
      <vt:lpstr>Architecture Overview</vt:lpstr>
      <vt:lpstr>Meeting the SLAs</vt:lpstr>
      <vt:lpstr>Meeting the SLAs</vt:lpstr>
      <vt:lpstr>Meeting the SLAs</vt:lpstr>
      <vt:lpstr>Test solution to demonstrate  the approach</vt:lpstr>
      <vt:lpstr>Overview</vt:lpstr>
      <vt:lpstr>Overview</vt:lpstr>
      <vt:lpstr>Test solution to demonstrate  the approach</vt:lpstr>
      <vt:lpstr>API documentation</vt:lpstr>
      <vt:lpstr>Team Structure</vt:lpstr>
      <vt:lpstr>Team Structure</vt:lpstr>
      <vt:lpstr>Team Structure: Career development strategy</vt:lpstr>
      <vt:lpstr>Bonus 1: CI/CD proposal</vt:lpstr>
      <vt:lpstr>CI/CD proposal: CI</vt:lpstr>
      <vt:lpstr>CI/CD proposal: CD</vt:lpstr>
      <vt:lpstr>Bonus 2: Architecture to deploy in Kubernetes</vt:lpstr>
      <vt:lpstr>Bonus 2: Architecture to deploy in Kubernetes</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Adidas Coding Challenge</dc:title>
  <dc:creator>Fernando Gros Gonzalez</dc:creator>
  <cp:lastModifiedBy>Fernando Gros Gonzalez</cp:lastModifiedBy>
  <cp:revision>46</cp:revision>
  <dcterms:created xsi:type="dcterms:W3CDTF">2020-10-24T14:26:04Z</dcterms:created>
  <dcterms:modified xsi:type="dcterms:W3CDTF">2020-10-25T15:38:54Z</dcterms:modified>
</cp:coreProperties>
</file>