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6" r:id="rId3"/>
    <p:sldId id="259" r:id="rId4"/>
    <p:sldId id="260" r:id="rId5"/>
    <p:sldId id="269" r:id="rId6"/>
    <p:sldId id="270" r:id="rId7"/>
    <p:sldId id="263" r:id="rId8"/>
    <p:sldId id="262" r:id="rId9"/>
    <p:sldId id="276" r:id="rId10"/>
    <p:sldId id="264" r:id="rId11"/>
    <p:sldId id="272" r:id="rId12"/>
    <p:sldId id="273" r:id="rId13"/>
    <p:sldId id="274" r:id="rId14"/>
    <p:sldId id="275" r:id="rId15"/>
    <p:sldId id="271"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F454EA-E370-42A6-84BD-ABF475830773}">
          <p14:sldIdLst>
            <p14:sldId id="256"/>
            <p14:sldId id="266"/>
            <p14:sldId id="259"/>
            <p14:sldId id="260"/>
            <p14:sldId id="269"/>
            <p14:sldId id="270"/>
            <p14:sldId id="263"/>
            <p14:sldId id="262"/>
            <p14:sldId id="276"/>
            <p14:sldId id="264"/>
            <p14:sldId id="272"/>
            <p14:sldId id="273"/>
            <p14:sldId id="274"/>
            <p14:sldId id="275"/>
            <p14:sldId id="271"/>
            <p14:sldId id="265"/>
          </p14:sldIdLst>
        </p14:section>
        <p14:section name="extra" id="{6A99685A-FCF9-47BE-94B4-B24BCE26DB3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71" autoAdjust="0"/>
    <p:restoredTop sz="84162" autoAdjust="0"/>
  </p:normalViewPr>
  <p:slideViewPr>
    <p:cSldViewPr snapToGrid="0">
      <p:cViewPr>
        <p:scale>
          <a:sx n="50" d="100"/>
          <a:sy n="50" d="100"/>
        </p:scale>
        <p:origin x="1236"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7014CC-3A5E-444B-87F1-6EBDAD474B6E}" type="datetimeFigureOut">
              <a:rPr lang="en-US" smtClean="0"/>
              <a:t>4/14/2022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9781EA-6544-4E53-BEA3-A0F1AAB03D65}" type="slidenum">
              <a:rPr lang="en-US" smtClean="0"/>
              <a:t>‹#›</a:t>
            </a:fld>
            <a:endParaRPr lang="en-US"/>
          </a:p>
        </p:txBody>
      </p:sp>
    </p:spTree>
    <p:extLst>
      <p:ext uri="{BB962C8B-B14F-4D97-AF65-F5344CB8AC3E}">
        <p14:creationId xmlns:p14="http://schemas.microsoft.com/office/powerpoint/2010/main" val="1798973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https://www.kaggle.com/datasets/crowdflower/twitter-airline-sentiment</a:t>
            </a:r>
          </a:p>
          <a:p>
            <a:endParaRPr lang="en-US" dirty="0"/>
          </a:p>
        </p:txBody>
      </p:sp>
      <p:sp>
        <p:nvSpPr>
          <p:cNvPr id="4" name="Slide Number Placeholder 3"/>
          <p:cNvSpPr>
            <a:spLocks noGrp="1"/>
          </p:cNvSpPr>
          <p:nvPr>
            <p:ph type="sldNum" sz="quarter" idx="5"/>
          </p:nvPr>
        </p:nvSpPr>
        <p:spPr/>
        <p:txBody>
          <a:bodyPr/>
          <a:lstStyle/>
          <a:p>
            <a:fld id="{419781EA-6544-4E53-BEA3-A0F1AAB03D65}" type="slidenum">
              <a:rPr lang="en-US" smtClean="0"/>
              <a:t>1</a:t>
            </a:fld>
            <a:endParaRPr lang="en-US"/>
          </a:p>
        </p:txBody>
      </p:sp>
    </p:spTree>
    <p:extLst>
      <p:ext uri="{BB962C8B-B14F-4D97-AF65-F5344CB8AC3E}">
        <p14:creationId xmlns:p14="http://schemas.microsoft.com/office/powerpoint/2010/main" val="479752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https://aws.amazon.com/blogs/machine-learning/build-a-serverless-twitter-reader-using-aws-fargate/</a:t>
            </a:r>
          </a:p>
        </p:txBody>
      </p:sp>
      <p:sp>
        <p:nvSpPr>
          <p:cNvPr id="4" name="Slide Number Placeholder 3"/>
          <p:cNvSpPr>
            <a:spLocks noGrp="1"/>
          </p:cNvSpPr>
          <p:nvPr>
            <p:ph type="sldNum" sz="quarter" idx="5"/>
          </p:nvPr>
        </p:nvSpPr>
        <p:spPr/>
        <p:txBody>
          <a:bodyPr/>
          <a:lstStyle/>
          <a:p>
            <a:fld id="{419781EA-6544-4E53-BEA3-A0F1AAB03D65}" type="slidenum">
              <a:rPr lang="en-US" smtClean="0"/>
              <a:t>15</a:t>
            </a:fld>
            <a:endParaRPr lang="en-US"/>
          </a:p>
        </p:txBody>
      </p:sp>
    </p:spTree>
    <p:extLst>
      <p:ext uri="{BB962C8B-B14F-4D97-AF65-F5344CB8AC3E}">
        <p14:creationId xmlns:p14="http://schemas.microsoft.com/office/powerpoint/2010/main" val="1432616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https://aws.amazon.com/blogs/machine-learning/build-a-serverless-twitter-reader-using-aws-fargate/</a:t>
            </a:r>
          </a:p>
        </p:txBody>
      </p:sp>
      <p:sp>
        <p:nvSpPr>
          <p:cNvPr id="4" name="Slide Number Placeholder 3"/>
          <p:cNvSpPr>
            <a:spLocks noGrp="1"/>
          </p:cNvSpPr>
          <p:nvPr>
            <p:ph type="sldNum" sz="quarter" idx="5"/>
          </p:nvPr>
        </p:nvSpPr>
        <p:spPr/>
        <p:txBody>
          <a:bodyPr/>
          <a:lstStyle/>
          <a:p>
            <a:fld id="{419781EA-6544-4E53-BEA3-A0F1AAB03D65}" type="slidenum">
              <a:rPr lang="en-US" smtClean="0"/>
              <a:t>16</a:t>
            </a:fld>
            <a:endParaRPr lang="en-US"/>
          </a:p>
        </p:txBody>
      </p:sp>
    </p:spTree>
    <p:extLst>
      <p:ext uri="{BB962C8B-B14F-4D97-AF65-F5344CB8AC3E}">
        <p14:creationId xmlns:p14="http://schemas.microsoft.com/office/powerpoint/2010/main" val="2333523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9781EA-6544-4E53-BEA3-A0F1AAB03D65}" type="slidenum">
              <a:rPr lang="en-US" smtClean="0"/>
              <a:t>4</a:t>
            </a:fld>
            <a:endParaRPr lang="en-US"/>
          </a:p>
        </p:txBody>
      </p:sp>
    </p:spTree>
    <p:extLst>
      <p:ext uri="{BB962C8B-B14F-4D97-AF65-F5344CB8AC3E}">
        <p14:creationId xmlns:p14="http://schemas.microsoft.com/office/powerpoint/2010/main" val="1917355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https://aws.amazon.com/blogs/machine-learning/build-a-serverless-twitter-reader-using-aws-fargate/</a:t>
            </a:r>
          </a:p>
        </p:txBody>
      </p:sp>
      <p:sp>
        <p:nvSpPr>
          <p:cNvPr id="4" name="Slide Number Placeholder 3"/>
          <p:cNvSpPr>
            <a:spLocks noGrp="1"/>
          </p:cNvSpPr>
          <p:nvPr>
            <p:ph type="sldNum" sz="quarter" idx="5"/>
          </p:nvPr>
        </p:nvSpPr>
        <p:spPr/>
        <p:txBody>
          <a:bodyPr/>
          <a:lstStyle/>
          <a:p>
            <a:fld id="{419781EA-6544-4E53-BEA3-A0F1AAB03D65}" type="slidenum">
              <a:rPr lang="en-US" smtClean="0"/>
              <a:t>5</a:t>
            </a:fld>
            <a:endParaRPr lang="en-US"/>
          </a:p>
        </p:txBody>
      </p:sp>
    </p:spTree>
    <p:extLst>
      <p:ext uri="{BB962C8B-B14F-4D97-AF65-F5344CB8AC3E}">
        <p14:creationId xmlns:p14="http://schemas.microsoft.com/office/powerpoint/2010/main" val="3661172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https://aws.amazon.com/blogs/machine-learning/build-a-serverless-twitter-reader-using-aws-fargate/</a:t>
            </a:r>
          </a:p>
        </p:txBody>
      </p:sp>
      <p:sp>
        <p:nvSpPr>
          <p:cNvPr id="4" name="Slide Number Placeholder 3"/>
          <p:cNvSpPr>
            <a:spLocks noGrp="1"/>
          </p:cNvSpPr>
          <p:nvPr>
            <p:ph type="sldNum" sz="quarter" idx="5"/>
          </p:nvPr>
        </p:nvSpPr>
        <p:spPr/>
        <p:txBody>
          <a:bodyPr/>
          <a:lstStyle/>
          <a:p>
            <a:fld id="{419781EA-6544-4E53-BEA3-A0F1AAB03D65}" type="slidenum">
              <a:rPr lang="en-US" smtClean="0"/>
              <a:t>6</a:t>
            </a:fld>
            <a:endParaRPr lang="en-US"/>
          </a:p>
        </p:txBody>
      </p:sp>
    </p:spTree>
    <p:extLst>
      <p:ext uri="{BB962C8B-B14F-4D97-AF65-F5344CB8AC3E}">
        <p14:creationId xmlns:p14="http://schemas.microsoft.com/office/powerpoint/2010/main" val="4066310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9781EA-6544-4E53-BEA3-A0F1AAB03D65}" type="slidenum">
              <a:rPr lang="en-US" smtClean="0"/>
              <a:t>9</a:t>
            </a:fld>
            <a:endParaRPr lang="en-US"/>
          </a:p>
        </p:txBody>
      </p:sp>
    </p:spTree>
    <p:extLst>
      <p:ext uri="{BB962C8B-B14F-4D97-AF65-F5344CB8AC3E}">
        <p14:creationId xmlns:p14="http://schemas.microsoft.com/office/powerpoint/2010/main" val="30448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https://docs.aws.amazon.com/kinesis-agent-windows/latest/userguide/kinesis-agent-windows-concepts.html</a:t>
            </a:r>
          </a:p>
          <a:p>
            <a:r>
              <a:rPr lang="en-US" dirty="0"/>
              <a:t>https://docs.aws.amazon.com/kinesis-agent-windows/latest/userguide/what-is-kinesis-agent-windows.html</a:t>
            </a:r>
          </a:p>
          <a:p>
            <a:endParaRPr lang="en-US" dirty="0"/>
          </a:p>
          <a:p>
            <a:endParaRPr lang="en-US" dirty="0"/>
          </a:p>
        </p:txBody>
      </p:sp>
      <p:sp>
        <p:nvSpPr>
          <p:cNvPr id="4" name="Slide Number Placeholder 3"/>
          <p:cNvSpPr>
            <a:spLocks noGrp="1"/>
          </p:cNvSpPr>
          <p:nvPr>
            <p:ph type="sldNum" sz="quarter" idx="5"/>
          </p:nvPr>
        </p:nvSpPr>
        <p:spPr/>
        <p:txBody>
          <a:bodyPr/>
          <a:lstStyle/>
          <a:p>
            <a:fld id="{419781EA-6544-4E53-BEA3-A0F1AAB03D65}" type="slidenum">
              <a:rPr lang="en-US" smtClean="0"/>
              <a:t>10</a:t>
            </a:fld>
            <a:endParaRPr lang="en-US"/>
          </a:p>
        </p:txBody>
      </p:sp>
    </p:spTree>
    <p:extLst>
      <p:ext uri="{BB962C8B-B14F-4D97-AF65-F5344CB8AC3E}">
        <p14:creationId xmlns:p14="http://schemas.microsoft.com/office/powerpoint/2010/main" val="760031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https://docs.aws.amazon.com/kinesis-agent-windows/latest/userguide/kinesis-agent-windows-concepts.html</a:t>
            </a:r>
          </a:p>
          <a:p>
            <a:r>
              <a:rPr lang="en-US" dirty="0"/>
              <a:t>https://docs.aws.amazon.com/kinesis-agent-windows/latest/userguide/what-is-kinesis-agent-windows.html</a:t>
            </a:r>
          </a:p>
          <a:p>
            <a:endParaRPr lang="en-US" dirty="0"/>
          </a:p>
          <a:p>
            <a:endParaRPr lang="en-US" dirty="0"/>
          </a:p>
        </p:txBody>
      </p:sp>
      <p:sp>
        <p:nvSpPr>
          <p:cNvPr id="4" name="Slide Number Placeholder 3"/>
          <p:cNvSpPr>
            <a:spLocks noGrp="1"/>
          </p:cNvSpPr>
          <p:nvPr>
            <p:ph type="sldNum" sz="quarter" idx="5"/>
          </p:nvPr>
        </p:nvSpPr>
        <p:spPr/>
        <p:txBody>
          <a:bodyPr/>
          <a:lstStyle/>
          <a:p>
            <a:fld id="{419781EA-6544-4E53-BEA3-A0F1AAB03D65}" type="slidenum">
              <a:rPr lang="en-US" smtClean="0"/>
              <a:t>11</a:t>
            </a:fld>
            <a:endParaRPr lang="en-US"/>
          </a:p>
        </p:txBody>
      </p:sp>
    </p:spTree>
    <p:extLst>
      <p:ext uri="{BB962C8B-B14F-4D97-AF65-F5344CB8AC3E}">
        <p14:creationId xmlns:p14="http://schemas.microsoft.com/office/powerpoint/2010/main" val="2932995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https://docs.aws.amazon.com/kinesis-agent-windows/latest/userguide/kinesis-agent-windows-concepts.html</a:t>
            </a:r>
          </a:p>
          <a:p>
            <a:r>
              <a:rPr lang="en-US" dirty="0"/>
              <a:t>https://docs.aws.amazon.com/kinesis-agent-windows/latest/userguide/what-is-kinesis-agent-windows.html</a:t>
            </a:r>
          </a:p>
          <a:p>
            <a:endParaRPr lang="en-US" dirty="0"/>
          </a:p>
          <a:p>
            <a:endParaRPr lang="en-US" dirty="0"/>
          </a:p>
        </p:txBody>
      </p:sp>
      <p:sp>
        <p:nvSpPr>
          <p:cNvPr id="4" name="Slide Number Placeholder 3"/>
          <p:cNvSpPr>
            <a:spLocks noGrp="1"/>
          </p:cNvSpPr>
          <p:nvPr>
            <p:ph type="sldNum" sz="quarter" idx="5"/>
          </p:nvPr>
        </p:nvSpPr>
        <p:spPr/>
        <p:txBody>
          <a:bodyPr/>
          <a:lstStyle/>
          <a:p>
            <a:fld id="{419781EA-6544-4E53-BEA3-A0F1AAB03D65}" type="slidenum">
              <a:rPr lang="en-US" smtClean="0"/>
              <a:t>12</a:t>
            </a:fld>
            <a:endParaRPr lang="en-US"/>
          </a:p>
        </p:txBody>
      </p:sp>
    </p:spTree>
    <p:extLst>
      <p:ext uri="{BB962C8B-B14F-4D97-AF65-F5344CB8AC3E}">
        <p14:creationId xmlns:p14="http://schemas.microsoft.com/office/powerpoint/2010/main" val="972722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https://docs.aws.amazon.com/kinesis-agent-windows/latest/userguide/kinesis-agent-windows-concepts.html</a:t>
            </a:r>
          </a:p>
          <a:p>
            <a:r>
              <a:rPr lang="en-US" dirty="0"/>
              <a:t>https://docs.aws.amazon.com/kinesis-agent-windows/latest/userguide/what-is-kinesis-agent-windows.html</a:t>
            </a:r>
          </a:p>
          <a:p>
            <a:endParaRPr lang="en-US" dirty="0"/>
          </a:p>
          <a:p>
            <a:endParaRPr lang="en-US" dirty="0"/>
          </a:p>
        </p:txBody>
      </p:sp>
      <p:sp>
        <p:nvSpPr>
          <p:cNvPr id="4" name="Slide Number Placeholder 3"/>
          <p:cNvSpPr>
            <a:spLocks noGrp="1"/>
          </p:cNvSpPr>
          <p:nvPr>
            <p:ph type="sldNum" sz="quarter" idx="5"/>
          </p:nvPr>
        </p:nvSpPr>
        <p:spPr/>
        <p:txBody>
          <a:bodyPr/>
          <a:lstStyle/>
          <a:p>
            <a:fld id="{419781EA-6544-4E53-BEA3-A0F1AAB03D65}" type="slidenum">
              <a:rPr lang="en-US" smtClean="0"/>
              <a:t>13</a:t>
            </a:fld>
            <a:endParaRPr lang="en-US"/>
          </a:p>
        </p:txBody>
      </p:sp>
    </p:spTree>
    <p:extLst>
      <p:ext uri="{BB962C8B-B14F-4D97-AF65-F5344CB8AC3E}">
        <p14:creationId xmlns:p14="http://schemas.microsoft.com/office/powerpoint/2010/main" val="615834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8C4B-4888-4ED4-80D1-9BD6BB25B2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E39D5F-A68D-4648-8197-BCFBFB9398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4E9174-10E7-4951-8AD8-EA0B1796A1E7}"/>
              </a:ext>
            </a:extLst>
          </p:cNvPr>
          <p:cNvSpPr>
            <a:spLocks noGrp="1"/>
          </p:cNvSpPr>
          <p:nvPr>
            <p:ph type="dt" sz="half" idx="10"/>
          </p:nvPr>
        </p:nvSpPr>
        <p:spPr/>
        <p:txBody>
          <a:bodyPr/>
          <a:lstStyle/>
          <a:p>
            <a:fld id="{63EBF898-7953-49EA-8DF7-B86615658A84}" type="datetimeFigureOut">
              <a:rPr lang="en-US" smtClean="0"/>
              <a:t>4/14/2022</a:t>
            </a:fld>
            <a:endParaRPr lang="en-US"/>
          </a:p>
        </p:txBody>
      </p:sp>
      <p:sp>
        <p:nvSpPr>
          <p:cNvPr id="5" name="Footer Placeholder 4">
            <a:extLst>
              <a:ext uri="{FF2B5EF4-FFF2-40B4-BE49-F238E27FC236}">
                <a16:creationId xmlns:a16="http://schemas.microsoft.com/office/drawing/2014/main" id="{B6E3C12C-BD71-4B6C-84CF-21CC2E7BC8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19522-84AF-4ABF-A66D-032BA6FA0D40}"/>
              </a:ext>
            </a:extLst>
          </p:cNvPr>
          <p:cNvSpPr>
            <a:spLocks noGrp="1"/>
          </p:cNvSpPr>
          <p:nvPr>
            <p:ph type="sldNum" sz="quarter" idx="12"/>
          </p:nvPr>
        </p:nvSpPr>
        <p:spPr/>
        <p:txBody>
          <a:bodyPr/>
          <a:lstStyle/>
          <a:p>
            <a:fld id="{591A50AA-DB1B-4E6F-97E2-C1E89F4EE04D}" type="slidenum">
              <a:rPr lang="en-US" smtClean="0"/>
              <a:t>‹#›</a:t>
            </a:fld>
            <a:endParaRPr lang="en-US"/>
          </a:p>
        </p:txBody>
      </p:sp>
    </p:spTree>
    <p:extLst>
      <p:ext uri="{BB962C8B-B14F-4D97-AF65-F5344CB8AC3E}">
        <p14:creationId xmlns:p14="http://schemas.microsoft.com/office/powerpoint/2010/main" val="1906505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44651-4390-4F37-8399-6CAB7F2D2D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5D4AE8-5DBB-4E0C-9393-7F49B2EA82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67D785-6DC9-48E4-81B2-2907446DD530}"/>
              </a:ext>
            </a:extLst>
          </p:cNvPr>
          <p:cNvSpPr>
            <a:spLocks noGrp="1"/>
          </p:cNvSpPr>
          <p:nvPr>
            <p:ph type="dt" sz="half" idx="10"/>
          </p:nvPr>
        </p:nvSpPr>
        <p:spPr/>
        <p:txBody>
          <a:bodyPr/>
          <a:lstStyle/>
          <a:p>
            <a:fld id="{63EBF898-7953-49EA-8DF7-B86615658A84}" type="datetimeFigureOut">
              <a:rPr lang="en-US" smtClean="0"/>
              <a:t>4/14/2022</a:t>
            </a:fld>
            <a:endParaRPr lang="en-US"/>
          </a:p>
        </p:txBody>
      </p:sp>
      <p:sp>
        <p:nvSpPr>
          <p:cNvPr id="5" name="Footer Placeholder 4">
            <a:extLst>
              <a:ext uri="{FF2B5EF4-FFF2-40B4-BE49-F238E27FC236}">
                <a16:creationId xmlns:a16="http://schemas.microsoft.com/office/drawing/2014/main" id="{01E5DF4B-C4ED-4D85-850D-A4EEE5C2DE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8F32AC-2BC0-421B-B61D-F68C2418F678}"/>
              </a:ext>
            </a:extLst>
          </p:cNvPr>
          <p:cNvSpPr>
            <a:spLocks noGrp="1"/>
          </p:cNvSpPr>
          <p:nvPr>
            <p:ph type="sldNum" sz="quarter" idx="12"/>
          </p:nvPr>
        </p:nvSpPr>
        <p:spPr/>
        <p:txBody>
          <a:bodyPr/>
          <a:lstStyle/>
          <a:p>
            <a:fld id="{591A50AA-DB1B-4E6F-97E2-C1E89F4EE04D}" type="slidenum">
              <a:rPr lang="en-US" smtClean="0"/>
              <a:t>‹#›</a:t>
            </a:fld>
            <a:endParaRPr lang="en-US"/>
          </a:p>
        </p:txBody>
      </p:sp>
    </p:spTree>
    <p:extLst>
      <p:ext uri="{BB962C8B-B14F-4D97-AF65-F5344CB8AC3E}">
        <p14:creationId xmlns:p14="http://schemas.microsoft.com/office/powerpoint/2010/main" val="156743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203E6E-EBDE-4565-BC56-4940A682A5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D27F58-69EA-4E82-973B-EA7A618A79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4E87F3-31B9-41F5-92F7-962FE2DB2882}"/>
              </a:ext>
            </a:extLst>
          </p:cNvPr>
          <p:cNvSpPr>
            <a:spLocks noGrp="1"/>
          </p:cNvSpPr>
          <p:nvPr>
            <p:ph type="dt" sz="half" idx="10"/>
          </p:nvPr>
        </p:nvSpPr>
        <p:spPr/>
        <p:txBody>
          <a:bodyPr/>
          <a:lstStyle/>
          <a:p>
            <a:fld id="{63EBF898-7953-49EA-8DF7-B86615658A84}" type="datetimeFigureOut">
              <a:rPr lang="en-US" smtClean="0"/>
              <a:t>4/14/2022</a:t>
            </a:fld>
            <a:endParaRPr lang="en-US"/>
          </a:p>
        </p:txBody>
      </p:sp>
      <p:sp>
        <p:nvSpPr>
          <p:cNvPr id="5" name="Footer Placeholder 4">
            <a:extLst>
              <a:ext uri="{FF2B5EF4-FFF2-40B4-BE49-F238E27FC236}">
                <a16:creationId xmlns:a16="http://schemas.microsoft.com/office/drawing/2014/main" id="{262FA2F3-F19C-4F74-A6CD-2452CCFCC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333F6-208B-448A-955B-0EF5DEC3F945}"/>
              </a:ext>
            </a:extLst>
          </p:cNvPr>
          <p:cNvSpPr>
            <a:spLocks noGrp="1"/>
          </p:cNvSpPr>
          <p:nvPr>
            <p:ph type="sldNum" sz="quarter" idx="12"/>
          </p:nvPr>
        </p:nvSpPr>
        <p:spPr/>
        <p:txBody>
          <a:bodyPr/>
          <a:lstStyle/>
          <a:p>
            <a:fld id="{591A50AA-DB1B-4E6F-97E2-C1E89F4EE04D}" type="slidenum">
              <a:rPr lang="en-US" smtClean="0"/>
              <a:t>‹#›</a:t>
            </a:fld>
            <a:endParaRPr lang="en-US"/>
          </a:p>
        </p:txBody>
      </p:sp>
    </p:spTree>
    <p:extLst>
      <p:ext uri="{BB962C8B-B14F-4D97-AF65-F5344CB8AC3E}">
        <p14:creationId xmlns:p14="http://schemas.microsoft.com/office/powerpoint/2010/main" val="271332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09B9-D434-4C8B-814A-05232972BB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CD0B55-1168-46B3-90AE-6F4A5E036A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7F605F-A32E-4AF7-979A-4D3EA4AA2D32}"/>
              </a:ext>
            </a:extLst>
          </p:cNvPr>
          <p:cNvSpPr>
            <a:spLocks noGrp="1"/>
          </p:cNvSpPr>
          <p:nvPr>
            <p:ph type="dt" sz="half" idx="10"/>
          </p:nvPr>
        </p:nvSpPr>
        <p:spPr/>
        <p:txBody>
          <a:bodyPr/>
          <a:lstStyle/>
          <a:p>
            <a:fld id="{63EBF898-7953-49EA-8DF7-B86615658A84}" type="datetimeFigureOut">
              <a:rPr lang="en-US" smtClean="0"/>
              <a:t>4/14/2022</a:t>
            </a:fld>
            <a:endParaRPr lang="en-US"/>
          </a:p>
        </p:txBody>
      </p:sp>
      <p:sp>
        <p:nvSpPr>
          <p:cNvPr id="5" name="Footer Placeholder 4">
            <a:extLst>
              <a:ext uri="{FF2B5EF4-FFF2-40B4-BE49-F238E27FC236}">
                <a16:creationId xmlns:a16="http://schemas.microsoft.com/office/drawing/2014/main" id="{26CA89E0-BDC8-442B-8C40-77DA1ACFE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59739-0BC6-4F37-88AA-446BEA8EC2A4}"/>
              </a:ext>
            </a:extLst>
          </p:cNvPr>
          <p:cNvSpPr>
            <a:spLocks noGrp="1"/>
          </p:cNvSpPr>
          <p:nvPr>
            <p:ph type="sldNum" sz="quarter" idx="12"/>
          </p:nvPr>
        </p:nvSpPr>
        <p:spPr/>
        <p:txBody>
          <a:bodyPr/>
          <a:lstStyle/>
          <a:p>
            <a:fld id="{591A50AA-DB1B-4E6F-97E2-C1E89F4EE04D}" type="slidenum">
              <a:rPr lang="en-US" smtClean="0"/>
              <a:t>‹#›</a:t>
            </a:fld>
            <a:endParaRPr lang="en-US"/>
          </a:p>
        </p:txBody>
      </p:sp>
    </p:spTree>
    <p:extLst>
      <p:ext uri="{BB962C8B-B14F-4D97-AF65-F5344CB8AC3E}">
        <p14:creationId xmlns:p14="http://schemas.microsoft.com/office/powerpoint/2010/main" val="428665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0C74-04EB-461C-8BED-BB7319B084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491E56-D71D-48DD-BA92-831B2E3857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DA6B88-29CA-4348-BF9F-1A90A8954353}"/>
              </a:ext>
            </a:extLst>
          </p:cNvPr>
          <p:cNvSpPr>
            <a:spLocks noGrp="1"/>
          </p:cNvSpPr>
          <p:nvPr>
            <p:ph type="dt" sz="half" idx="10"/>
          </p:nvPr>
        </p:nvSpPr>
        <p:spPr/>
        <p:txBody>
          <a:bodyPr/>
          <a:lstStyle/>
          <a:p>
            <a:fld id="{63EBF898-7953-49EA-8DF7-B86615658A84}" type="datetimeFigureOut">
              <a:rPr lang="en-US" smtClean="0"/>
              <a:t>4/14/2022</a:t>
            </a:fld>
            <a:endParaRPr lang="en-US"/>
          </a:p>
        </p:txBody>
      </p:sp>
      <p:sp>
        <p:nvSpPr>
          <p:cNvPr id="5" name="Footer Placeholder 4">
            <a:extLst>
              <a:ext uri="{FF2B5EF4-FFF2-40B4-BE49-F238E27FC236}">
                <a16:creationId xmlns:a16="http://schemas.microsoft.com/office/drawing/2014/main" id="{B564DFF6-68EF-44A5-96FC-56B57E578C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8DDA8-C500-48EB-96F4-72B648E2677D}"/>
              </a:ext>
            </a:extLst>
          </p:cNvPr>
          <p:cNvSpPr>
            <a:spLocks noGrp="1"/>
          </p:cNvSpPr>
          <p:nvPr>
            <p:ph type="sldNum" sz="quarter" idx="12"/>
          </p:nvPr>
        </p:nvSpPr>
        <p:spPr/>
        <p:txBody>
          <a:bodyPr/>
          <a:lstStyle/>
          <a:p>
            <a:fld id="{591A50AA-DB1B-4E6F-97E2-C1E89F4EE04D}" type="slidenum">
              <a:rPr lang="en-US" smtClean="0"/>
              <a:t>‹#›</a:t>
            </a:fld>
            <a:endParaRPr lang="en-US"/>
          </a:p>
        </p:txBody>
      </p:sp>
    </p:spTree>
    <p:extLst>
      <p:ext uri="{BB962C8B-B14F-4D97-AF65-F5344CB8AC3E}">
        <p14:creationId xmlns:p14="http://schemas.microsoft.com/office/powerpoint/2010/main" val="3057712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ED9F5-D6B5-47AE-8228-3F1464A4FC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B77421-2F6C-4681-A82E-0F5EFD1D17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A5195E-533F-4190-B88B-A4586E86FD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8BB4E2-18BB-4393-BCA5-8E554282DCCE}"/>
              </a:ext>
            </a:extLst>
          </p:cNvPr>
          <p:cNvSpPr>
            <a:spLocks noGrp="1"/>
          </p:cNvSpPr>
          <p:nvPr>
            <p:ph type="dt" sz="half" idx="10"/>
          </p:nvPr>
        </p:nvSpPr>
        <p:spPr/>
        <p:txBody>
          <a:bodyPr/>
          <a:lstStyle/>
          <a:p>
            <a:fld id="{63EBF898-7953-49EA-8DF7-B86615658A84}" type="datetimeFigureOut">
              <a:rPr lang="en-US" smtClean="0"/>
              <a:t>4/14/2022</a:t>
            </a:fld>
            <a:endParaRPr lang="en-US"/>
          </a:p>
        </p:txBody>
      </p:sp>
      <p:sp>
        <p:nvSpPr>
          <p:cNvPr id="6" name="Footer Placeholder 5">
            <a:extLst>
              <a:ext uri="{FF2B5EF4-FFF2-40B4-BE49-F238E27FC236}">
                <a16:creationId xmlns:a16="http://schemas.microsoft.com/office/drawing/2014/main" id="{7EE42781-0B21-4061-99C6-F6AC83EE03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1B48A6-AE2F-4C4B-993F-5C6CF11DD0B7}"/>
              </a:ext>
            </a:extLst>
          </p:cNvPr>
          <p:cNvSpPr>
            <a:spLocks noGrp="1"/>
          </p:cNvSpPr>
          <p:nvPr>
            <p:ph type="sldNum" sz="quarter" idx="12"/>
          </p:nvPr>
        </p:nvSpPr>
        <p:spPr/>
        <p:txBody>
          <a:bodyPr/>
          <a:lstStyle/>
          <a:p>
            <a:fld id="{591A50AA-DB1B-4E6F-97E2-C1E89F4EE04D}" type="slidenum">
              <a:rPr lang="en-US" smtClean="0"/>
              <a:t>‹#›</a:t>
            </a:fld>
            <a:endParaRPr lang="en-US"/>
          </a:p>
        </p:txBody>
      </p:sp>
    </p:spTree>
    <p:extLst>
      <p:ext uri="{BB962C8B-B14F-4D97-AF65-F5344CB8AC3E}">
        <p14:creationId xmlns:p14="http://schemas.microsoft.com/office/powerpoint/2010/main" val="4219280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AD2C-7204-4688-A212-5DCA0AFED9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C9A8A8-EDC7-408A-A68B-4B7A44652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5AA2E4-C4F1-478E-B0AD-0C8AA9669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B3182A-8386-46F8-BA05-2DD10E20F5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F52968-A722-47F5-80D6-7B5241AFE2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774355-E632-4F2B-899D-4CB810AB160F}"/>
              </a:ext>
            </a:extLst>
          </p:cNvPr>
          <p:cNvSpPr>
            <a:spLocks noGrp="1"/>
          </p:cNvSpPr>
          <p:nvPr>
            <p:ph type="dt" sz="half" idx="10"/>
          </p:nvPr>
        </p:nvSpPr>
        <p:spPr/>
        <p:txBody>
          <a:bodyPr/>
          <a:lstStyle/>
          <a:p>
            <a:fld id="{63EBF898-7953-49EA-8DF7-B86615658A84}" type="datetimeFigureOut">
              <a:rPr lang="en-US" smtClean="0"/>
              <a:t>4/14/2022</a:t>
            </a:fld>
            <a:endParaRPr lang="en-US"/>
          </a:p>
        </p:txBody>
      </p:sp>
      <p:sp>
        <p:nvSpPr>
          <p:cNvPr id="8" name="Footer Placeholder 7">
            <a:extLst>
              <a:ext uri="{FF2B5EF4-FFF2-40B4-BE49-F238E27FC236}">
                <a16:creationId xmlns:a16="http://schemas.microsoft.com/office/drawing/2014/main" id="{90FF5D29-7814-45C1-ACEF-6753166DE2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AA2BFB-B4FD-4A1C-BBA9-1E0A06B77F94}"/>
              </a:ext>
            </a:extLst>
          </p:cNvPr>
          <p:cNvSpPr>
            <a:spLocks noGrp="1"/>
          </p:cNvSpPr>
          <p:nvPr>
            <p:ph type="sldNum" sz="quarter" idx="12"/>
          </p:nvPr>
        </p:nvSpPr>
        <p:spPr/>
        <p:txBody>
          <a:bodyPr/>
          <a:lstStyle/>
          <a:p>
            <a:fld id="{591A50AA-DB1B-4E6F-97E2-C1E89F4EE04D}" type="slidenum">
              <a:rPr lang="en-US" smtClean="0"/>
              <a:t>‹#›</a:t>
            </a:fld>
            <a:endParaRPr lang="en-US"/>
          </a:p>
        </p:txBody>
      </p:sp>
    </p:spTree>
    <p:extLst>
      <p:ext uri="{BB962C8B-B14F-4D97-AF65-F5344CB8AC3E}">
        <p14:creationId xmlns:p14="http://schemas.microsoft.com/office/powerpoint/2010/main" val="138821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F869-9CBF-4BD8-A9E6-B33AE9A9C8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B316EE-27F2-4531-94F3-FC2F769295C9}"/>
              </a:ext>
            </a:extLst>
          </p:cNvPr>
          <p:cNvSpPr>
            <a:spLocks noGrp="1"/>
          </p:cNvSpPr>
          <p:nvPr>
            <p:ph type="dt" sz="half" idx="10"/>
          </p:nvPr>
        </p:nvSpPr>
        <p:spPr/>
        <p:txBody>
          <a:bodyPr/>
          <a:lstStyle/>
          <a:p>
            <a:fld id="{63EBF898-7953-49EA-8DF7-B86615658A84}" type="datetimeFigureOut">
              <a:rPr lang="en-US" smtClean="0"/>
              <a:t>4/14/2022</a:t>
            </a:fld>
            <a:endParaRPr lang="en-US"/>
          </a:p>
        </p:txBody>
      </p:sp>
      <p:sp>
        <p:nvSpPr>
          <p:cNvPr id="4" name="Footer Placeholder 3">
            <a:extLst>
              <a:ext uri="{FF2B5EF4-FFF2-40B4-BE49-F238E27FC236}">
                <a16:creationId xmlns:a16="http://schemas.microsoft.com/office/drawing/2014/main" id="{FB5A64DF-7746-4207-B329-349215788A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B3C555-BB48-433B-96EF-6EBFEF15FA8A}"/>
              </a:ext>
            </a:extLst>
          </p:cNvPr>
          <p:cNvSpPr>
            <a:spLocks noGrp="1"/>
          </p:cNvSpPr>
          <p:nvPr>
            <p:ph type="sldNum" sz="quarter" idx="12"/>
          </p:nvPr>
        </p:nvSpPr>
        <p:spPr/>
        <p:txBody>
          <a:bodyPr/>
          <a:lstStyle/>
          <a:p>
            <a:fld id="{591A50AA-DB1B-4E6F-97E2-C1E89F4EE04D}" type="slidenum">
              <a:rPr lang="en-US" smtClean="0"/>
              <a:t>‹#›</a:t>
            </a:fld>
            <a:endParaRPr lang="en-US"/>
          </a:p>
        </p:txBody>
      </p:sp>
    </p:spTree>
    <p:extLst>
      <p:ext uri="{BB962C8B-B14F-4D97-AF65-F5344CB8AC3E}">
        <p14:creationId xmlns:p14="http://schemas.microsoft.com/office/powerpoint/2010/main" val="381347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1668C7-CAF1-421A-B904-F583CA694EB9}"/>
              </a:ext>
            </a:extLst>
          </p:cNvPr>
          <p:cNvSpPr>
            <a:spLocks noGrp="1"/>
          </p:cNvSpPr>
          <p:nvPr>
            <p:ph type="dt" sz="half" idx="10"/>
          </p:nvPr>
        </p:nvSpPr>
        <p:spPr/>
        <p:txBody>
          <a:bodyPr/>
          <a:lstStyle/>
          <a:p>
            <a:fld id="{63EBF898-7953-49EA-8DF7-B86615658A84}" type="datetimeFigureOut">
              <a:rPr lang="en-US" smtClean="0"/>
              <a:t>4/14/2022</a:t>
            </a:fld>
            <a:endParaRPr lang="en-US"/>
          </a:p>
        </p:txBody>
      </p:sp>
      <p:sp>
        <p:nvSpPr>
          <p:cNvPr id="3" name="Footer Placeholder 2">
            <a:extLst>
              <a:ext uri="{FF2B5EF4-FFF2-40B4-BE49-F238E27FC236}">
                <a16:creationId xmlns:a16="http://schemas.microsoft.com/office/drawing/2014/main" id="{0ABEFC49-CA6F-4A59-90B1-FBF87522AA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01954D-1035-4FD6-A75D-71ACAAF0EA1B}"/>
              </a:ext>
            </a:extLst>
          </p:cNvPr>
          <p:cNvSpPr>
            <a:spLocks noGrp="1"/>
          </p:cNvSpPr>
          <p:nvPr>
            <p:ph type="sldNum" sz="quarter" idx="12"/>
          </p:nvPr>
        </p:nvSpPr>
        <p:spPr/>
        <p:txBody>
          <a:bodyPr/>
          <a:lstStyle/>
          <a:p>
            <a:fld id="{591A50AA-DB1B-4E6F-97E2-C1E89F4EE04D}" type="slidenum">
              <a:rPr lang="en-US" smtClean="0"/>
              <a:t>‹#›</a:t>
            </a:fld>
            <a:endParaRPr lang="en-US"/>
          </a:p>
        </p:txBody>
      </p:sp>
    </p:spTree>
    <p:extLst>
      <p:ext uri="{BB962C8B-B14F-4D97-AF65-F5344CB8AC3E}">
        <p14:creationId xmlns:p14="http://schemas.microsoft.com/office/powerpoint/2010/main" val="2750193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2797-B783-4AC9-BF54-FB82D33C7D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5FEF2D-DD3D-4FD0-87E2-14295957B7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322EEE-58E2-4833-8EFF-7E8A77A105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2B151C-B7B1-4209-A408-19D03C617ABD}"/>
              </a:ext>
            </a:extLst>
          </p:cNvPr>
          <p:cNvSpPr>
            <a:spLocks noGrp="1"/>
          </p:cNvSpPr>
          <p:nvPr>
            <p:ph type="dt" sz="half" idx="10"/>
          </p:nvPr>
        </p:nvSpPr>
        <p:spPr/>
        <p:txBody>
          <a:bodyPr/>
          <a:lstStyle/>
          <a:p>
            <a:fld id="{63EBF898-7953-49EA-8DF7-B86615658A84}" type="datetimeFigureOut">
              <a:rPr lang="en-US" smtClean="0"/>
              <a:t>4/14/2022</a:t>
            </a:fld>
            <a:endParaRPr lang="en-US"/>
          </a:p>
        </p:txBody>
      </p:sp>
      <p:sp>
        <p:nvSpPr>
          <p:cNvPr id="6" name="Footer Placeholder 5">
            <a:extLst>
              <a:ext uri="{FF2B5EF4-FFF2-40B4-BE49-F238E27FC236}">
                <a16:creationId xmlns:a16="http://schemas.microsoft.com/office/drawing/2014/main" id="{B1191299-1032-4D8E-B4D3-77D23D97ED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31F38D-305B-4D9D-8D72-3AF21747888A}"/>
              </a:ext>
            </a:extLst>
          </p:cNvPr>
          <p:cNvSpPr>
            <a:spLocks noGrp="1"/>
          </p:cNvSpPr>
          <p:nvPr>
            <p:ph type="sldNum" sz="quarter" idx="12"/>
          </p:nvPr>
        </p:nvSpPr>
        <p:spPr/>
        <p:txBody>
          <a:bodyPr/>
          <a:lstStyle/>
          <a:p>
            <a:fld id="{591A50AA-DB1B-4E6F-97E2-C1E89F4EE04D}" type="slidenum">
              <a:rPr lang="en-US" smtClean="0"/>
              <a:t>‹#›</a:t>
            </a:fld>
            <a:endParaRPr lang="en-US"/>
          </a:p>
        </p:txBody>
      </p:sp>
    </p:spTree>
    <p:extLst>
      <p:ext uri="{BB962C8B-B14F-4D97-AF65-F5344CB8AC3E}">
        <p14:creationId xmlns:p14="http://schemas.microsoft.com/office/powerpoint/2010/main" val="2873793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0138-BA4D-4F01-AE2D-76E2D91EA0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5210E9-E9D4-4B0B-8BB1-44F3550124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E072DE-B0D1-4AFD-B54F-D2BDF40E68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AB4479-2DDD-48BB-8067-DFAD02DA3780}"/>
              </a:ext>
            </a:extLst>
          </p:cNvPr>
          <p:cNvSpPr>
            <a:spLocks noGrp="1"/>
          </p:cNvSpPr>
          <p:nvPr>
            <p:ph type="dt" sz="half" idx="10"/>
          </p:nvPr>
        </p:nvSpPr>
        <p:spPr/>
        <p:txBody>
          <a:bodyPr/>
          <a:lstStyle/>
          <a:p>
            <a:fld id="{63EBF898-7953-49EA-8DF7-B86615658A84}" type="datetimeFigureOut">
              <a:rPr lang="en-US" smtClean="0"/>
              <a:t>4/14/2022</a:t>
            </a:fld>
            <a:endParaRPr lang="en-US"/>
          </a:p>
        </p:txBody>
      </p:sp>
      <p:sp>
        <p:nvSpPr>
          <p:cNvPr id="6" name="Footer Placeholder 5">
            <a:extLst>
              <a:ext uri="{FF2B5EF4-FFF2-40B4-BE49-F238E27FC236}">
                <a16:creationId xmlns:a16="http://schemas.microsoft.com/office/drawing/2014/main" id="{18515340-74AA-41D1-B0F7-A0E538670D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FD146F-1178-4E9F-A20D-003BB8AE3303}"/>
              </a:ext>
            </a:extLst>
          </p:cNvPr>
          <p:cNvSpPr>
            <a:spLocks noGrp="1"/>
          </p:cNvSpPr>
          <p:nvPr>
            <p:ph type="sldNum" sz="quarter" idx="12"/>
          </p:nvPr>
        </p:nvSpPr>
        <p:spPr/>
        <p:txBody>
          <a:bodyPr/>
          <a:lstStyle/>
          <a:p>
            <a:fld id="{591A50AA-DB1B-4E6F-97E2-C1E89F4EE04D}" type="slidenum">
              <a:rPr lang="en-US" smtClean="0"/>
              <a:t>‹#›</a:t>
            </a:fld>
            <a:endParaRPr lang="en-US"/>
          </a:p>
        </p:txBody>
      </p:sp>
    </p:spTree>
    <p:extLst>
      <p:ext uri="{BB962C8B-B14F-4D97-AF65-F5344CB8AC3E}">
        <p14:creationId xmlns:p14="http://schemas.microsoft.com/office/powerpoint/2010/main" val="2944417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D9B26A-4ABE-4DBD-9009-C585652D98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530789-5C9B-41C8-BF8D-FA090534EC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6B8D8F-7A0F-43E3-ADF3-CC773EAC28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BF898-7953-49EA-8DF7-B86615658A84}" type="datetimeFigureOut">
              <a:rPr lang="en-US" smtClean="0"/>
              <a:t>4/14/2022</a:t>
            </a:fld>
            <a:endParaRPr lang="en-US"/>
          </a:p>
        </p:txBody>
      </p:sp>
      <p:sp>
        <p:nvSpPr>
          <p:cNvPr id="5" name="Footer Placeholder 4">
            <a:extLst>
              <a:ext uri="{FF2B5EF4-FFF2-40B4-BE49-F238E27FC236}">
                <a16:creationId xmlns:a16="http://schemas.microsoft.com/office/drawing/2014/main" id="{2FFD37AB-D48E-44A4-86FE-F7B2CE457A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100B46-4BC8-4DC6-94B8-62CEFA70CE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1A50AA-DB1B-4E6F-97E2-C1E89F4EE04D}" type="slidenum">
              <a:rPr lang="en-US" smtClean="0"/>
              <a:t>‹#›</a:t>
            </a:fld>
            <a:endParaRPr lang="en-US"/>
          </a:p>
        </p:txBody>
      </p:sp>
    </p:spTree>
    <p:extLst>
      <p:ext uri="{BB962C8B-B14F-4D97-AF65-F5344CB8AC3E}">
        <p14:creationId xmlns:p14="http://schemas.microsoft.com/office/powerpoint/2010/main" val="2879458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647C-9D7B-4F57-8DD8-8027DDC6BBB4}"/>
              </a:ext>
            </a:extLst>
          </p:cNvPr>
          <p:cNvSpPr>
            <a:spLocks noGrp="1"/>
          </p:cNvSpPr>
          <p:nvPr>
            <p:ph type="ctrTitle"/>
          </p:nvPr>
        </p:nvSpPr>
        <p:spPr/>
        <p:txBody>
          <a:bodyPr/>
          <a:lstStyle/>
          <a:p>
            <a:r>
              <a:rPr lang="en-US" dirty="0"/>
              <a:t>AI-Driven Social Media Dashboard</a:t>
            </a:r>
          </a:p>
        </p:txBody>
      </p:sp>
      <p:sp>
        <p:nvSpPr>
          <p:cNvPr id="3" name="Subtitle 2">
            <a:extLst>
              <a:ext uri="{FF2B5EF4-FFF2-40B4-BE49-F238E27FC236}">
                <a16:creationId xmlns:a16="http://schemas.microsoft.com/office/drawing/2014/main" id="{E82568B9-A7CA-4FC0-ADBC-362ADB30F908}"/>
              </a:ext>
            </a:extLst>
          </p:cNvPr>
          <p:cNvSpPr>
            <a:spLocks noGrp="1"/>
          </p:cNvSpPr>
          <p:nvPr>
            <p:ph type="subTitle" idx="1"/>
          </p:nvPr>
        </p:nvSpPr>
        <p:spPr/>
        <p:txBody>
          <a:bodyPr/>
          <a:lstStyle/>
          <a:p>
            <a:r>
              <a:rPr lang="en-US" dirty="0"/>
              <a:t>Mohamed Farid </a:t>
            </a:r>
          </a:p>
        </p:txBody>
      </p:sp>
    </p:spTree>
    <p:extLst>
      <p:ext uri="{BB962C8B-B14F-4D97-AF65-F5344CB8AC3E}">
        <p14:creationId xmlns:p14="http://schemas.microsoft.com/office/powerpoint/2010/main" val="192472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503B-968F-4C3F-8ED3-ED0A6D3E3C4F}"/>
              </a:ext>
            </a:extLst>
          </p:cNvPr>
          <p:cNvSpPr>
            <a:spLocks noGrp="1"/>
          </p:cNvSpPr>
          <p:nvPr>
            <p:ph type="title"/>
          </p:nvPr>
        </p:nvSpPr>
        <p:spPr/>
        <p:txBody>
          <a:bodyPr>
            <a:normAutofit/>
          </a:bodyPr>
          <a:lstStyle/>
          <a:p>
            <a:r>
              <a:rPr lang="en-US" dirty="0"/>
              <a:t>Amazon Kinesis Agent for Microsoft Windows</a:t>
            </a:r>
          </a:p>
        </p:txBody>
      </p:sp>
      <p:pic>
        <p:nvPicPr>
          <p:cNvPr id="1030" name="Picture 6" descr="&#10;   Data flow diagram depicting Kinesis Agent for Windows streaming log files to Kinesis Data Streams.&#10;  ">
            <a:extLst>
              <a:ext uri="{FF2B5EF4-FFF2-40B4-BE49-F238E27FC236}">
                <a16:creationId xmlns:a16="http://schemas.microsoft.com/office/drawing/2014/main" id="{B8933F6B-17CE-4F17-9E79-42CE71B1B1B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71099" y="2820029"/>
            <a:ext cx="8249801" cy="2362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182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503B-968F-4C3F-8ED3-ED0A6D3E3C4F}"/>
              </a:ext>
            </a:extLst>
          </p:cNvPr>
          <p:cNvSpPr>
            <a:spLocks noGrp="1"/>
          </p:cNvSpPr>
          <p:nvPr>
            <p:ph type="title"/>
          </p:nvPr>
        </p:nvSpPr>
        <p:spPr/>
        <p:txBody>
          <a:bodyPr>
            <a:normAutofit/>
          </a:bodyPr>
          <a:lstStyle/>
          <a:p>
            <a:r>
              <a:rPr lang="en-US" dirty="0"/>
              <a:t>Amazon Kinesis Agent for Microsoft Windows</a:t>
            </a:r>
          </a:p>
        </p:txBody>
      </p:sp>
      <p:pic>
        <p:nvPicPr>
          <p:cNvPr id="4098" name="Picture 2" descr="&#10;      Diagram depicting Kinesis Agent for Windows sources, pipes, and sink and how they relate to each other and&#10;        to artifacts and AWS services.&#10;    ">
            <a:extLst>
              <a:ext uri="{FF2B5EF4-FFF2-40B4-BE49-F238E27FC236}">
                <a16:creationId xmlns:a16="http://schemas.microsoft.com/office/drawing/2014/main" id="{3866D97E-9100-494D-93C0-85678907B63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0805" y="1825625"/>
            <a:ext cx="611038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095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503B-968F-4C3F-8ED3-ED0A6D3E3C4F}"/>
              </a:ext>
            </a:extLst>
          </p:cNvPr>
          <p:cNvSpPr>
            <a:spLocks noGrp="1"/>
          </p:cNvSpPr>
          <p:nvPr>
            <p:ph type="title"/>
          </p:nvPr>
        </p:nvSpPr>
        <p:spPr/>
        <p:txBody>
          <a:bodyPr>
            <a:normAutofit/>
          </a:bodyPr>
          <a:lstStyle/>
          <a:p>
            <a:r>
              <a:rPr lang="en-US" dirty="0"/>
              <a:t>Amazon Kinesis Agent for Microsoft Windows</a:t>
            </a:r>
          </a:p>
        </p:txBody>
      </p:sp>
      <p:pic>
        <p:nvPicPr>
          <p:cNvPr id="5122" name="Picture 2">
            <a:extLst>
              <a:ext uri="{FF2B5EF4-FFF2-40B4-BE49-F238E27FC236}">
                <a16:creationId xmlns:a16="http://schemas.microsoft.com/office/drawing/2014/main" id="{228C3A80-26D5-411D-807B-D5A5A3E8AF5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920875"/>
            <a:ext cx="6572250" cy="38385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21A18564-6C00-47DD-8757-3F359F107D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8206756">
            <a:off x="7229475" y="3721100"/>
            <a:ext cx="4314825" cy="75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86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503B-968F-4C3F-8ED3-ED0A6D3E3C4F}"/>
              </a:ext>
            </a:extLst>
          </p:cNvPr>
          <p:cNvSpPr>
            <a:spLocks noGrp="1"/>
          </p:cNvSpPr>
          <p:nvPr>
            <p:ph type="title"/>
          </p:nvPr>
        </p:nvSpPr>
        <p:spPr/>
        <p:txBody>
          <a:bodyPr>
            <a:normAutofit/>
          </a:bodyPr>
          <a:lstStyle/>
          <a:p>
            <a:r>
              <a:rPr lang="en-US" dirty="0"/>
              <a:t>Amazon Kinesis Agent for Microsoft Windows</a:t>
            </a:r>
          </a:p>
        </p:txBody>
      </p:sp>
      <p:pic>
        <p:nvPicPr>
          <p:cNvPr id="6146" name="Picture 2" descr="&#10;   Diagram showing the interaction of data with stream processing agents including Kinesis&#10;    Data Analytics, Spark on EMR, EC2, and Lambda.&#10;  ">
            <a:extLst>
              <a:ext uri="{FF2B5EF4-FFF2-40B4-BE49-F238E27FC236}">
                <a16:creationId xmlns:a16="http://schemas.microsoft.com/office/drawing/2014/main" id="{A8A418D4-A9C9-4B9F-9B8E-D2A735A8074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52779" y="1825625"/>
            <a:ext cx="508644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262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4DA74-C905-4901-9DE0-585C2FA69612}"/>
              </a:ext>
            </a:extLst>
          </p:cNvPr>
          <p:cNvSpPr>
            <a:spLocks noGrp="1"/>
          </p:cNvSpPr>
          <p:nvPr>
            <p:ph type="title"/>
          </p:nvPr>
        </p:nvSpPr>
        <p:spPr/>
        <p:txBody>
          <a:bodyPr/>
          <a:lstStyle/>
          <a:p>
            <a:r>
              <a:rPr lang="en-US" dirty="0"/>
              <a:t>More advanced Architecture</a:t>
            </a:r>
          </a:p>
        </p:txBody>
      </p:sp>
      <p:sp>
        <p:nvSpPr>
          <p:cNvPr id="3" name="Content Placeholder 2">
            <a:extLst>
              <a:ext uri="{FF2B5EF4-FFF2-40B4-BE49-F238E27FC236}">
                <a16:creationId xmlns:a16="http://schemas.microsoft.com/office/drawing/2014/main" id="{5D40311F-52E9-4909-A0FD-939B7FF3EB10}"/>
              </a:ext>
            </a:extLst>
          </p:cNvPr>
          <p:cNvSpPr>
            <a:spLocks noGrp="1"/>
          </p:cNvSpPr>
          <p:nvPr>
            <p:ph idx="1"/>
          </p:nvPr>
        </p:nvSpPr>
        <p:spPr/>
        <p:txBody>
          <a:bodyPr/>
          <a:lstStyle/>
          <a:p>
            <a:r>
              <a:rPr lang="en-US" dirty="0"/>
              <a:t>AWS </a:t>
            </a:r>
            <a:r>
              <a:rPr lang="en-US" dirty="0" err="1"/>
              <a:t>Fargate</a:t>
            </a:r>
            <a:r>
              <a:rPr lang="en-US" dirty="0"/>
              <a:t> is a technology for Amazon Elastic Container Service (ECS) that allows you to run containers without having to manage servers or clusters. </a:t>
            </a:r>
          </a:p>
          <a:p>
            <a:r>
              <a:rPr lang="en-US" dirty="0"/>
              <a:t>With AWS </a:t>
            </a:r>
            <a:r>
              <a:rPr lang="en-US" dirty="0" err="1"/>
              <a:t>Fargate</a:t>
            </a:r>
            <a:r>
              <a:rPr lang="en-US" dirty="0"/>
              <a:t>, you no longer have to provision, configure, and scale clusters of virtual machines to run containers. This removes the need to choose server types, decide when to scale your clusters, or optimize cluster packing.</a:t>
            </a:r>
          </a:p>
        </p:txBody>
      </p:sp>
    </p:spTree>
    <p:extLst>
      <p:ext uri="{BB962C8B-B14F-4D97-AF65-F5344CB8AC3E}">
        <p14:creationId xmlns:p14="http://schemas.microsoft.com/office/powerpoint/2010/main" val="2082391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503B-968F-4C3F-8ED3-ED0A6D3E3C4F}"/>
              </a:ext>
            </a:extLst>
          </p:cNvPr>
          <p:cNvSpPr>
            <a:spLocks noGrp="1"/>
          </p:cNvSpPr>
          <p:nvPr>
            <p:ph type="title"/>
          </p:nvPr>
        </p:nvSpPr>
        <p:spPr/>
        <p:txBody>
          <a:bodyPr>
            <a:normAutofit/>
          </a:bodyPr>
          <a:lstStyle/>
          <a:p>
            <a:r>
              <a:rPr lang="en-US" dirty="0"/>
              <a:t>Build a serverless Twitter reader using AWS </a:t>
            </a:r>
            <a:r>
              <a:rPr lang="en-US" dirty="0" err="1"/>
              <a:t>Fargate</a:t>
            </a:r>
            <a:endParaRPr lang="en-US" dirty="0"/>
          </a:p>
        </p:txBody>
      </p:sp>
      <p:pic>
        <p:nvPicPr>
          <p:cNvPr id="1026" name="Picture 2">
            <a:extLst>
              <a:ext uri="{FF2B5EF4-FFF2-40B4-BE49-F238E27FC236}">
                <a16:creationId xmlns:a16="http://schemas.microsoft.com/office/drawing/2014/main" id="{252EE323-4ACF-4820-B9A5-6D37DDBEF01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38500" y="2753519"/>
            <a:ext cx="57150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607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503B-968F-4C3F-8ED3-ED0A6D3E3C4F}"/>
              </a:ext>
            </a:extLst>
          </p:cNvPr>
          <p:cNvSpPr>
            <a:spLocks noGrp="1"/>
          </p:cNvSpPr>
          <p:nvPr>
            <p:ph type="title"/>
          </p:nvPr>
        </p:nvSpPr>
        <p:spPr/>
        <p:txBody>
          <a:bodyPr>
            <a:normAutofit/>
          </a:bodyPr>
          <a:lstStyle/>
          <a:p>
            <a:r>
              <a:rPr lang="en-US" dirty="0"/>
              <a:t>Build a serverless Twitter reader using AWS </a:t>
            </a:r>
            <a:r>
              <a:rPr lang="en-US" dirty="0" err="1"/>
              <a:t>Fargate</a:t>
            </a:r>
            <a:endParaRPr lang="en-US" dirty="0"/>
          </a:p>
        </p:txBody>
      </p:sp>
      <p:pic>
        <p:nvPicPr>
          <p:cNvPr id="2054" name="Picture 6">
            <a:extLst>
              <a:ext uri="{FF2B5EF4-FFF2-40B4-BE49-F238E27FC236}">
                <a16:creationId xmlns:a16="http://schemas.microsoft.com/office/drawing/2014/main" id="{7B8FD841-54B5-4523-AA85-B0337DB7D2A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6000" y="1867694"/>
            <a:ext cx="76200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599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5F6D4-4B5D-4411-8E4C-0F78D3891966}"/>
              </a:ext>
            </a:extLst>
          </p:cNvPr>
          <p:cNvSpPr>
            <a:spLocks noGrp="1"/>
          </p:cNvSpPr>
          <p:nvPr>
            <p:ph type="title"/>
          </p:nvPr>
        </p:nvSpPr>
        <p:spPr/>
        <p:txBody>
          <a:bodyPr/>
          <a:lstStyle/>
          <a:p>
            <a:r>
              <a:rPr lang="en-US" dirty="0"/>
              <a:t>Sentiment Analysis Dashboard</a:t>
            </a:r>
          </a:p>
        </p:txBody>
      </p:sp>
      <p:pic>
        <p:nvPicPr>
          <p:cNvPr id="4" name="Content Placeholder 3">
            <a:extLst>
              <a:ext uri="{FF2B5EF4-FFF2-40B4-BE49-F238E27FC236}">
                <a16:creationId xmlns:a16="http://schemas.microsoft.com/office/drawing/2014/main" id="{E5CC0BDC-B926-4F9E-84D8-171309E89C2A}"/>
              </a:ext>
            </a:extLst>
          </p:cNvPr>
          <p:cNvPicPr>
            <a:picLocks noGrp="1" noChangeAspect="1"/>
          </p:cNvPicPr>
          <p:nvPr>
            <p:ph idx="1"/>
          </p:nvPr>
        </p:nvPicPr>
        <p:blipFill rotWithShape="1">
          <a:blip r:embed="rId2"/>
          <a:srcRect l="13430" t="4922" r="13474" b="9866"/>
          <a:stretch/>
        </p:blipFill>
        <p:spPr>
          <a:xfrm>
            <a:off x="2450275" y="2079056"/>
            <a:ext cx="7291450" cy="4778944"/>
          </a:xfrm>
          <a:prstGeom prst="rect">
            <a:avLst/>
          </a:prstGeom>
        </p:spPr>
      </p:pic>
    </p:spTree>
    <p:extLst>
      <p:ext uri="{BB962C8B-B14F-4D97-AF65-F5344CB8AC3E}">
        <p14:creationId xmlns:p14="http://schemas.microsoft.com/office/powerpoint/2010/main" val="113957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33677-0EF3-4327-BEBA-F44C837B81AE}"/>
              </a:ext>
            </a:extLst>
          </p:cNvPr>
          <p:cNvSpPr>
            <a:spLocks noGrp="1"/>
          </p:cNvSpPr>
          <p:nvPr>
            <p:ph type="title"/>
          </p:nvPr>
        </p:nvSpPr>
        <p:spPr/>
        <p:txBody>
          <a:bodyPr/>
          <a:lstStyle/>
          <a:p>
            <a:r>
              <a:rPr lang="en-US" dirty="0"/>
              <a:t>Sentiment Analysis Dashboard</a:t>
            </a:r>
          </a:p>
        </p:txBody>
      </p:sp>
      <p:pic>
        <p:nvPicPr>
          <p:cNvPr id="5" name="Content Placeholder 4" descr="Tweets analysis - Google Chrome">
            <a:extLst>
              <a:ext uri="{FF2B5EF4-FFF2-40B4-BE49-F238E27FC236}">
                <a16:creationId xmlns:a16="http://schemas.microsoft.com/office/drawing/2014/main" id="{BA849EE6-F2DB-4243-AAB2-32EB15EFC1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4636" y="1825625"/>
            <a:ext cx="8082727" cy="4351338"/>
          </a:xfrm>
        </p:spPr>
      </p:pic>
    </p:spTree>
    <p:extLst>
      <p:ext uri="{BB962C8B-B14F-4D97-AF65-F5344CB8AC3E}">
        <p14:creationId xmlns:p14="http://schemas.microsoft.com/office/powerpoint/2010/main" val="1079616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07EA8-AC61-4A86-8414-E9DEA653116F}"/>
              </a:ext>
            </a:extLst>
          </p:cNvPr>
          <p:cNvSpPr>
            <a:spLocks noGrp="1"/>
          </p:cNvSpPr>
          <p:nvPr>
            <p:ph type="title"/>
          </p:nvPr>
        </p:nvSpPr>
        <p:spPr/>
        <p:txBody>
          <a:bodyPr/>
          <a:lstStyle/>
          <a:p>
            <a:r>
              <a:rPr lang="en-US" dirty="0"/>
              <a:t>Sentiment analysis processed data </a:t>
            </a:r>
          </a:p>
        </p:txBody>
      </p:sp>
      <p:pic>
        <p:nvPicPr>
          <p:cNvPr id="5" name="Content Placeholder 4" descr="Data Prep - Google Chrome">
            <a:extLst>
              <a:ext uri="{FF2B5EF4-FFF2-40B4-BE49-F238E27FC236}">
                <a16:creationId xmlns:a16="http://schemas.microsoft.com/office/drawing/2014/main" id="{1CDFB9CE-6675-42CB-A54A-D142F231212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4636" y="1825625"/>
            <a:ext cx="8082727" cy="4351338"/>
          </a:xfrm>
        </p:spPr>
      </p:pic>
    </p:spTree>
    <p:extLst>
      <p:ext uri="{BB962C8B-B14F-4D97-AF65-F5344CB8AC3E}">
        <p14:creationId xmlns:p14="http://schemas.microsoft.com/office/powerpoint/2010/main" val="141965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503B-968F-4C3F-8ED3-ED0A6D3E3C4F}"/>
              </a:ext>
            </a:extLst>
          </p:cNvPr>
          <p:cNvSpPr>
            <a:spLocks noGrp="1"/>
          </p:cNvSpPr>
          <p:nvPr>
            <p:ph type="title"/>
          </p:nvPr>
        </p:nvSpPr>
        <p:spPr/>
        <p:txBody>
          <a:bodyPr>
            <a:normAutofit/>
          </a:bodyPr>
          <a:lstStyle/>
          <a:p>
            <a:r>
              <a:rPr lang="en-US" dirty="0"/>
              <a:t>System architecture</a:t>
            </a:r>
          </a:p>
        </p:txBody>
      </p:sp>
      <p:pic>
        <p:nvPicPr>
          <p:cNvPr id="7" name="Content Placeholder 6">
            <a:extLst>
              <a:ext uri="{FF2B5EF4-FFF2-40B4-BE49-F238E27FC236}">
                <a16:creationId xmlns:a16="http://schemas.microsoft.com/office/drawing/2014/main" id="{62121899-09AB-450B-A48F-FFC78736DC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3050" y="1300520"/>
            <a:ext cx="9105900" cy="5401547"/>
          </a:xfrm>
        </p:spPr>
      </p:pic>
      <p:sp>
        <p:nvSpPr>
          <p:cNvPr id="8" name="TextBox 7">
            <a:extLst>
              <a:ext uri="{FF2B5EF4-FFF2-40B4-BE49-F238E27FC236}">
                <a16:creationId xmlns:a16="http://schemas.microsoft.com/office/drawing/2014/main" id="{988817D8-D363-4517-A8C7-4D7ECE6AB9CF}"/>
              </a:ext>
            </a:extLst>
          </p:cNvPr>
          <p:cNvSpPr txBox="1"/>
          <p:nvPr/>
        </p:nvSpPr>
        <p:spPr>
          <a:xfrm>
            <a:off x="9473532" y="6123543"/>
            <a:ext cx="2350836" cy="369332"/>
          </a:xfrm>
          <a:prstGeom prst="rect">
            <a:avLst/>
          </a:prstGeom>
          <a:noFill/>
        </p:spPr>
        <p:txBody>
          <a:bodyPr wrap="none" rtlCol="0">
            <a:spAutoFit/>
          </a:bodyPr>
          <a:lstStyle/>
          <a:p>
            <a:r>
              <a:rPr lang="en-US" dirty="0"/>
              <a:t>Drawn by </a:t>
            </a:r>
            <a:r>
              <a:rPr lang="en-US" b="1" dirty="0"/>
              <a:t>cloudcraft.co</a:t>
            </a:r>
          </a:p>
        </p:txBody>
      </p:sp>
    </p:spTree>
    <p:extLst>
      <p:ext uri="{BB962C8B-B14F-4D97-AF65-F5344CB8AC3E}">
        <p14:creationId xmlns:p14="http://schemas.microsoft.com/office/powerpoint/2010/main" val="4144844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503B-968F-4C3F-8ED3-ED0A6D3E3C4F}"/>
              </a:ext>
            </a:extLst>
          </p:cNvPr>
          <p:cNvSpPr>
            <a:spLocks noGrp="1"/>
          </p:cNvSpPr>
          <p:nvPr>
            <p:ph type="title"/>
          </p:nvPr>
        </p:nvSpPr>
        <p:spPr/>
        <p:txBody>
          <a:bodyPr>
            <a:normAutofit/>
          </a:bodyPr>
          <a:lstStyle/>
          <a:p>
            <a:r>
              <a:rPr lang="en-US" dirty="0"/>
              <a:t>System architecture</a:t>
            </a:r>
          </a:p>
        </p:txBody>
      </p:sp>
      <p:sp>
        <p:nvSpPr>
          <p:cNvPr id="8" name="TextBox 7">
            <a:extLst>
              <a:ext uri="{FF2B5EF4-FFF2-40B4-BE49-F238E27FC236}">
                <a16:creationId xmlns:a16="http://schemas.microsoft.com/office/drawing/2014/main" id="{988817D8-D363-4517-A8C7-4D7ECE6AB9CF}"/>
              </a:ext>
            </a:extLst>
          </p:cNvPr>
          <p:cNvSpPr txBox="1"/>
          <p:nvPr/>
        </p:nvSpPr>
        <p:spPr>
          <a:xfrm>
            <a:off x="9473532" y="6123543"/>
            <a:ext cx="2440348" cy="369332"/>
          </a:xfrm>
          <a:prstGeom prst="rect">
            <a:avLst/>
          </a:prstGeom>
          <a:noFill/>
        </p:spPr>
        <p:txBody>
          <a:bodyPr wrap="none" rtlCol="0">
            <a:spAutoFit/>
          </a:bodyPr>
          <a:lstStyle/>
          <a:p>
            <a:r>
              <a:rPr lang="en-US" dirty="0"/>
              <a:t>Drawn by </a:t>
            </a:r>
            <a:r>
              <a:rPr lang="en-US" b="1" dirty="0"/>
              <a:t>diagrams.net</a:t>
            </a:r>
          </a:p>
        </p:txBody>
      </p:sp>
      <p:pic>
        <p:nvPicPr>
          <p:cNvPr id="6" name="Content Placeholder 5">
            <a:extLst>
              <a:ext uri="{FF2B5EF4-FFF2-40B4-BE49-F238E27FC236}">
                <a16:creationId xmlns:a16="http://schemas.microsoft.com/office/drawing/2014/main" id="{75DC74DC-042C-4480-B686-78C7A533B6E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98087" y="1825625"/>
            <a:ext cx="2795826" cy="4351338"/>
          </a:xfrm>
        </p:spPr>
      </p:pic>
    </p:spTree>
    <p:extLst>
      <p:ext uri="{BB962C8B-B14F-4D97-AF65-F5344CB8AC3E}">
        <p14:creationId xmlns:p14="http://schemas.microsoft.com/office/powerpoint/2010/main" val="2432087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F36F-466E-42E2-B8D3-153D5CADCC18}"/>
              </a:ext>
            </a:extLst>
          </p:cNvPr>
          <p:cNvSpPr>
            <a:spLocks noGrp="1"/>
          </p:cNvSpPr>
          <p:nvPr>
            <p:ph type="title"/>
          </p:nvPr>
        </p:nvSpPr>
        <p:spPr/>
        <p:txBody>
          <a:bodyPr/>
          <a:lstStyle/>
          <a:p>
            <a:r>
              <a:rPr lang="en-US" dirty="0"/>
              <a:t>System architecture (detailed)</a:t>
            </a:r>
          </a:p>
        </p:txBody>
      </p:sp>
      <p:pic>
        <p:nvPicPr>
          <p:cNvPr id="5" name="Content Placeholder 4" descr="AWS CloudFormation Designer - Google Chrome">
            <a:extLst>
              <a:ext uri="{FF2B5EF4-FFF2-40B4-BE49-F238E27FC236}">
                <a16:creationId xmlns:a16="http://schemas.microsoft.com/office/drawing/2014/main" id="{7AC60D45-F51D-4510-96F1-05FF475BD5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1210" y="1825625"/>
            <a:ext cx="7749579" cy="4351338"/>
          </a:xfrm>
        </p:spPr>
      </p:pic>
      <p:sp>
        <p:nvSpPr>
          <p:cNvPr id="6" name="TextBox 5">
            <a:extLst>
              <a:ext uri="{FF2B5EF4-FFF2-40B4-BE49-F238E27FC236}">
                <a16:creationId xmlns:a16="http://schemas.microsoft.com/office/drawing/2014/main" id="{5F330532-BDED-4169-A85A-EF1719DBF252}"/>
              </a:ext>
            </a:extLst>
          </p:cNvPr>
          <p:cNvSpPr txBox="1"/>
          <p:nvPr/>
        </p:nvSpPr>
        <p:spPr>
          <a:xfrm>
            <a:off x="8882982" y="6308209"/>
            <a:ext cx="3009093" cy="369332"/>
          </a:xfrm>
          <a:prstGeom prst="rect">
            <a:avLst/>
          </a:prstGeom>
          <a:noFill/>
        </p:spPr>
        <p:txBody>
          <a:bodyPr wrap="none" rtlCol="0">
            <a:spAutoFit/>
          </a:bodyPr>
          <a:lstStyle/>
          <a:p>
            <a:r>
              <a:rPr lang="en-US" dirty="0"/>
              <a:t>AWS </a:t>
            </a:r>
            <a:r>
              <a:rPr lang="en-US" dirty="0" err="1"/>
              <a:t>CloudFormaton</a:t>
            </a:r>
            <a:r>
              <a:rPr lang="en-US" dirty="0"/>
              <a:t> Designer</a:t>
            </a:r>
            <a:endParaRPr lang="en-US" b="1" dirty="0"/>
          </a:p>
        </p:txBody>
      </p:sp>
    </p:spTree>
    <p:extLst>
      <p:ext uri="{BB962C8B-B14F-4D97-AF65-F5344CB8AC3E}">
        <p14:creationId xmlns:p14="http://schemas.microsoft.com/office/powerpoint/2010/main" val="2018826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3F29215-1544-413D-9327-C4E6E921875C}"/>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833816" y="438483"/>
            <a:ext cx="6524367" cy="5981034"/>
          </a:xfrm>
        </p:spPr>
      </p:pic>
      <p:sp>
        <p:nvSpPr>
          <p:cNvPr id="6" name="TextBox 5">
            <a:extLst>
              <a:ext uri="{FF2B5EF4-FFF2-40B4-BE49-F238E27FC236}">
                <a16:creationId xmlns:a16="http://schemas.microsoft.com/office/drawing/2014/main" id="{FA3427E7-1C95-4E52-8A53-E978E4E15714}"/>
              </a:ext>
            </a:extLst>
          </p:cNvPr>
          <p:cNvSpPr txBox="1"/>
          <p:nvPr/>
        </p:nvSpPr>
        <p:spPr>
          <a:xfrm>
            <a:off x="8882982" y="6308209"/>
            <a:ext cx="3009093" cy="369332"/>
          </a:xfrm>
          <a:prstGeom prst="rect">
            <a:avLst/>
          </a:prstGeom>
          <a:noFill/>
        </p:spPr>
        <p:txBody>
          <a:bodyPr wrap="none" rtlCol="0">
            <a:spAutoFit/>
          </a:bodyPr>
          <a:lstStyle/>
          <a:p>
            <a:r>
              <a:rPr lang="en-US" dirty="0"/>
              <a:t>AWS </a:t>
            </a:r>
            <a:r>
              <a:rPr lang="en-US" dirty="0" err="1"/>
              <a:t>CloudFormaton</a:t>
            </a:r>
            <a:r>
              <a:rPr lang="en-US" dirty="0"/>
              <a:t> Designer</a:t>
            </a:r>
            <a:endParaRPr lang="en-US" b="1" dirty="0"/>
          </a:p>
        </p:txBody>
      </p:sp>
    </p:spTree>
    <p:extLst>
      <p:ext uri="{BB962C8B-B14F-4D97-AF65-F5344CB8AC3E}">
        <p14:creationId xmlns:p14="http://schemas.microsoft.com/office/powerpoint/2010/main" val="111394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72AAA-59D6-4233-9C60-0978D4877E90}"/>
              </a:ext>
            </a:extLst>
          </p:cNvPr>
          <p:cNvSpPr>
            <a:spLocks noGrp="1"/>
          </p:cNvSpPr>
          <p:nvPr>
            <p:ph type="title"/>
          </p:nvPr>
        </p:nvSpPr>
        <p:spPr/>
        <p:txBody>
          <a:bodyPr/>
          <a:lstStyle/>
          <a:p>
            <a:r>
              <a:rPr lang="en-US" dirty="0"/>
              <a:t>Sending data from the json file </a:t>
            </a:r>
          </a:p>
        </p:txBody>
      </p:sp>
      <p:sp>
        <p:nvSpPr>
          <p:cNvPr id="3" name="Content Placeholder 2">
            <a:extLst>
              <a:ext uri="{FF2B5EF4-FFF2-40B4-BE49-F238E27FC236}">
                <a16:creationId xmlns:a16="http://schemas.microsoft.com/office/drawing/2014/main" id="{721CCC68-501B-4D39-8DCB-CCF43672A379}"/>
              </a:ext>
            </a:extLst>
          </p:cNvPr>
          <p:cNvSpPr>
            <a:spLocks noGrp="1"/>
          </p:cNvSpPr>
          <p:nvPr>
            <p:ph idx="1"/>
          </p:nvPr>
        </p:nvSpPr>
        <p:spPr/>
        <p:txBody>
          <a:bodyPr/>
          <a:lstStyle/>
          <a:p>
            <a:r>
              <a:rPr lang="en-US" dirty="0"/>
              <a:t>Instead of writing another program to stream the content of the json file </a:t>
            </a:r>
          </a:p>
          <a:p>
            <a:r>
              <a:rPr lang="en-US" dirty="0"/>
              <a:t>We decided to use AWS solution </a:t>
            </a:r>
          </a:p>
          <a:p>
            <a:r>
              <a:rPr lang="en-US" dirty="0"/>
              <a:t>AWS kinesis agent for Windows </a:t>
            </a:r>
          </a:p>
          <a:p>
            <a:r>
              <a:rPr lang="en-US" dirty="0"/>
              <a:t>Can run on local PC or AWS Cloud EC2 Windows </a:t>
            </a:r>
          </a:p>
          <a:p>
            <a:r>
              <a:rPr lang="en-US" dirty="0"/>
              <a:t>Configure the agent to send the content to the AWS kinesis firehose </a:t>
            </a:r>
          </a:p>
          <a:p>
            <a:r>
              <a:rPr lang="en-US" dirty="0"/>
              <a:t>Define in a json configuration file the source, sink abd </a:t>
            </a:r>
            <a:r>
              <a:rPr lang="en-US" dirty="0" err="1"/>
              <a:t>pipline</a:t>
            </a:r>
            <a:r>
              <a:rPr lang="en-US" dirty="0"/>
              <a:t> </a:t>
            </a:r>
          </a:p>
          <a:p>
            <a:r>
              <a:rPr lang="en-US" dirty="0"/>
              <a:t>Run from PowerShell </a:t>
            </a:r>
          </a:p>
          <a:p>
            <a:endParaRPr lang="en-US" dirty="0"/>
          </a:p>
          <a:p>
            <a:endParaRPr lang="en-US" dirty="0"/>
          </a:p>
        </p:txBody>
      </p:sp>
      <p:pic>
        <p:nvPicPr>
          <p:cNvPr id="4" name="Picture 4">
            <a:extLst>
              <a:ext uri="{FF2B5EF4-FFF2-40B4-BE49-F238E27FC236}">
                <a16:creationId xmlns:a16="http://schemas.microsoft.com/office/drawing/2014/main" id="{C17CDCC1-B00E-4AE0-AFA5-0F41F2371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8975" y="5424488"/>
            <a:ext cx="4314825" cy="75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207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4562</TotalTime>
  <Words>454</Words>
  <Application>Microsoft Office PowerPoint</Application>
  <PresentationFormat>Widescreen</PresentationFormat>
  <Paragraphs>53</Paragraphs>
  <Slides>16</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AI-Driven Social Media Dashboard</vt:lpstr>
      <vt:lpstr>Sentiment Analysis Dashboard</vt:lpstr>
      <vt:lpstr>Sentiment Analysis Dashboard</vt:lpstr>
      <vt:lpstr>Sentiment analysis processed data </vt:lpstr>
      <vt:lpstr>System architecture</vt:lpstr>
      <vt:lpstr>System architecture</vt:lpstr>
      <vt:lpstr>System architecture (detailed)</vt:lpstr>
      <vt:lpstr>PowerPoint Presentation</vt:lpstr>
      <vt:lpstr>Sending data from the json file </vt:lpstr>
      <vt:lpstr>Amazon Kinesis Agent for Microsoft Windows</vt:lpstr>
      <vt:lpstr>Amazon Kinesis Agent for Microsoft Windows</vt:lpstr>
      <vt:lpstr>Amazon Kinesis Agent for Microsoft Windows</vt:lpstr>
      <vt:lpstr>Amazon Kinesis Agent for Microsoft Windows</vt:lpstr>
      <vt:lpstr>More advanced Architecture</vt:lpstr>
      <vt:lpstr>Build a serverless Twitter reader using AWS Fargate</vt:lpstr>
      <vt:lpstr>Build a serverless Twitter reader using AWS Fargate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Farid</dc:creator>
  <cp:lastModifiedBy>Mohamed Farid</cp:lastModifiedBy>
  <cp:revision>17</cp:revision>
  <dcterms:created xsi:type="dcterms:W3CDTF">2022-04-13T20:03:55Z</dcterms:created>
  <dcterms:modified xsi:type="dcterms:W3CDTF">2022-04-17T13:10:17Z</dcterms:modified>
</cp:coreProperties>
</file>