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Fira Sans Light" panose="020B0403050000020004" pitchFamily="34" charset="0"/>
      <p:regular r:id="rId8"/>
    </p:embeddedFont>
    <p:embeddedFont>
      <p:font typeface="Fira Sans Medium" panose="020B0603050000020004" pitchFamily="34" charset="0"/>
      <p:regular r:id="rId9"/>
    </p:embeddedFont>
    <p:embeddedFont>
      <p:font typeface="Fira Sans Semi-Bold" panose="020B0604020202020204" charset="0"/>
      <p:regular r:id="rId10"/>
    </p:embeddedFont>
    <p:embeddedFont>
      <p:font typeface="Fira Sans Ultra-Bold" panose="020B0604020202020204" charset="0"/>
      <p:regular r:id="rId11"/>
    </p:embeddedFont>
    <p:embeddedFont>
      <p:font typeface="Great Vibe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7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62106" y="-737012"/>
            <a:ext cx="10192926" cy="882802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862106" y="2544783"/>
            <a:ext cx="9885941" cy="8560779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38B6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665672" y="5827235"/>
            <a:ext cx="7046513" cy="9312442"/>
            <a:chOff x="0" y="0"/>
            <a:chExt cx="4064946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64946" cy="5372100"/>
            </a:xfrm>
            <a:custGeom>
              <a:avLst/>
              <a:gdLst/>
              <a:ahLst/>
              <a:cxnLst/>
              <a:rect l="l" t="t" r="r" b="b"/>
              <a:pathLst>
                <a:path w="4064946" h="5372100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050313"/>
            <a:ext cx="8617177" cy="3553845"/>
            <a:chOff x="0" y="0"/>
            <a:chExt cx="11489570" cy="4738460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0"/>
              <a:ext cx="11489570" cy="3782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99"/>
                </a:lnSpc>
              </a:pPr>
              <a:r>
                <a:rPr lang="en-US" sz="9999" b="1" spc="299">
                  <a:solidFill>
                    <a:srgbClr val="000000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RENDU DE PROJET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148757"/>
              <a:ext cx="1148957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942975"/>
            <a:ext cx="3518144" cy="140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0"/>
              </a:lnSpc>
              <a:spcBef>
                <a:spcPct val="0"/>
              </a:spcBef>
            </a:pPr>
            <a:r>
              <a:rPr lang="en-US" sz="8708" spc="-174">
                <a:solidFill>
                  <a:srgbClr val="000000"/>
                </a:solidFill>
                <a:latin typeface="Great Vibes"/>
                <a:ea typeface="Great Vibes"/>
                <a:cs typeface="Great Vibes"/>
                <a:sym typeface="Great Vibes"/>
              </a:rPr>
              <a:t>Doctolibre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44654" y="-95667"/>
            <a:ext cx="12351150" cy="10478334"/>
          </a:xfrm>
          <a:custGeom>
            <a:avLst/>
            <a:gdLst/>
            <a:ahLst/>
            <a:cxnLst/>
            <a:rect l="l" t="t" r="r" b="b"/>
            <a:pathLst>
              <a:path w="12351150" h="10478334">
                <a:moveTo>
                  <a:pt x="12351150" y="0"/>
                </a:moveTo>
                <a:lnTo>
                  <a:pt x="0" y="0"/>
                </a:lnTo>
                <a:lnTo>
                  <a:pt x="0" y="10478334"/>
                </a:lnTo>
                <a:lnTo>
                  <a:pt x="12351150" y="10478334"/>
                </a:lnTo>
                <a:lnTo>
                  <a:pt x="12351150" y="0"/>
                </a:lnTo>
                <a:close/>
              </a:path>
            </a:pathLst>
          </a:custGeom>
          <a:blipFill>
            <a:blip r:embed="rId2"/>
            <a:stretch>
              <a:fillRect l="-13115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5209752" y="-501665"/>
            <a:ext cx="7258895" cy="11290329"/>
            <a:chOff x="0" y="0"/>
            <a:chExt cx="4076076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076" cy="6339840"/>
            </a:xfrm>
            <a:custGeom>
              <a:avLst/>
              <a:gdLst/>
              <a:ahLst/>
              <a:cxnLst/>
              <a:rect l="l" t="t" r="r" b="b"/>
              <a:pathLst>
                <a:path w="4076076" h="6339840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33387" y="7456173"/>
            <a:ext cx="1823457" cy="1579284"/>
            <a:chOff x="0" y="0"/>
            <a:chExt cx="6202680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32246" y="1028700"/>
            <a:ext cx="1823457" cy="1579284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82816" y="4242437"/>
            <a:ext cx="1823457" cy="1579284"/>
            <a:chOff x="0" y="0"/>
            <a:chExt cx="6202680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30696" y="1496882"/>
            <a:ext cx="626555" cy="642921"/>
          </a:xfrm>
          <a:custGeom>
            <a:avLst/>
            <a:gdLst/>
            <a:ahLst/>
            <a:cxnLst/>
            <a:rect l="l" t="t" r="r" b="b"/>
            <a:pathLst>
              <a:path w="626555" h="642921">
                <a:moveTo>
                  <a:pt x="0" y="0"/>
                </a:moveTo>
                <a:lnTo>
                  <a:pt x="626556" y="0"/>
                </a:lnTo>
                <a:lnTo>
                  <a:pt x="62655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8431532" y="4822040"/>
            <a:ext cx="526026" cy="642921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0563241" y="7963941"/>
            <a:ext cx="563749" cy="563749"/>
          </a:xfrm>
          <a:custGeom>
            <a:avLst/>
            <a:gdLst/>
            <a:ahLst/>
            <a:cxnLst/>
            <a:rect l="l" t="t" r="r" b="b"/>
            <a:pathLst>
              <a:path w="563749" h="563749">
                <a:moveTo>
                  <a:pt x="0" y="0"/>
                </a:moveTo>
                <a:lnTo>
                  <a:pt x="563749" y="0"/>
                </a:lnTo>
                <a:lnTo>
                  <a:pt x="563749" y="563749"/>
                </a:lnTo>
                <a:lnTo>
                  <a:pt x="0" y="5637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4" name="Group 14"/>
          <p:cNvGrpSpPr/>
          <p:nvPr/>
        </p:nvGrpSpPr>
        <p:grpSpPr>
          <a:xfrm>
            <a:off x="8167506" y="885892"/>
            <a:ext cx="4944046" cy="937799"/>
            <a:chOff x="0" y="0"/>
            <a:chExt cx="6592062" cy="125039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6592062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Présentation globale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16059"/>
              <a:ext cx="6592062" cy="38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présentation du projet et des demandes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318077" y="4410779"/>
            <a:ext cx="4944046" cy="1242599"/>
            <a:chOff x="0" y="0"/>
            <a:chExt cx="6592062" cy="165679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3744"/>
              <a:ext cx="6592062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Objectif réalisé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40189"/>
              <a:ext cx="6592062" cy="792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présentation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du site et des </a:t>
              </a: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différentes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tâches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r>
                <a:rPr lang="en-US" sz="1725" spc="8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réalisé</a:t>
              </a:r>
              <a:r>
                <a:rPr lang="en-US" sz="1725" spc="8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avec succès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8648" y="7792858"/>
            <a:ext cx="4944046" cy="1242599"/>
            <a:chOff x="0" y="0"/>
            <a:chExt cx="6592062" cy="165679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9389"/>
              <a:ext cx="6592062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Difficultés rencontrée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64319"/>
              <a:ext cx="6592062" cy="792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présentation des difficultés rencontrée et des manques de fonctionnalité demander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244286"/>
            <a:ext cx="4418394" cy="2107600"/>
            <a:chOff x="0" y="0"/>
            <a:chExt cx="5891191" cy="2810133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559"/>
              <a:ext cx="5891191" cy="1856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05"/>
                </a:lnSpc>
                <a:spcBef>
                  <a:spcPct val="0"/>
                </a:spcBef>
              </a:pPr>
              <a:r>
                <a:rPr lang="en-US" sz="2850" b="1" spc="-57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création d'un site web de gestion des rendez-vous médicaux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79344"/>
              <a:ext cx="5891191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3587123" y="-2751112"/>
            <a:ext cx="7395802" cy="5502224"/>
            <a:chOff x="0" y="0"/>
            <a:chExt cx="7220896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20896" cy="5372100"/>
            </a:xfrm>
            <a:custGeom>
              <a:avLst/>
              <a:gdLst/>
              <a:ahLst/>
              <a:cxnLst/>
              <a:rect l="l" t="t" r="r" b="b"/>
              <a:pathLst>
                <a:path w="7220896" h="5372100">
                  <a:moveTo>
                    <a:pt x="567022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670226" y="5372100"/>
                  </a:lnTo>
                  <a:lnTo>
                    <a:pt x="7220896" y="2686050"/>
                  </a:lnTo>
                  <a:lnTo>
                    <a:pt x="5670226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914400"/>
            <a:ext cx="7750539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60"/>
              </a:lnSpc>
              <a:spcBef>
                <a:spcPct val="0"/>
              </a:spcBef>
            </a:pPr>
            <a:r>
              <a:rPr lang="en-US" sz="5900" b="1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Présentation globale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34803" y="5458599"/>
            <a:ext cx="4418394" cy="1678975"/>
            <a:chOff x="0" y="0"/>
            <a:chExt cx="5891191" cy="2238633"/>
          </a:xfrm>
        </p:grpSpPr>
        <p:sp>
          <p:nvSpPr>
            <p:cNvPr id="9" name="TextBox 9"/>
            <p:cNvSpPr txBox="1"/>
            <p:nvPr/>
          </p:nvSpPr>
          <p:spPr>
            <a:xfrm>
              <a:off x="0" y="106821"/>
              <a:ext cx="5891191" cy="4972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22"/>
                </a:lnSpc>
                <a:spcBef>
                  <a:spcPct val="0"/>
                </a:spcBef>
              </a:pPr>
              <a:r>
                <a:rPr lang="en-US" sz="2325" b="1" spc="-46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Partie patient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96034"/>
              <a:ext cx="5891191" cy="989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5"/>
                </a:lnSpc>
                <a:spcBef>
                  <a:spcPct val="0"/>
                </a:spcBef>
              </a:pPr>
              <a:r>
                <a:rPr lang="en-US" sz="217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inscription, authentification, recherche et prise de rendez-vous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40906" y="5482411"/>
            <a:ext cx="4418394" cy="1631350"/>
            <a:chOff x="0" y="0"/>
            <a:chExt cx="5891191" cy="217513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36336"/>
              <a:ext cx="5891191" cy="565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12"/>
                </a:lnSpc>
                <a:spcBef>
                  <a:spcPct val="0"/>
                </a:spcBef>
              </a:pPr>
              <a:r>
                <a:rPr lang="en-US" sz="2625" b="1" spc="-52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Partie médecin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43964"/>
              <a:ext cx="5891191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inscription, authentification, vu de rendez-vous et information patient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 rot="-5400000">
            <a:off x="4726837" y="6274274"/>
            <a:ext cx="2928223" cy="0"/>
          </a:xfrm>
          <a:prstGeom prst="line">
            <a:avLst/>
          </a:prstGeom>
          <a:ln w="47625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5" name="AutoShape 15"/>
          <p:cNvSpPr/>
          <p:nvPr/>
        </p:nvSpPr>
        <p:spPr>
          <a:xfrm rot="-5400000">
            <a:off x="10632940" y="6274274"/>
            <a:ext cx="2928223" cy="0"/>
          </a:xfrm>
          <a:prstGeom prst="line">
            <a:avLst/>
          </a:prstGeom>
          <a:ln w="47625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6" name="Group 16"/>
          <p:cNvGrpSpPr/>
          <p:nvPr/>
        </p:nvGrpSpPr>
        <p:grpSpPr>
          <a:xfrm rot="-10800000">
            <a:off x="11621759" y="-1739113"/>
            <a:ext cx="2929239" cy="3013773"/>
            <a:chOff x="0" y="0"/>
            <a:chExt cx="5221416" cy="5372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221416" cy="5372100"/>
            </a:xfrm>
            <a:custGeom>
              <a:avLst/>
              <a:gdLst/>
              <a:ahLst/>
              <a:cxnLst/>
              <a:rect l="l" t="t" r="r" b="b"/>
              <a:pathLst>
                <a:path w="5221416" h="5372100">
                  <a:moveTo>
                    <a:pt x="367074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670746" y="5372100"/>
                  </a:lnTo>
                  <a:lnTo>
                    <a:pt x="5221416" y="2686050"/>
                  </a:lnTo>
                  <a:lnTo>
                    <a:pt x="3670746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-1643644" y="9951501"/>
            <a:ext cx="17768494" cy="1949023"/>
            <a:chOff x="0" y="0"/>
            <a:chExt cx="48975363" cy="53721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975364" cy="5372100"/>
            </a:xfrm>
            <a:custGeom>
              <a:avLst/>
              <a:gdLst/>
              <a:ahLst/>
              <a:cxnLst/>
              <a:rect l="l" t="t" r="r" b="b"/>
              <a:pathLst>
                <a:path w="48975364" h="5372100">
                  <a:moveTo>
                    <a:pt x="4742469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7424693" y="5372100"/>
                  </a:lnTo>
                  <a:lnTo>
                    <a:pt x="48975364" y="2686050"/>
                  </a:lnTo>
                  <a:lnTo>
                    <a:pt x="47424693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036373"/>
            <a:ext cx="8115300" cy="1079958"/>
            <a:chOff x="0" y="54046"/>
            <a:chExt cx="10820400" cy="1439944"/>
          </a:xfrm>
        </p:grpSpPr>
        <p:sp>
          <p:nvSpPr>
            <p:cNvPr id="3" name="TextBox 3"/>
            <p:cNvSpPr txBox="1"/>
            <p:nvPr/>
          </p:nvSpPr>
          <p:spPr>
            <a:xfrm>
              <a:off x="0" y="54046"/>
              <a:ext cx="10820400" cy="461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27"/>
                </a:lnSpc>
                <a:spcBef>
                  <a:spcPct val="0"/>
                </a:spcBef>
              </a:pPr>
              <a:r>
                <a:rPr lang="en-US" sz="2175" b="1" spc="-43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Connexion et inscription patient et médecin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49226"/>
              <a:ext cx="10820400" cy="544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Avec </a:t>
              </a:r>
              <a:r>
                <a:rPr lang="en-US" sz="2400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ajout</a:t>
              </a:r>
              <a:r>
                <a:rPr lang="en-US" sz="240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dans la base de donnée et </a:t>
              </a:r>
              <a:r>
                <a:rPr lang="en-US" sz="2400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utilisation</a:t>
              </a:r>
              <a:r>
                <a:rPr lang="en-US" sz="240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de cookie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233288"/>
            <a:ext cx="8115300" cy="1541993"/>
            <a:chOff x="0" y="0"/>
            <a:chExt cx="10820400" cy="2055991"/>
          </a:xfrm>
        </p:grpSpPr>
        <p:sp>
          <p:nvSpPr>
            <p:cNvPr id="6" name="TextBox 6"/>
            <p:cNvSpPr txBox="1"/>
            <p:nvPr/>
          </p:nvSpPr>
          <p:spPr>
            <a:xfrm>
              <a:off x="0" y="-2469"/>
              <a:ext cx="10820400" cy="1136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12"/>
                </a:lnSpc>
                <a:spcBef>
                  <a:spcPct val="0"/>
                </a:spcBef>
              </a:pPr>
              <a:r>
                <a:rPr lang="en-US" sz="2625" b="1" spc="-52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Recherche d’un médecin par rapport à  une ville, une spécialité et un nom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20725"/>
              <a:ext cx="1082040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5483620"/>
            <a:ext cx="8115300" cy="1532468"/>
            <a:chOff x="0" y="0"/>
            <a:chExt cx="10820400" cy="2043291"/>
          </a:xfrm>
        </p:grpSpPr>
        <p:sp>
          <p:nvSpPr>
            <p:cNvPr id="9" name="TextBox 9"/>
            <p:cNvSpPr txBox="1"/>
            <p:nvPr/>
          </p:nvSpPr>
          <p:spPr>
            <a:xfrm>
              <a:off x="0" y="-43744"/>
              <a:ext cx="10820400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Fiche patient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49225"/>
              <a:ext cx="10820400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avec tout les information des patients seulement accessible par l’interface médecin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254540" y="986313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54540" y="3231883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54540" y="5477452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54540" y="7723021"/>
            <a:ext cx="63371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144000" y="7938739"/>
            <a:ext cx="8115300" cy="1113368"/>
            <a:chOff x="0" y="0"/>
            <a:chExt cx="10820400" cy="148449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59761"/>
              <a:ext cx="10820400" cy="450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30"/>
                </a:lnSpc>
                <a:spcBef>
                  <a:spcPct val="0"/>
                </a:spcBef>
              </a:pPr>
              <a:r>
                <a:rPr lang="en-US" sz="2100" b="1" spc="-42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Connexion avec notre base de donné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49225"/>
              <a:ext cx="1082040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Cohérence avec le mcd proposer en début de projet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-2586413" y="-1458975"/>
            <a:ext cx="9822161" cy="6226137"/>
            <a:chOff x="0" y="0"/>
            <a:chExt cx="8474859" cy="53721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3212896" y="1066800"/>
            <a:ext cx="11075127" cy="10287000"/>
            <a:chOff x="0" y="0"/>
            <a:chExt cx="5783678" cy="5372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783678" cy="5372100"/>
            </a:xfrm>
            <a:custGeom>
              <a:avLst/>
              <a:gdLst/>
              <a:ahLst/>
              <a:cxnLst/>
              <a:rect l="l" t="t" r="r" b="b"/>
              <a:pathLst>
                <a:path w="5783678" h="5372100">
                  <a:moveTo>
                    <a:pt x="423300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33008" y="5372100"/>
                  </a:lnTo>
                  <a:lnTo>
                    <a:pt x="5783678" y="2686050"/>
                  </a:lnTo>
                  <a:lnTo>
                    <a:pt x="4233008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4323178"/>
            <a:ext cx="4755337" cy="209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2"/>
              </a:lnSpc>
              <a:spcBef>
                <a:spcPct val="0"/>
              </a:spcBef>
            </a:pPr>
            <a:r>
              <a:rPr lang="en-US" sz="6425" b="1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Objectif réalisé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0364" y="3145164"/>
            <a:ext cx="10972261" cy="5666145"/>
            <a:chOff x="0" y="-73378"/>
            <a:chExt cx="14629682" cy="7554861"/>
          </a:xfrm>
        </p:grpSpPr>
        <p:sp>
          <p:nvSpPr>
            <p:cNvPr id="3" name="TextBox 3"/>
            <p:cNvSpPr txBox="1"/>
            <p:nvPr/>
          </p:nvSpPr>
          <p:spPr>
            <a:xfrm>
              <a:off x="0" y="-73378"/>
              <a:ext cx="1462968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 dirty="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Prendre </a:t>
              </a:r>
              <a:r>
                <a:rPr lang="en-US" sz="3999" b="1" dirty="0" err="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rendez-vous</a:t>
              </a:r>
              <a:endParaRPr lang="en-US" sz="3999" b="1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838812"/>
              <a:ext cx="14629682" cy="899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Connexion</a:t>
              </a:r>
              <a:r>
                <a:rPr lang="en-US" sz="3999" b="1" dirty="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à la base de donnée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47038"/>
              <a:ext cx="12218022" cy="3914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0984" lvl="1" algn="l">
                <a:lnSpc>
                  <a:spcPts val="3255"/>
                </a:lnSpc>
              </a:pPr>
              <a:endParaRPr lang="en-US" sz="2325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marL="250984" lvl="1" algn="l">
                <a:lnSpc>
                  <a:spcPts val="3255"/>
                </a:lnSpc>
              </a:pPr>
              <a:endParaRPr lang="en-US" sz="2325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r>
                <a:rPr lang="en-US" sz="2325" u="none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Pas de </a:t>
              </a:r>
              <a:r>
                <a:rPr lang="en-US" sz="2325" u="none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rendez-vous</a:t>
              </a:r>
              <a:r>
                <a:rPr lang="en-US" sz="2325" u="none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r>
                <a:rPr lang="en-US" sz="2325" u="none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dynamique</a:t>
              </a:r>
              <a:r>
                <a:rPr lang="en-US" sz="2325" u="none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avec le </a:t>
              </a:r>
              <a:r>
                <a:rPr lang="en-US" sz="2325" u="none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calendrier</a:t>
              </a:r>
              <a:r>
                <a:rPr lang="en-US" sz="2325" u="none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du </a:t>
              </a:r>
              <a:r>
                <a:rPr lang="en-US" sz="2325" u="none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coter</a:t>
              </a:r>
              <a:r>
                <a:rPr lang="en-US" sz="2325" u="none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r>
                <a:rPr lang="en-US" sz="2325" u="none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médecin</a:t>
              </a:r>
              <a:r>
                <a:rPr lang="en-US" sz="2325" u="none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</a:p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r>
                <a:rPr lang="en-US" sz="2325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Petit </a:t>
              </a:r>
              <a:r>
                <a:rPr lang="en-US" sz="2325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changement</a:t>
              </a:r>
              <a:r>
                <a:rPr lang="en-US" sz="2325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du MCD</a:t>
              </a:r>
            </a:p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endParaRPr lang="en-US" sz="2325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marL="501969" lvl="1" indent="-250985" algn="l">
                <a:lnSpc>
                  <a:spcPts val="3255"/>
                </a:lnSpc>
                <a:buFont typeface="Arial"/>
                <a:buChar char="•"/>
              </a:pPr>
              <a:endParaRPr lang="en-US" sz="2325" u="none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421962"/>
              <a:ext cx="12218022" cy="1059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5777" lvl="1" indent="-242888" algn="l">
                <a:lnSpc>
                  <a:spcPts val="3150"/>
                </a:lnSpc>
                <a:buFont typeface="Arial"/>
                <a:buChar char="•"/>
              </a:pPr>
              <a:r>
                <a:rPr lang="en-US" sz="2250" dirty="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Pour inscription et </a:t>
              </a:r>
              <a:r>
                <a:rPr lang="en-US" sz="2250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connexion</a:t>
              </a:r>
              <a:endParaRPr lang="en-US" sz="2250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marL="485777" lvl="1" indent="-242888" algn="l">
                <a:lnSpc>
                  <a:spcPts val="3150"/>
                </a:lnSpc>
                <a:buFont typeface="Arial"/>
                <a:buChar char="•"/>
              </a:pPr>
              <a:r>
                <a:rPr lang="en-US" sz="2250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database</a:t>
              </a:r>
              <a:r>
                <a:rPr lang="en-US" sz="2250" u="none" dirty="0" err="1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.php</a:t>
              </a:r>
              <a:endParaRPr lang="en-US" sz="2250" u="none" dirty="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376055" y="-1177602"/>
            <a:ext cx="9852713" cy="11676274"/>
            <a:chOff x="0" y="0"/>
            <a:chExt cx="13136951" cy="15568366"/>
          </a:xfrm>
        </p:grpSpPr>
        <p:sp>
          <p:nvSpPr>
            <p:cNvPr id="8" name="Freeform 8"/>
            <p:cNvSpPr/>
            <p:nvPr/>
          </p:nvSpPr>
          <p:spPr>
            <a:xfrm flipV="1">
              <a:off x="0" y="0"/>
              <a:ext cx="10199044" cy="5823319"/>
            </a:xfrm>
            <a:custGeom>
              <a:avLst/>
              <a:gdLst/>
              <a:ahLst/>
              <a:cxnLst/>
              <a:rect l="l" t="t" r="r" b="b"/>
              <a:pathLst>
                <a:path w="10199044" h="5823319">
                  <a:moveTo>
                    <a:pt x="0" y="5823319"/>
                  </a:moveTo>
                  <a:lnTo>
                    <a:pt x="10199044" y="5823319"/>
                  </a:lnTo>
                  <a:lnTo>
                    <a:pt x="10199044" y="0"/>
                  </a:lnTo>
                  <a:lnTo>
                    <a:pt x="0" y="0"/>
                  </a:lnTo>
                  <a:lnTo>
                    <a:pt x="0" y="5823319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51576"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9" name="Group 9"/>
            <p:cNvGrpSpPr/>
            <p:nvPr/>
          </p:nvGrpSpPr>
          <p:grpSpPr>
            <a:xfrm rot="-10800000">
              <a:off x="2115666" y="3513875"/>
              <a:ext cx="11021285" cy="12054491"/>
              <a:chOff x="0" y="0"/>
              <a:chExt cx="4911651" cy="53721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91165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911651" h="5372100">
                    <a:moveTo>
                      <a:pt x="336098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60981" y="5372100"/>
                    </a:lnTo>
                    <a:lnTo>
                      <a:pt x="4911651" y="2686050"/>
                    </a:lnTo>
                    <a:lnTo>
                      <a:pt x="3360981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  <p:txBody>
              <a:bodyPr/>
              <a:lstStyle/>
              <a:p>
                <a:endParaRPr lang="fr-FR" dirty="0"/>
              </a:p>
            </p:txBody>
          </p:sp>
        </p:grp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61BAD6DA-FDB5-B880-310E-D478D992E11B}"/>
              </a:ext>
            </a:extLst>
          </p:cNvPr>
          <p:cNvSpPr txBox="1"/>
          <p:nvPr/>
        </p:nvSpPr>
        <p:spPr>
          <a:xfrm>
            <a:off x="18195699" y="4172111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Difficultés rencontrés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371162-7333-C1C5-38E3-B7E70F3954F0}"/>
              </a:ext>
            </a:extLst>
          </p:cNvPr>
          <p:cNvSpPr txBox="1"/>
          <p:nvPr/>
        </p:nvSpPr>
        <p:spPr>
          <a:xfrm>
            <a:off x="1200364" y="1039960"/>
            <a:ext cx="8686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Bootstrap et </a:t>
            </a:r>
            <a:r>
              <a:rPr lang="en-US" sz="4000" b="1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css</a:t>
            </a:r>
            <a:endParaRPr lang="en-US" sz="4000" b="1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en-US" sz="2400" b="1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Probleme</a:t>
            </a:r>
            <a:r>
              <a:rPr lang="en-US" sz="240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d’organisation</a:t>
            </a:r>
            <a:r>
              <a:rPr lang="en-US" sz="240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des </a:t>
            </a:r>
            <a:r>
              <a:rPr lang="en-US" sz="240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élements</a:t>
            </a:r>
            <a:r>
              <a:rPr lang="en-US" sz="240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avec les class bootstrap</a:t>
            </a:r>
          </a:p>
          <a:p>
            <a:endParaRPr lang="en-US" sz="3600" b="1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en-US" sz="4000" b="1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fr-FR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073" y="4567264"/>
            <a:ext cx="10829854" cy="2088109"/>
            <a:chOff x="0" y="0"/>
            <a:chExt cx="14439805" cy="2784146"/>
          </a:xfrm>
        </p:grpSpPr>
        <p:sp>
          <p:nvSpPr>
            <p:cNvPr id="3" name="TextBox 3"/>
            <p:cNvSpPr txBox="1"/>
            <p:nvPr/>
          </p:nvSpPr>
          <p:spPr>
            <a:xfrm>
              <a:off x="0" y="81068"/>
              <a:ext cx="14439805" cy="1531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7"/>
                </a:lnSpc>
                <a:spcBef>
                  <a:spcPct val="0"/>
                </a:spcBef>
              </a:pPr>
              <a:r>
                <a:rPr lang="en-US" sz="7925" b="1" u="none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Merci 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0170" y="2159871"/>
              <a:ext cx="12419465" cy="612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0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20599" y="8775184"/>
            <a:ext cx="8523290" cy="4392438"/>
            <a:chOff x="0" y="0"/>
            <a:chExt cx="10424273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24273" cy="5372100"/>
            </a:xfrm>
            <a:custGeom>
              <a:avLst/>
              <a:gdLst/>
              <a:ahLst/>
              <a:cxnLst/>
              <a:rect l="l" t="t" r="r" b="b"/>
              <a:pathLst>
                <a:path w="10424273" h="5372100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16665" y="9258300"/>
            <a:ext cx="3407869" cy="4392438"/>
            <a:chOff x="0" y="0"/>
            <a:chExt cx="4167939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7939" cy="5372100"/>
            </a:xfrm>
            <a:custGeom>
              <a:avLst/>
              <a:gdLst/>
              <a:ahLst/>
              <a:cxnLst/>
              <a:rect l="l" t="t" r="r" b="b"/>
              <a:pathLst>
                <a:path w="4167939" h="5372100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-3602767" y="-3778684"/>
            <a:ext cx="11903735" cy="6226137"/>
            <a:chOff x="0" y="0"/>
            <a:chExt cx="10270904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70904" cy="5372100"/>
            </a:xfrm>
            <a:custGeom>
              <a:avLst/>
              <a:gdLst/>
              <a:ahLst/>
              <a:cxnLst/>
              <a:rect l="l" t="t" r="r" b="b"/>
              <a:pathLst>
                <a:path w="10270904" h="5372100">
                  <a:moveTo>
                    <a:pt x="87202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20234" y="5372100"/>
                  </a:lnTo>
                  <a:lnTo>
                    <a:pt x="10270904" y="2686050"/>
                  </a:lnTo>
                  <a:lnTo>
                    <a:pt x="8720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74779" y="678984"/>
            <a:ext cx="4308589" cy="93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4"/>
              </a:lnSpc>
              <a:spcBef>
                <a:spcPct val="0"/>
              </a:spcBef>
            </a:pPr>
            <a:r>
              <a:rPr lang="en-US" sz="5474">
                <a:solidFill>
                  <a:srgbClr val="000000"/>
                </a:solidFill>
                <a:latin typeface="Great Vibes"/>
                <a:ea typeface="Great Vibes"/>
                <a:cs typeface="Great Vibes"/>
                <a:sym typeface="Great Vibes"/>
              </a:rPr>
              <a:t>Doctolibre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181</Words>
  <Application>Microsoft Office PowerPoint</Application>
  <PresentationFormat>Personnalisé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Fira Sans Light</vt:lpstr>
      <vt:lpstr>Fira Sans Semi-Bold</vt:lpstr>
      <vt:lpstr>Arial</vt:lpstr>
      <vt:lpstr>Calibri</vt:lpstr>
      <vt:lpstr>Fira Sans Ultra-Bold</vt:lpstr>
      <vt:lpstr>Great Vibes</vt:lpstr>
      <vt:lpstr>Fira Sans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cp:lastModifiedBy>Mathieu GICQUEL--BOURDEAU (CIR2 NANTES)</cp:lastModifiedBy>
  <cp:revision>3</cp:revision>
  <dcterms:created xsi:type="dcterms:W3CDTF">2006-08-16T00:00:00Z</dcterms:created>
  <dcterms:modified xsi:type="dcterms:W3CDTF">2025-01-08T21:31:36Z</dcterms:modified>
  <dc:identifier>DAGbmVO9OsU</dc:identifier>
</cp:coreProperties>
</file>