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Fira Sans Light" panose="020F0502020204030204" pitchFamily="34" charset="0"/>
      <p:regular r:id="rId8"/>
    </p:embeddedFont>
    <p:embeddedFont>
      <p:font typeface="Fira Sans Medium" panose="020F0502020204030204" pitchFamily="34" charset="0"/>
      <p:regular r:id="rId9"/>
    </p:embeddedFont>
    <p:embeddedFont>
      <p:font typeface="Fira Sans Semi-Bold" panose="020B0604020202020204" charset="0"/>
      <p:regular r:id="rId10"/>
    </p:embeddedFont>
    <p:embeddedFont>
      <p:font typeface="Fira Sans Ultra-Bold" panose="020B0604020202020204" charset="0"/>
      <p:regular r:id="rId11"/>
    </p:embeddedFont>
    <p:embeddedFont>
      <p:font typeface="Great Vibes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29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862106" y="-737012"/>
            <a:ext cx="10192926" cy="8828025"/>
            <a:chOff x="0" y="0"/>
            <a:chExt cx="6202680" cy="5372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202680" cy="5372100"/>
            </a:xfrm>
            <a:custGeom>
              <a:avLst/>
              <a:gdLst/>
              <a:ahLst/>
              <a:cxnLst/>
              <a:rect l="l" t="t" r="r" b="b"/>
              <a:pathLst>
                <a:path w="6202680" h="537210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1836B2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0862106" y="2544783"/>
            <a:ext cx="9885941" cy="8560779"/>
            <a:chOff x="0" y="0"/>
            <a:chExt cx="4282440" cy="3708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38B6FF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6" name="Group 6"/>
          <p:cNvGrpSpPr/>
          <p:nvPr/>
        </p:nvGrpSpPr>
        <p:grpSpPr>
          <a:xfrm rot="-10800000">
            <a:off x="15665672" y="5827235"/>
            <a:ext cx="7046513" cy="9312442"/>
            <a:chOff x="0" y="0"/>
            <a:chExt cx="4064946" cy="53721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064946" cy="5372100"/>
            </a:xfrm>
            <a:custGeom>
              <a:avLst/>
              <a:gdLst/>
              <a:ahLst/>
              <a:cxnLst/>
              <a:rect l="l" t="t" r="r" b="b"/>
              <a:pathLst>
                <a:path w="4064946" h="5372100">
                  <a:moveTo>
                    <a:pt x="2514276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2514276" y="5372100"/>
                  </a:lnTo>
                  <a:lnTo>
                    <a:pt x="4064946" y="2686050"/>
                  </a:lnTo>
                  <a:lnTo>
                    <a:pt x="2514276" y="0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28700" y="4050313"/>
            <a:ext cx="8617177" cy="3553845"/>
            <a:chOff x="0" y="0"/>
            <a:chExt cx="11489570" cy="4738460"/>
          </a:xfrm>
        </p:grpSpPr>
        <p:sp>
          <p:nvSpPr>
            <p:cNvPr id="9" name="TextBox 9"/>
            <p:cNvSpPr txBox="1"/>
            <p:nvPr/>
          </p:nvSpPr>
          <p:spPr>
            <a:xfrm>
              <a:off x="0" y="95250"/>
              <a:ext cx="11489570" cy="37824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0999"/>
                </a:lnSpc>
              </a:pPr>
              <a:r>
                <a:rPr lang="en-US" sz="9999" b="1" spc="299">
                  <a:solidFill>
                    <a:srgbClr val="000000"/>
                  </a:solidFill>
                  <a:latin typeface="Fira Sans Ultra-Bold"/>
                  <a:ea typeface="Fira Sans Ultra-Bold"/>
                  <a:cs typeface="Fira Sans Ultra-Bold"/>
                  <a:sym typeface="Fira Sans Ultra-Bold"/>
                </a:rPr>
                <a:t>RENDU DE PROJET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4148757"/>
              <a:ext cx="11489570" cy="5566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50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28700" y="942975"/>
            <a:ext cx="3518144" cy="1405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320"/>
              </a:lnSpc>
              <a:spcBef>
                <a:spcPct val="0"/>
              </a:spcBef>
            </a:pPr>
            <a:r>
              <a:rPr lang="en-US" sz="8708" spc="-174">
                <a:solidFill>
                  <a:srgbClr val="000000"/>
                </a:solidFill>
                <a:latin typeface="Great Vibes"/>
                <a:ea typeface="Great Vibes"/>
                <a:cs typeface="Great Vibes"/>
                <a:sym typeface="Great Vibes"/>
              </a:rPr>
              <a:t>Doctolibre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244654" y="-95667"/>
            <a:ext cx="12351150" cy="10478334"/>
          </a:xfrm>
          <a:custGeom>
            <a:avLst/>
            <a:gdLst/>
            <a:ahLst/>
            <a:cxnLst/>
            <a:rect l="l" t="t" r="r" b="b"/>
            <a:pathLst>
              <a:path w="12351150" h="10478334">
                <a:moveTo>
                  <a:pt x="12351150" y="0"/>
                </a:moveTo>
                <a:lnTo>
                  <a:pt x="0" y="0"/>
                </a:lnTo>
                <a:lnTo>
                  <a:pt x="0" y="10478334"/>
                </a:lnTo>
                <a:lnTo>
                  <a:pt x="12351150" y="10478334"/>
                </a:lnTo>
                <a:lnTo>
                  <a:pt x="12351150" y="0"/>
                </a:lnTo>
                <a:close/>
              </a:path>
            </a:pathLst>
          </a:custGeom>
          <a:blipFill>
            <a:blip r:embed="rId2"/>
            <a:stretch>
              <a:fillRect l="-13115"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3" name="Group 3"/>
          <p:cNvGrpSpPr/>
          <p:nvPr/>
        </p:nvGrpSpPr>
        <p:grpSpPr>
          <a:xfrm rot="-10800000">
            <a:off x="5209752" y="-501665"/>
            <a:ext cx="7258895" cy="11290329"/>
            <a:chOff x="0" y="0"/>
            <a:chExt cx="4076076" cy="63398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076076" cy="6339840"/>
            </a:xfrm>
            <a:custGeom>
              <a:avLst/>
              <a:gdLst/>
              <a:ahLst/>
              <a:cxnLst/>
              <a:rect l="l" t="t" r="r" b="b"/>
              <a:pathLst>
                <a:path w="4076076" h="6339840">
                  <a:moveTo>
                    <a:pt x="4076076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4076076" y="63398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933387" y="7456173"/>
            <a:ext cx="1823457" cy="1579284"/>
            <a:chOff x="0" y="0"/>
            <a:chExt cx="6202680" cy="53721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202680" cy="5372100"/>
            </a:xfrm>
            <a:custGeom>
              <a:avLst/>
              <a:gdLst/>
              <a:ahLst/>
              <a:cxnLst/>
              <a:rect l="l" t="t" r="r" b="b"/>
              <a:pathLst>
                <a:path w="6202680" h="537210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5632246" y="1028700"/>
            <a:ext cx="1823457" cy="1579284"/>
            <a:chOff x="0" y="0"/>
            <a:chExt cx="6202680" cy="53721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202680" cy="5372100"/>
            </a:xfrm>
            <a:custGeom>
              <a:avLst/>
              <a:gdLst/>
              <a:ahLst/>
              <a:cxnLst/>
              <a:rect l="l" t="t" r="r" b="b"/>
              <a:pathLst>
                <a:path w="6202680" h="537210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7782816" y="4242437"/>
            <a:ext cx="1823457" cy="1579284"/>
            <a:chOff x="0" y="0"/>
            <a:chExt cx="6202680" cy="53721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202680" cy="5372100"/>
            </a:xfrm>
            <a:custGeom>
              <a:avLst/>
              <a:gdLst/>
              <a:ahLst/>
              <a:cxnLst/>
              <a:rect l="l" t="t" r="r" b="b"/>
              <a:pathLst>
                <a:path w="6202680" h="537210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1" name="Freeform 11"/>
          <p:cNvSpPr/>
          <p:nvPr/>
        </p:nvSpPr>
        <p:spPr>
          <a:xfrm>
            <a:off x="6230696" y="1496882"/>
            <a:ext cx="626555" cy="642921"/>
          </a:xfrm>
          <a:custGeom>
            <a:avLst/>
            <a:gdLst/>
            <a:ahLst/>
            <a:cxnLst/>
            <a:rect l="l" t="t" r="r" b="b"/>
            <a:pathLst>
              <a:path w="626555" h="642921">
                <a:moveTo>
                  <a:pt x="0" y="0"/>
                </a:moveTo>
                <a:lnTo>
                  <a:pt x="626556" y="0"/>
                </a:lnTo>
                <a:lnTo>
                  <a:pt x="626556" y="642920"/>
                </a:lnTo>
                <a:lnTo>
                  <a:pt x="0" y="6429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2" name="Freeform 12"/>
          <p:cNvSpPr/>
          <p:nvPr/>
        </p:nvSpPr>
        <p:spPr>
          <a:xfrm>
            <a:off x="8431532" y="4822040"/>
            <a:ext cx="526026" cy="642921"/>
          </a:xfrm>
          <a:custGeom>
            <a:avLst/>
            <a:gdLst/>
            <a:ahLst/>
            <a:cxnLst/>
            <a:rect l="l" t="t" r="r" b="b"/>
            <a:pathLst>
              <a:path w="526026" h="642921">
                <a:moveTo>
                  <a:pt x="0" y="0"/>
                </a:moveTo>
                <a:lnTo>
                  <a:pt x="526026" y="0"/>
                </a:lnTo>
                <a:lnTo>
                  <a:pt x="526026" y="642920"/>
                </a:lnTo>
                <a:lnTo>
                  <a:pt x="0" y="6429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3" name="Freeform 13"/>
          <p:cNvSpPr/>
          <p:nvPr/>
        </p:nvSpPr>
        <p:spPr>
          <a:xfrm>
            <a:off x="10563241" y="7963941"/>
            <a:ext cx="563749" cy="563749"/>
          </a:xfrm>
          <a:custGeom>
            <a:avLst/>
            <a:gdLst/>
            <a:ahLst/>
            <a:cxnLst/>
            <a:rect l="l" t="t" r="r" b="b"/>
            <a:pathLst>
              <a:path w="563749" h="563749">
                <a:moveTo>
                  <a:pt x="0" y="0"/>
                </a:moveTo>
                <a:lnTo>
                  <a:pt x="563749" y="0"/>
                </a:lnTo>
                <a:lnTo>
                  <a:pt x="563749" y="563749"/>
                </a:lnTo>
                <a:lnTo>
                  <a:pt x="0" y="56374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14" name="Group 14"/>
          <p:cNvGrpSpPr/>
          <p:nvPr/>
        </p:nvGrpSpPr>
        <p:grpSpPr>
          <a:xfrm>
            <a:off x="8167506" y="885892"/>
            <a:ext cx="4944046" cy="937799"/>
            <a:chOff x="0" y="0"/>
            <a:chExt cx="6592062" cy="1250399"/>
          </a:xfrm>
        </p:grpSpPr>
        <p:sp>
          <p:nvSpPr>
            <p:cNvPr id="15" name="TextBox 15"/>
            <p:cNvSpPr txBox="1"/>
            <p:nvPr/>
          </p:nvSpPr>
          <p:spPr>
            <a:xfrm>
              <a:off x="0" y="-38100"/>
              <a:ext cx="6592062" cy="6476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00"/>
                </a:lnSpc>
                <a:spcBef>
                  <a:spcPct val="0"/>
                </a:spcBef>
              </a:pPr>
              <a:r>
                <a:rPr lang="en-US" sz="3000" b="1" spc="-60">
                  <a:solidFill>
                    <a:srgbClr val="000000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Présentation globale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816059"/>
              <a:ext cx="6592062" cy="3860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415"/>
                </a:lnSpc>
                <a:spcBef>
                  <a:spcPct val="0"/>
                </a:spcBef>
              </a:pPr>
              <a:r>
                <a:rPr lang="en-US" sz="1725" spc="8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présentation du projet et des demandes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0318077" y="4410779"/>
            <a:ext cx="4944046" cy="1242599"/>
            <a:chOff x="0" y="0"/>
            <a:chExt cx="6592062" cy="1656799"/>
          </a:xfrm>
        </p:grpSpPr>
        <p:sp>
          <p:nvSpPr>
            <p:cNvPr id="18" name="TextBox 18"/>
            <p:cNvSpPr txBox="1"/>
            <p:nvPr/>
          </p:nvSpPr>
          <p:spPr>
            <a:xfrm>
              <a:off x="0" y="-43744"/>
              <a:ext cx="6592062" cy="6476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00"/>
                </a:lnSpc>
                <a:spcBef>
                  <a:spcPct val="0"/>
                </a:spcBef>
              </a:pPr>
              <a:r>
                <a:rPr lang="en-US" sz="3000" b="1" spc="-60">
                  <a:solidFill>
                    <a:srgbClr val="000000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Objectif réalisé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840189"/>
              <a:ext cx="6592062" cy="7924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415"/>
                </a:lnSpc>
                <a:spcBef>
                  <a:spcPct val="0"/>
                </a:spcBef>
              </a:pPr>
              <a:r>
                <a:rPr lang="en-US" sz="1725" spc="8" dirty="0" err="1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présentation</a:t>
              </a:r>
              <a:r>
                <a:rPr lang="en-US" sz="1725" spc="8" dirty="0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 du site et des </a:t>
              </a:r>
              <a:r>
                <a:rPr lang="en-US" sz="1725" spc="8" dirty="0" err="1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différentes</a:t>
              </a:r>
              <a:r>
                <a:rPr lang="en-US" sz="1725" spc="8" dirty="0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 </a:t>
              </a:r>
              <a:r>
                <a:rPr lang="en-US" sz="1725" spc="8" dirty="0" err="1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tâches</a:t>
              </a:r>
              <a:r>
                <a:rPr lang="en-US" sz="1725" spc="8" dirty="0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 </a:t>
              </a:r>
              <a:r>
                <a:rPr lang="en-US" sz="1725" spc="8" dirty="0" err="1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réalisé</a:t>
              </a:r>
              <a:r>
                <a:rPr lang="en-US" sz="1725" spc="8" dirty="0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 avec succès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2468648" y="7792858"/>
            <a:ext cx="4944046" cy="1242599"/>
            <a:chOff x="0" y="0"/>
            <a:chExt cx="6592062" cy="1656799"/>
          </a:xfrm>
        </p:grpSpPr>
        <p:sp>
          <p:nvSpPr>
            <p:cNvPr id="21" name="TextBox 21"/>
            <p:cNvSpPr txBox="1"/>
            <p:nvPr/>
          </p:nvSpPr>
          <p:spPr>
            <a:xfrm>
              <a:off x="0" y="-49389"/>
              <a:ext cx="6592062" cy="6476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00"/>
                </a:lnSpc>
                <a:spcBef>
                  <a:spcPct val="0"/>
                </a:spcBef>
              </a:pPr>
              <a:r>
                <a:rPr lang="en-US" sz="3000" b="1" spc="-60">
                  <a:solidFill>
                    <a:srgbClr val="000000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Difficultés rencontrée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864319"/>
              <a:ext cx="6592062" cy="7924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415"/>
                </a:lnSpc>
                <a:spcBef>
                  <a:spcPct val="0"/>
                </a:spcBef>
              </a:pPr>
              <a:r>
                <a:rPr lang="en-US" sz="1725" spc="8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présentation des difficultés rencontrée et des manques de fonctionnalité demander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5244286"/>
            <a:ext cx="4418394" cy="2107600"/>
            <a:chOff x="0" y="0"/>
            <a:chExt cx="5891191" cy="2810133"/>
          </a:xfrm>
        </p:grpSpPr>
        <p:sp>
          <p:nvSpPr>
            <p:cNvPr id="3" name="TextBox 3"/>
            <p:cNvSpPr txBox="1"/>
            <p:nvPr/>
          </p:nvSpPr>
          <p:spPr>
            <a:xfrm>
              <a:off x="0" y="-12559"/>
              <a:ext cx="5891191" cy="18567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705"/>
                </a:lnSpc>
                <a:spcBef>
                  <a:spcPct val="0"/>
                </a:spcBef>
              </a:pPr>
              <a:r>
                <a:rPr lang="en-US" sz="2850" b="1" spc="-57">
                  <a:solidFill>
                    <a:srgbClr val="000000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création d'un site web de gestion des rendez-vous médicaux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79344"/>
              <a:ext cx="5891191" cy="525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10800000">
            <a:off x="13587123" y="-2751112"/>
            <a:ext cx="7395802" cy="5502224"/>
            <a:chOff x="0" y="0"/>
            <a:chExt cx="7220896" cy="53721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220896" cy="5372100"/>
            </a:xfrm>
            <a:custGeom>
              <a:avLst/>
              <a:gdLst/>
              <a:ahLst/>
              <a:cxnLst/>
              <a:rect l="l" t="t" r="r" b="b"/>
              <a:pathLst>
                <a:path w="7220896" h="5372100">
                  <a:moveTo>
                    <a:pt x="5670226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5670226" y="5372100"/>
                  </a:lnTo>
                  <a:lnTo>
                    <a:pt x="7220896" y="2686050"/>
                  </a:lnTo>
                  <a:lnTo>
                    <a:pt x="5670226" y="0"/>
                  </a:lnTo>
                  <a:close/>
                </a:path>
              </a:pathLst>
            </a:custGeom>
            <a:solidFill>
              <a:srgbClr val="1836B2"/>
            </a:solid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28700" y="914400"/>
            <a:ext cx="7750539" cy="1012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260"/>
              </a:lnSpc>
              <a:spcBef>
                <a:spcPct val="0"/>
              </a:spcBef>
            </a:pPr>
            <a:r>
              <a:rPr lang="en-US" sz="5900" b="1">
                <a:solidFill>
                  <a:srgbClr val="000000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Présentation globale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6934803" y="5458599"/>
            <a:ext cx="4418394" cy="1678975"/>
            <a:chOff x="0" y="0"/>
            <a:chExt cx="5891191" cy="2238633"/>
          </a:xfrm>
        </p:grpSpPr>
        <p:sp>
          <p:nvSpPr>
            <p:cNvPr id="9" name="TextBox 9"/>
            <p:cNvSpPr txBox="1"/>
            <p:nvPr/>
          </p:nvSpPr>
          <p:spPr>
            <a:xfrm>
              <a:off x="0" y="106821"/>
              <a:ext cx="5891191" cy="4972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022"/>
                </a:lnSpc>
                <a:spcBef>
                  <a:spcPct val="0"/>
                </a:spcBef>
              </a:pPr>
              <a:r>
                <a:rPr lang="en-US" sz="2325" b="1" spc="-46">
                  <a:solidFill>
                    <a:srgbClr val="000000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Partie patient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196034"/>
              <a:ext cx="5891191" cy="9899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045"/>
                </a:lnSpc>
                <a:spcBef>
                  <a:spcPct val="0"/>
                </a:spcBef>
              </a:pPr>
              <a:r>
                <a:rPr lang="en-US" sz="2175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inscription, authentification, recherche et prise de rendez-vous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840906" y="5482411"/>
            <a:ext cx="4418394" cy="1631350"/>
            <a:chOff x="0" y="0"/>
            <a:chExt cx="5891191" cy="2175133"/>
          </a:xfrm>
        </p:grpSpPr>
        <p:sp>
          <p:nvSpPr>
            <p:cNvPr id="12" name="TextBox 12"/>
            <p:cNvSpPr txBox="1"/>
            <p:nvPr/>
          </p:nvSpPr>
          <p:spPr>
            <a:xfrm>
              <a:off x="0" y="36336"/>
              <a:ext cx="5891191" cy="5651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412"/>
                </a:lnSpc>
                <a:spcBef>
                  <a:spcPct val="0"/>
                </a:spcBef>
              </a:pPr>
              <a:r>
                <a:rPr lang="en-US" sz="2625" b="1" spc="-52">
                  <a:solidFill>
                    <a:srgbClr val="000000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Partie médecin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143964"/>
              <a:ext cx="5891191" cy="9671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94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inscription, authentification, vu de rendez-vous et information patient</a:t>
              </a:r>
            </a:p>
          </p:txBody>
        </p:sp>
      </p:grpSp>
      <p:sp>
        <p:nvSpPr>
          <p:cNvPr id="14" name="AutoShape 14"/>
          <p:cNvSpPr/>
          <p:nvPr/>
        </p:nvSpPr>
        <p:spPr>
          <a:xfrm rot="-5400000">
            <a:off x="4726837" y="6274274"/>
            <a:ext cx="2928223" cy="0"/>
          </a:xfrm>
          <a:prstGeom prst="line">
            <a:avLst/>
          </a:prstGeom>
          <a:ln w="47625" cap="rnd">
            <a:solidFill>
              <a:srgbClr val="86C7ED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fr-FR"/>
          </a:p>
        </p:txBody>
      </p:sp>
      <p:sp>
        <p:nvSpPr>
          <p:cNvPr id="15" name="AutoShape 15"/>
          <p:cNvSpPr/>
          <p:nvPr/>
        </p:nvSpPr>
        <p:spPr>
          <a:xfrm rot="-5400000">
            <a:off x="10632940" y="6274274"/>
            <a:ext cx="2928223" cy="0"/>
          </a:xfrm>
          <a:prstGeom prst="line">
            <a:avLst/>
          </a:prstGeom>
          <a:ln w="47625" cap="rnd">
            <a:solidFill>
              <a:srgbClr val="86C7ED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fr-FR"/>
          </a:p>
        </p:txBody>
      </p:sp>
      <p:grpSp>
        <p:nvGrpSpPr>
          <p:cNvPr id="16" name="Group 16"/>
          <p:cNvGrpSpPr/>
          <p:nvPr/>
        </p:nvGrpSpPr>
        <p:grpSpPr>
          <a:xfrm rot="-10800000">
            <a:off x="11621759" y="-1739113"/>
            <a:ext cx="2929239" cy="3013773"/>
            <a:chOff x="0" y="0"/>
            <a:chExt cx="5221416" cy="53721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5221416" cy="5372100"/>
            </a:xfrm>
            <a:custGeom>
              <a:avLst/>
              <a:gdLst/>
              <a:ahLst/>
              <a:cxnLst/>
              <a:rect l="l" t="t" r="r" b="b"/>
              <a:pathLst>
                <a:path w="5221416" h="5372100">
                  <a:moveTo>
                    <a:pt x="3670746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3670746" y="5372100"/>
                  </a:lnTo>
                  <a:lnTo>
                    <a:pt x="5221416" y="2686050"/>
                  </a:lnTo>
                  <a:lnTo>
                    <a:pt x="3670746" y="0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18" name="Group 18"/>
          <p:cNvGrpSpPr/>
          <p:nvPr/>
        </p:nvGrpSpPr>
        <p:grpSpPr>
          <a:xfrm rot="-10800000">
            <a:off x="-1643644" y="9951501"/>
            <a:ext cx="17768494" cy="1949023"/>
            <a:chOff x="0" y="0"/>
            <a:chExt cx="48975363" cy="53721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48975364" cy="5372100"/>
            </a:xfrm>
            <a:custGeom>
              <a:avLst/>
              <a:gdLst/>
              <a:ahLst/>
              <a:cxnLst/>
              <a:rect l="l" t="t" r="r" b="b"/>
              <a:pathLst>
                <a:path w="48975364" h="5372100">
                  <a:moveTo>
                    <a:pt x="47424693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7424693" y="5372100"/>
                  </a:lnTo>
                  <a:lnTo>
                    <a:pt x="48975364" y="2686050"/>
                  </a:lnTo>
                  <a:lnTo>
                    <a:pt x="47424693" y="0"/>
                  </a:lnTo>
                  <a:close/>
                </a:path>
              </a:pathLst>
            </a:custGeom>
            <a:solidFill>
              <a:srgbClr val="1836B2"/>
            </a:solidFill>
          </p:spPr>
          <p:txBody>
            <a:bodyPr/>
            <a:lstStyle/>
            <a:p>
              <a:endParaRPr lang="fr-FR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1036373"/>
            <a:ext cx="8115300" cy="1079958"/>
            <a:chOff x="0" y="54046"/>
            <a:chExt cx="10820400" cy="1439944"/>
          </a:xfrm>
        </p:grpSpPr>
        <p:sp>
          <p:nvSpPr>
            <p:cNvPr id="3" name="TextBox 3"/>
            <p:cNvSpPr txBox="1"/>
            <p:nvPr/>
          </p:nvSpPr>
          <p:spPr>
            <a:xfrm>
              <a:off x="0" y="54046"/>
              <a:ext cx="10820400" cy="4616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27"/>
                </a:lnSpc>
                <a:spcBef>
                  <a:spcPct val="0"/>
                </a:spcBef>
              </a:pPr>
              <a:r>
                <a:rPr lang="en-US" sz="2175" b="1" spc="-43">
                  <a:solidFill>
                    <a:srgbClr val="000000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Connexion et inscription patient et médecin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949226"/>
              <a:ext cx="10820400" cy="5447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60"/>
                </a:lnSpc>
              </a:pPr>
              <a:r>
                <a:rPr lang="en-US" sz="2400" dirty="0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Avec </a:t>
              </a:r>
              <a:r>
                <a:rPr lang="en-US" sz="2400" dirty="0" err="1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ajout</a:t>
              </a:r>
              <a:r>
                <a:rPr lang="en-US" sz="2400" dirty="0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 dans la base de donnée et </a:t>
              </a:r>
              <a:r>
                <a:rPr lang="en-US" sz="2400" dirty="0" err="1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utilisation</a:t>
              </a:r>
              <a:r>
                <a:rPr lang="en-US" sz="2400" dirty="0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 de cookie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144000" y="3233288"/>
            <a:ext cx="8115300" cy="1541993"/>
            <a:chOff x="0" y="0"/>
            <a:chExt cx="10820400" cy="2055991"/>
          </a:xfrm>
        </p:grpSpPr>
        <p:sp>
          <p:nvSpPr>
            <p:cNvPr id="6" name="TextBox 6"/>
            <p:cNvSpPr txBox="1"/>
            <p:nvPr/>
          </p:nvSpPr>
          <p:spPr>
            <a:xfrm>
              <a:off x="0" y="-2469"/>
              <a:ext cx="10820400" cy="11366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412"/>
                </a:lnSpc>
                <a:spcBef>
                  <a:spcPct val="0"/>
                </a:spcBef>
              </a:pPr>
              <a:r>
                <a:rPr lang="en-US" sz="2625" b="1" spc="-52">
                  <a:solidFill>
                    <a:srgbClr val="000000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Recherche d’un médecin par rapport à  une ville, une spécialité et un nom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520725"/>
              <a:ext cx="10820400" cy="525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6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144000" y="5483620"/>
            <a:ext cx="8115300" cy="1532468"/>
            <a:chOff x="0" y="0"/>
            <a:chExt cx="10820400" cy="2043291"/>
          </a:xfrm>
        </p:grpSpPr>
        <p:sp>
          <p:nvSpPr>
            <p:cNvPr id="9" name="TextBox 9"/>
            <p:cNvSpPr txBox="1"/>
            <p:nvPr/>
          </p:nvSpPr>
          <p:spPr>
            <a:xfrm>
              <a:off x="0" y="-43744"/>
              <a:ext cx="10820400" cy="6476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00"/>
                </a:lnSpc>
                <a:spcBef>
                  <a:spcPct val="0"/>
                </a:spcBef>
              </a:pPr>
              <a:r>
                <a:rPr lang="en-US" sz="3000" b="1" spc="-60">
                  <a:solidFill>
                    <a:srgbClr val="000000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Fiche patient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949225"/>
              <a:ext cx="10820400" cy="10839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60"/>
                </a:lnSpc>
              </a:pPr>
              <a:r>
                <a:rPr lang="en-US" sz="2400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avec tout les information des patients seulement accessible par l’interface médecin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8254540" y="986313"/>
            <a:ext cx="633713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3000" b="1">
                <a:solidFill>
                  <a:srgbClr val="A066CB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01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254540" y="3231883"/>
            <a:ext cx="633713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3000" b="1">
                <a:solidFill>
                  <a:srgbClr val="A066CB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02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254540" y="5477452"/>
            <a:ext cx="633713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3000" b="1">
                <a:solidFill>
                  <a:srgbClr val="A066CB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03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254540" y="7723021"/>
            <a:ext cx="633713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3000" b="1">
                <a:solidFill>
                  <a:srgbClr val="A066CB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04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9144000" y="7938739"/>
            <a:ext cx="8115300" cy="1113368"/>
            <a:chOff x="0" y="0"/>
            <a:chExt cx="10820400" cy="1484491"/>
          </a:xfrm>
        </p:grpSpPr>
        <p:sp>
          <p:nvSpPr>
            <p:cNvPr id="16" name="TextBox 16"/>
            <p:cNvSpPr txBox="1"/>
            <p:nvPr/>
          </p:nvSpPr>
          <p:spPr>
            <a:xfrm>
              <a:off x="0" y="59761"/>
              <a:ext cx="10820400" cy="4502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730"/>
                </a:lnSpc>
                <a:spcBef>
                  <a:spcPct val="0"/>
                </a:spcBef>
              </a:pPr>
              <a:r>
                <a:rPr lang="en-US" sz="2100" b="1" spc="-42">
                  <a:solidFill>
                    <a:srgbClr val="000000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Connexion avec notre base de donné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949225"/>
              <a:ext cx="10820400" cy="525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60"/>
                </a:lnSpc>
              </a:pPr>
              <a:r>
                <a:rPr lang="en-US" sz="2400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Cohérence avec le mcd proposer en début de projet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 rot="-10800000">
            <a:off x="-2586413" y="-1458975"/>
            <a:ext cx="9822161" cy="6226137"/>
            <a:chOff x="0" y="0"/>
            <a:chExt cx="8474859" cy="53721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474859" cy="5372100"/>
            </a:xfrm>
            <a:custGeom>
              <a:avLst/>
              <a:gdLst/>
              <a:ahLst/>
              <a:cxnLst/>
              <a:rect l="l" t="t" r="r" b="b"/>
              <a:pathLst>
                <a:path w="8474859" h="5372100">
                  <a:moveTo>
                    <a:pt x="692418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6924189" y="5372100"/>
                  </a:lnTo>
                  <a:lnTo>
                    <a:pt x="8474859" y="2686050"/>
                  </a:lnTo>
                  <a:lnTo>
                    <a:pt x="6924189" y="0"/>
                  </a:lnTo>
                  <a:close/>
                </a:path>
              </a:pathLst>
            </a:custGeom>
            <a:solidFill>
              <a:srgbClr val="86C7ED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-3212896" y="1066800"/>
            <a:ext cx="11075127" cy="10287000"/>
            <a:chOff x="0" y="0"/>
            <a:chExt cx="5783678" cy="53721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5783678" cy="5372100"/>
            </a:xfrm>
            <a:custGeom>
              <a:avLst/>
              <a:gdLst/>
              <a:ahLst/>
              <a:cxnLst/>
              <a:rect l="l" t="t" r="r" b="b"/>
              <a:pathLst>
                <a:path w="5783678" h="5372100">
                  <a:moveTo>
                    <a:pt x="4233008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233008" y="5372100"/>
                  </a:lnTo>
                  <a:lnTo>
                    <a:pt x="5783678" y="2686050"/>
                  </a:lnTo>
                  <a:lnTo>
                    <a:pt x="4233008" y="0"/>
                  </a:lnTo>
                  <a:close/>
                </a:path>
              </a:pathLst>
            </a:custGeom>
            <a:solidFill>
              <a:srgbClr val="1836B2"/>
            </a:solid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028700" y="4323178"/>
            <a:ext cx="4755337" cy="2090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52"/>
              </a:lnSpc>
              <a:spcBef>
                <a:spcPct val="0"/>
              </a:spcBef>
            </a:pPr>
            <a:r>
              <a:rPr lang="en-US" sz="6425" b="1">
                <a:solidFill>
                  <a:srgbClr val="FFFFFF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Objectif réalisé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274387"/>
            <a:ext cx="10972261" cy="5650173"/>
            <a:chOff x="0" y="-73378"/>
            <a:chExt cx="14629682" cy="7533565"/>
          </a:xfrm>
        </p:grpSpPr>
        <p:sp>
          <p:nvSpPr>
            <p:cNvPr id="3" name="TextBox 3"/>
            <p:cNvSpPr txBox="1"/>
            <p:nvPr/>
          </p:nvSpPr>
          <p:spPr>
            <a:xfrm>
              <a:off x="0" y="-73378"/>
              <a:ext cx="14629682" cy="880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599"/>
                </a:lnSpc>
                <a:spcBef>
                  <a:spcPct val="0"/>
                </a:spcBef>
              </a:pPr>
              <a:r>
                <a:rPr lang="en-US" sz="3999" b="1">
                  <a:solidFill>
                    <a:srgbClr val="000000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Prendre rendez-vous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4838812"/>
              <a:ext cx="14629682" cy="8993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599"/>
                </a:lnSpc>
              </a:pPr>
              <a:r>
                <a:rPr lang="en-US" sz="3999" b="1" dirty="0" err="1">
                  <a:solidFill>
                    <a:srgbClr val="000000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Connexion</a:t>
              </a:r>
              <a:r>
                <a:rPr lang="en-US" sz="3999" b="1" dirty="0">
                  <a:solidFill>
                    <a:srgbClr val="000000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 à la base de donnée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491992"/>
              <a:ext cx="12218022" cy="16071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01969" lvl="1" indent="-250985" algn="l">
                <a:lnSpc>
                  <a:spcPts val="3255"/>
                </a:lnSpc>
                <a:buFont typeface="Arial"/>
                <a:buChar char="•"/>
              </a:pPr>
              <a:r>
                <a:rPr lang="en-US" sz="2325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affichage statique</a:t>
              </a:r>
            </a:p>
            <a:p>
              <a:pPr marL="501969" lvl="1" indent="-250985" algn="l">
                <a:lnSpc>
                  <a:spcPts val="3255"/>
                </a:lnSpc>
                <a:buFont typeface="Arial"/>
                <a:buChar char="•"/>
              </a:pPr>
              <a:r>
                <a:rPr lang="en-US" sz="2325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Pas de possibilité de prendre des rendez-vous</a:t>
              </a:r>
            </a:p>
            <a:p>
              <a:pPr marL="501969" lvl="1" indent="-250985" algn="l">
                <a:lnSpc>
                  <a:spcPts val="3255"/>
                </a:lnSpc>
                <a:buFont typeface="Arial"/>
                <a:buChar char="•"/>
              </a:pPr>
              <a:r>
                <a:rPr lang="en-US" sz="2325" u="none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Pas de rendez-vous du coter médecin 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6421962"/>
              <a:ext cx="12218022" cy="10382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85777" lvl="1" indent="-242888" algn="l">
                <a:lnSpc>
                  <a:spcPts val="3150"/>
                </a:lnSpc>
                <a:buFont typeface="Arial"/>
                <a:buChar char="•"/>
              </a:pPr>
              <a:r>
                <a:rPr lang="en-US" sz="2250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Pour inscription et connexion</a:t>
              </a:r>
            </a:p>
            <a:p>
              <a:pPr marL="485777" lvl="1" indent="-242888" algn="l">
                <a:lnSpc>
                  <a:spcPts val="3150"/>
                </a:lnSpc>
                <a:buFont typeface="Arial"/>
                <a:buChar char="•"/>
              </a:pPr>
              <a:r>
                <a:rPr lang="en-US" sz="2250" u="none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constante.php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376055" y="-1177602"/>
            <a:ext cx="9852713" cy="11676274"/>
            <a:chOff x="0" y="0"/>
            <a:chExt cx="13136951" cy="15568366"/>
          </a:xfrm>
        </p:grpSpPr>
        <p:sp>
          <p:nvSpPr>
            <p:cNvPr id="8" name="Freeform 8"/>
            <p:cNvSpPr/>
            <p:nvPr/>
          </p:nvSpPr>
          <p:spPr>
            <a:xfrm flipV="1">
              <a:off x="0" y="0"/>
              <a:ext cx="10199044" cy="5823319"/>
            </a:xfrm>
            <a:custGeom>
              <a:avLst/>
              <a:gdLst/>
              <a:ahLst/>
              <a:cxnLst/>
              <a:rect l="l" t="t" r="r" b="b"/>
              <a:pathLst>
                <a:path w="10199044" h="5823319">
                  <a:moveTo>
                    <a:pt x="0" y="5823319"/>
                  </a:moveTo>
                  <a:lnTo>
                    <a:pt x="10199044" y="5823319"/>
                  </a:lnTo>
                  <a:lnTo>
                    <a:pt x="10199044" y="0"/>
                  </a:lnTo>
                  <a:lnTo>
                    <a:pt x="0" y="0"/>
                  </a:lnTo>
                  <a:lnTo>
                    <a:pt x="0" y="5823319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t="-51576"/>
              </a:stretch>
            </a:blipFill>
          </p:spPr>
          <p:txBody>
            <a:bodyPr/>
            <a:lstStyle/>
            <a:p>
              <a:endParaRPr lang="fr-FR"/>
            </a:p>
          </p:txBody>
        </p:sp>
        <p:grpSp>
          <p:nvGrpSpPr>
            <p:cNvPr id="9" name="Group 9"/>
            <p:cNvGrpSpPr/>
            <p:nvPr/>
          </p:nvGrpSpPr>
          <p:grpSpPr>
            <a:xfrm rot="-10800000">
              <a:off x="2115666" y="3513875"/>
              <a:ext cx="11021285" cy="12054491"/>
              <a:chOff x="0" y="0"/>
              <a:chExt cx="4911651" cy="53721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4911651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4911651" h="5372100">
                    <a:moveTo>
                      <a:pt x="3360981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3360981" y="5372100"/>
                    </a:lnTo>
                    <a:lnTo>
                      <a:pt x="4911651" y="2686050"/>
                    </a:lnTo>
                    <a:lnTo>
                      <a:pt x="3360981" y="0"/>
                    </a:lnTo>
                    <a:close/>
                  </a:path>
                </a:pathLst>
              </a:custGeom>
              <a:solidFill>
                <a:srgbClr val="1836B2"/>
              </a:solidFill>
            </p:spPr>
            <p:txBody>
              <a:bodyPr/>
              <a:lstStyle/>
              <a:p>
                <a:endParaRPr lang="fr-FR"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36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729073" y="4567264"/>
            <a:ext cx="10829854" cy="2088109"/>
            <a:chOff x="0" y="0"/>
            <a:chExt cx="14439805" cy="2784146"/>
          </a:xfrm>
        </p:grpSpPr>
        <p:sp>
          <p:nvSpPr>
            <p:cNvPr id="3" name="TextBox 3"/>
            <p:cNvSpPr txBox="1"/>
            <p:nvPr/>
          </p:nvSpPr>
          <p:spPr>
            <a:xfrm>
              <a:off x="0" y="81068"/>
              <a:ext cx="14439805" cy="15311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8717"/>
                </a:lnSpc>
                <a:spcBef>
                  <a:spcPct val="0"/>
                </a:spcBef>
              </a:pPr>
              <a:r>
                <a:rPr lang="en-US" sz="7925" b="1" u="none">
                  <a:solidFill>
                    <a:srgbClr val="FFFFFF"/>
                  </a:solidFill>
                  <a:latin typeface="Fira Sans Semi-Bold"/>
                  <a:ea typeface="Fira Sans Semi-Bold"/>
                  <a:cs typeface="Fira Sans Semi-Bold"/>
                  <a:sym typeface="Fira Sans Semi-Bold"/>
                </a:rPr>
                <a:t>Merci !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010170" y="2159871"/>
              <a:ext cx="12419465" cy="6121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705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620599" y="8775184"/>
            <a:ext cx="8523290" cy="4392438"/>
            <a:chOff x="0" y="0"/>
            <a:chExt cx="10424273" cy="53721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424273" cy="5372100"/>
            </a:xfrm>
            <a:custGeom>
              <a:avLst/>
              <a:gdLst/>
              <a:ahLst/>
              <a:cxnLst/>
              <a:rect l="l" t="t" r="r" b="b"/>
              <a:pathLst>
                <a:path w="10424273" h="5372100">
                  <a:moveTo>
                    <a:pt x="8873603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8873603" y="5372100"/>
                  </a:lnTo>
                  <a:lnTo>
                    <a:pt x="10424273" y="2686050"/>
                  </a:lnTo>
                  <a:lnTo>
                    <a:pt x="8873603" y="0"/>
                  </a:lnTo>
                  <a:close/>
                </a:path>
              </a:pathLst>
            </a:custGeom>
            <a:solidFill>
              <a:srgbClr val="86C7ED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9916665" y="9258300"/>
            <a:ext cx="3407869" cy="4392438"/>
            <a:chOff x="0" y="0"/>
            <a:chExt cx="4167939" cy="53721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167939" cy="5372100"/>
            </a:xfrm>
            <a:custGeom>
              <a:avLst/>
              <a:gdLst/>
              <a:ahLst/>
              <a:cxnLst/>
              <a:rect l="l" t="t" r="r" b="b"/>
              <a:pathLst>
                <a:path w="4167939" h="5372100">
                  <a:moveTo>
                    <a:pt x="261726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2617269" y="5372100"/>
                  </a:lnTo>
                  <a:lnTo>
                    <a:pt x="4167939" y="2686050"/>
                  </a:lnTo>
                  <a:lnTo>
                    <a:pt x="2617269" y="0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9" name="Group 9"/>
          <p:cNvGrpSpPr/>
          <p:nvPr/>
        </p:nvGrpSpPr>
        <p:grpSpPr>
          <a:xfrm rot="-10800000">
            <a:off x="-3602767" y="-3778684"/>
            <a:ext cx="11903735" cy="6226137"/>
            <a:chOff x="0" y="0"/>
            <a:chExt cx="10270904" cy="53721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0270904" cy="5372100"/>
            </a:xfrm>
            <a:custGeom>
              <a:avLst/>
              <a:gdLst/>
              <a:ahLst/>
              <a:cxnLst/>
              <a:rect l="l" t="t" r="r" b="b"/>
              <a:pathLst>
                <a:path w="10270904" h="5372100">
                  <a:moveTo>
                    <a:pt x="8720234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8720234" y="5372100"/>
                  </a:lnTo>
                  <a:lnTo>
                    <a:pt x="10270904" y="2686050"/>
                  </a:lnTo>
                  <a:lnTo>
                    <a:pt x="87202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574779" y="678984"/>
            <a:ext cx="4308589" cy="937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64"/>
              </a:lnSpc>
              <a:spcBef>
                <a:spcPct val="0"/>
              </a:spcBef>
            </a:pPr>
            <a:r>
              <a:rPr lang="en-US" sz="5474">
                <a:solidFill>
                  <a:srgbClr val="000000"/>
                </a:solidFill>
                <a:latin typeface="Great Vibes"/>
                <a:ea typeface="Great Vibes"/>
                <a:cs typeface="Great Vibes"/>
                <a:sym typeface="Great Vibes"/>
              </a:rPr>
              <a:t>Doctolibre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168</Words>
  <Application>Microsoft Office PowerPoint</Application>
  <PresentationFormat>Personnalisé</PresentationFormat>
  <Paragraphs>35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4" baseType="lpstr">
      <vt:lpstr>Fira Sans Ultra-Bold</vt:lpstr>
      <vt:lpstr>Fira Sans Semi-Bold</vt:lpstr>
      <vt:lpstr>Fira Sans Light</vt:lpstr>
      <vt:lpstr>Fira Sans Medium</vt:lpstr>
      <vt:lpstr>Calibri</vt:lpstr>
      <vt:lpstr>Arial</vt:lpstr>
      <vt:lpstr>Great Vibes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</dc:title>
  <cp:lastModifiedBy>Mathis CHARTIER (CIR2 NANTES)</cp:lastModifiedBy>
  <cp:revision>2</cp:revision>
  <dcterms:created xsi:type="dcterms:W3CDTF">2006-08-16T00:00:00Z</dcterms:created>
  <dcterms:modified xsi:type="dcterms:W3CDTF">2025-01-08T10:38:31Z</dcterms:modified>
  <dc:identifier>DAGbmVO9OsU</dc:identifier>
</cp:coreProperties>
</file>