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89" r:id="rId3"/>
    <p:sldId id="283" r:id="rId4"/>
    <p:sldId id="284" r:id="rId5"/>
    <p:sldId id="285" r:id="rId6"/>
    <p:sldId id="286" r:id="rId7"/>
    <p:sldId id="261" r:id="rId8"/>
    <p:sldId id="257" r:id="rId9"/>
    <p:sldId id="280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CC9900"/>
    <a:srgbClr val="FF33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098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098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8840B1-A262-4BE0-A509-1F0888C2A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9BD5D-B838-4A64-A009-7C70AE04C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4907A-3180-4B06-95E3-111655D0C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BA87-C588-4EE6-98B6-B89270AED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83967-4C62-4378-A75A-073E07307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A1711-465A-4A60-996B-6F397E2A3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0A6E4-6C15-4C2A-9F86-A636BD26C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D4E4-1BD6-4F3D-993E-22C330971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74D9-CB1D-4340-A535-1DF0A3291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19AD7-3EA8-4ABC-ADD2-3418366E3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5C7E0-0DFC-4350-93F8-19621E625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A675C-2C43-43B6-A862-5085467BA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5974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4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8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79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0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1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2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3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4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5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6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7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8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89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0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1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2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3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4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5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6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96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996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68374FA-92C2-4B0D-B3BA-4189F2D09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9964" name="Rectangle 2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965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966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996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/>
              <a:t>Suzuki Dealer </a:t>
            </a:r>
            <a:br>
              <a:rPr lang="en-US" sz="4800" smtClean="0"/>
            </a:br>
            <a:r>
              <a:rPr lang="en-US" sz="4800" smtClean="0"/>
              <a:t>Management System (SDMS)</a:t>
            </a: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457200" y="4465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5400" i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Business Operation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000" i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Finance: Bank / Kas In Flow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  <p:graphicFrame>
        <p:nvGraphicFramePr>
          <p:cNvPr id="8194" name="Object 6"/>
          <p:cNvGraphicFramePr>
            <a:graphicFrameLocks noGrp="1" noChangeAspect="1"/>
          </p:cNvGraphicFramePr>
          <p:nvPr>
            <p:ph/>
          </p:nvPr>
        </p:nvGraphicFramePr>
        <p:xfrm>
          <a:off x="381000" y="990600"/>
          <a:ext cx="8458200" cy="5099050"/>
        </p:xfrm>
        <a:graphic>
          <a:graphicData uri="http://schemas.openxmlformats.org/presentationml/2006/ole">
            <p:oleObj spid="_x0000_s8194" name="Visio" r:id="rId3" imgW="5485420" imgH="3307369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000" i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Finance: Bank / Kas Out Flow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ph/>
          </p:nvPr>
        </p:nvGraphicFramePr>
        <p:xfrm>
          <a:off x="381000" y="990600"/>
          <a:ext cx="8382000" cy="5053013"/>
        </p:xfrm>
        <a:graphic>
          <a:graphicData uri="http://schemas.openxmlformats.org/presentationml/2006/ole">
            <p:oleObj spid="_x0000_s9218" name="Visio" r:id="rId3" imgW="5485420" imgH="3307369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" y="76200"/>
            <a:ext cx="1981200" cy="1905000"/>
            <a:chOff x="0" y="0"/>
            <a:chExt cx="1407" cy="1392"/>
          </a:xfrm>
        </p:grpSpPr>
        <p:grpSp>
          <p:nvGrpSpPr>
            <p:cNvPr id="13316" name="Group 5"/>
            <p:cNvGrpSpPr>
              <a:grpSpLocks/>
            </p:cNvGrpSpPr>
            <p:nvPr/>
          </p:nvGrpSpPr>
          <p:grpSpPr bwMode="auto">
            <a:xfrm>
              <a:off x="0" y="0"/>
              <a:ext cx="1407" cy="1392"/>
              <a:chOff x="720" y="1248"/>
              <a:chExt cx="2415" cy="2415"/>
            </a:xfrm>
          </p:grpSpPr>
          <p:sp>
            <p:nvSpPr>
              <p:cNvPr id="107526" name="AutoShape 6"/>
              <p:cNvSpPr>
                <a:spLocks noChangeArrowheads="1"/>
              </p:cNvSpPr>
              <p:nvPr/>
            </p:nvSpPr>
            <p:spPr bwMode="gray">
              <a:xfrm>
                <a:off x="720" y="1248"/>
                <a:ext cx="2415" cy="2415"/>
              </a:xfrm>
              <a:custGeom>
                <a:avLst/>
                <a:gdLst>
                  <a:gd name="G0" fmla="+- 1914 0 0"/>
                  <a:gd name="G1" fmla="+- 21600 0 1914"/>
                  <a:gd name="G2" fmla="+- 21600 0 1914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914" y="10800"/>
                    </a:moveTo>
                    <a:cubicBezTo>
                      <a:pt x="1914" y="15708"/>
                      <a:pt x="5892" y="19686"/>
                      <a:pt x="10800" y="19686"/>
                    </a:cubicBezTo>
                    <a:cubicBezTo>
                      <a:pt x="15708" y="19686"/>
                      <a:pt x="19686" y="15708"/>
                      <a:pt x="19686" y="10800"/>
                    </a:cubicBezTo>
                    <a:cubicBezTo>
                      <a:pt x="19686" y="5892"/>
                      <a:pt x="15708" y="1914"/>
                      <a:pt x="10800" y="1914"/>
                    </a:cubicBezTo>
                    <a:cubicBezTo>
                      <a:pt x="5892" y="1914"/>
                      <a:pt x="1914" y="5892"/>
                      <a:pt x="1914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66667"/>
                      <a:invGamma/>
                      <a:alpha val="12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66667"/>
                      <a:invGamma/>
                      <a:alpha val="12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 i="0"/>
              </a:p>
            </p:txBody>
          </p:sp>
          <p:sp>
            <p:nvSpPr>
              <p:cNvPr id="107527" name="Oval 7"/>
              <p:cNvSpPr>
                <a:spLocks noChangeArrowheads="1"/>
              </p:cNvSpPr>
              <p:nvPr/>
            </p:nvSpPr>
            <p:spPr bwMode="gray">
              <a:xfrm>
                <a:off x="912" y="1439"/>
                <a:ext cx="2016" cy="201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63529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400" i="0"/>
              </a:p>
            </p:txBody>
          </p:sp>
        </p:grpSp>
        <p:sp>
          <p:nvSpPr>
            <p:cNvPr id="107528" name="Text Box 8"/>
            <p:cNvSpPr txBox="1">
              <a:spLocks noChangeArrowheads="1"/>
            </p:cNvSpPr>
            <p:nvPr/>
          </p:nvSpPr>
          <p:spPr bwMode="gray">
            <a:xfrm>
              <a:off x="254" y="436"/>
              <a:ext cx="931" cy="5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SDMS</a:t>
              </a:r>
            </a:p>
            <a:p>
              <a:pPr algn="ctr">
                <a:defRPr/>
              </a:pPr>
              <a:r>
                <a:rPr lang="en-US" b="1" i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Overview</a:t>
              </a:r>
            </a:p>
          </p:txBody>
        </p:sp>
      </p:grpSp>
      <p:pic>
        <p:nvPicPr>
          <p:cNvPr id="13315" name="Picture 8" descr="C:\Documents and Settings\hasim\My Documents\My Pictures\page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6864350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8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FF00"/>
                </a:solidFill>
              </a:rPr>
              <a:t>Sales: Unit Purchase Flow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>
            <p:ph idx="1"/>
          </p:nvPr>
        </p:nvGraphicFramePr>
        <p:xfrm>
          <a:off x="322263" y="990600"/>
          <a:ext cx="8516937" cy="4713288"/>
        </p:xfrm>
        <a:graphic>
          <a:graphicData uri="http://schemas.openxmlformats.org/presentationml/2006/ole">
            <p:oleObj spid="_x0000_s1026" name="Visio" r:id="rId3" imgW="6032701" imgH="3338428" progId="Visio.Drawing.6">
              <p:embed/>
            </p:oleObj>
          </a:graphicData>
        </a:graphic>
      </p:graphicFrame>
      <p:sp>
        <p:nvSpPr>
          <p:cNvPr id="1028" name="Text Box 13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FF00"/>
                </a:solidFill>
              </a:rPr>
              <a:t>Sales: Unit Sales Flow</a:t>
            </a:r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914400" y="990600"/>
          <a:ext cx="7467600" cy="5405438"/>
        </p:xfrm>
        <a:graphic>
          <a:graphicData uri="http://schemas.openxmlformats.org/presentationml/2006/ole">
            <p:oleObj spid="_x0000_s2050" name="Visio" r:id="rId3" imgW="6001800" imgH="4345392" progId="Visio.Drawing.6">
              <p:embed/>
            </p:oleObj>
          </a:graphicData>
        </a:graphic>
      </p:graphicFrame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FF00"/>
                </a:solidFill>
              </a:rPr>
              <a:t>Sparepart: Purchasing Flow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idx="1"/>
          </p:nvPr>
        </p:nvGraphicFramePr>
        <p:xfrm>
          <a:off x="1371600" y="990600"/>
          <a:ext cx="6477000" cy="5376863"/>
        </p:xfrm>
        <a:graphic>
          <a:graphicData uri="http://schemas.openxmlformats.org/presentationml/2006/ole">
            <p:oleObj spid="_x0000_s3074" name="Visio" r:id="rId3" imgW="4452659" imgH="3696832" progId="Visio.Drawing.6">
              <p:embed/>
            </p:oleObj>
          </a:graphicData>
        </a:graphic>
      </p:graphicFrame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FF00"/>
                </a:solidFill>
              </a:rPr>
              <a:t>Sparepart: Sales Flow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ph idx="1"/>
          </p:nvPr>
        </p:nvGraphicFramePr>
        <p:xfrm>
          <a:off x="1371600" y="990600"/>
          <a:ext cx="6400800" cy="5314950"/>
        </p:xfrm>
        <a:graphic>
          <a:graphicData uri="http://schemas.openxmlformats.org/presentationml/2006/ole">
            <p:oleObj spid="_x0000_s4098" name="Visio" r:id="rId3" imgW="4452659" imgH="3696832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FF00"/>
                </a:solidFill>
              </a:rPr>
              <a:t>Service: Operation Flow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  <p:graphicFrame>
        <p:nvGraphicFramePr>
          <p:cNvPr id="5122" name="Object 15"/>
          <p:cNvGraphicFramePr>
            <a:graphicFrameLocks noChangeAspect="1"/>
          </p:cNvGraphicFramePr>
          <p:nvPr>
            <p:ph idx="1"/>
          </p:nvPr>
        </p:nvGraphicFramePr>
        <p:xfrm>
          <a:off x="304800" y="990600"/>
          <a:ext cx="8534400" cy="5410200"/>
        </p:xfrm>
        <a:graphic>
          <a:graphicData uri="http://schemas.openxmlformats.org/presentationml/2006/ole">
            <p:oleObj spid="_x0000_s5122" name="Visio" r:id="rId3" imgW="4499153" imgH="3727704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FF00"/>
                </a:solidFill>
              </a:rPr>
              <a:t>Service: Warranty Claim Flow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ph idx="1"/>
          </p:nvPr>
        </p:nvGraphicFramePr>
        <p:xfrm>
          <a:off x="304800" y="1481138"/>
          <a:ext cx="8534400" cy="4335462"/>
        </p:xfrm>
        <a:graphic>
          <a:graphicData uri="http://schemas.openxmlformats.org/presentationml/2006/ole">
            <p:oleObj spid="_x0000_s6146" name="Visio" r:id="rId3" imgW="6484250" imgH="32934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000" i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Service: PDI &amp; KSG Flow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7315200" y="63246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solidFill>
                  <a:srgbClr val="FF3300"/>
                </a:solidFill>
              </a:rPr>
              <a:t>IT Development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>
            <p:ph/>
          </p:nvPr>
        </p:nvGraphicFramePr>
        <p:xfrm>
          <a:off x="304800" y="1489075"/>
          <a:ext cx="8534400" cy="4335463"/>
        </p:xfrm>
        <a:graphic>
          <a:graphicData uri="http://schemas.openxmlformats.org/presentationml/2006/ole">
            <p:oleObj spid="_x0000_s7170" name="Visio" r:id="rId3" imgW="6484250" imgH="3293460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550</TotalTime>
  <Words>74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</vt:lpstr>
      <vt:lpstr>Calibri</vt:lpstr>
      <vt:lpstr>Digital Dots</vt:lpstr>
      <vt:lpstr>Microsoft Visio Drawing</vt:lpstr>
      <vt:lpstr>Suzuki Dealer  Management System (SDMS)</vt:lpstr>
      <vt:lpstr>Slide 2</vt:lpstr>
      <vt:lpstr>Sales: Unit Purchase Flow</vt:lpstr>
      <vt:lpstr>Sales: Unit Sales Flow</vt:lpstr>
      <vt:lpstr>Sparepart: Purchasing Flow</vt:lpstr>
      <vt:lpstr>Sparepart: Sales Flow</vt:lpstr>
      <vt:lpstr>Service: Operation Flow</vt:lpstr>
      <vt:lpstr>Service: Warranty Claim Flow</vt:lpstr>
      <vt:lpstr>Slide 9</vt:lpstr>
      <vt:lpstr>Slide 10</vt:lpstr>
      <vt:lpstr>Slide 11</vt:lpstr>
    </vt:vector>
  </TitlesOfParts>
  <Company>PT. 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System Development Policy</dc:title>
  <dc:creator>SIM</dc:creator>
  <cp:lastModifiedBy>SIM</cp:lastModifiedBy>
  <cp:revision>41</cp:revision>
  <cp:lastPrinted>1601-01-01T00:00:00Z</cp:lastPrinted>
  <dcterms:created xsi:type="dcterms:W3CDTF">2009-07-05T01:02:27Z</dcterms:created>
  <dcterms:modified xsi:type="dcterms:W3CDTF">2012-05-10T02:28:22Z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