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47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4ef756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4ef756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54ef756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54ef756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0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4ef756e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54ef756e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2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4ef756e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4ef756e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54ef756e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54ef756e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03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54ef756e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54ef756e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0296" y="3750122"/>
            <a:ext cx="8349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encoding feature on the </a:t>
            </a:r>
            <a:r>
              <a:rPr lang="en" sz="1800" dirty="0">
                <a:solidFill>
                  <a:schemeClr val="accent5"/>
                </a:solidFill>
              </a:rPr>
              <a:t>JenjangKarir</a:t>
            </a:r>
            <a:r>
              <a:rPr lang="en" sz="1800" dirty="0"/>
              <a:t>, </a:t>
            </a:r>
            <a:r>
              <a:rPr lang="en" sz="1800" dirty="0">
                <a:solidFill>
                  <a:schemeClr val="accent5"/>
                </a:solidFill>
              </a:rPr>
              <a:t>PerformancePegawai </a:t>
            </a:r>
            <a:r>
              <a:rPr lang="en" sz="1800" dirty="0"/>
              <a:t>and </a:t>
            </a:r>
            <a:r>
              <a:rPr lang="en" sz="1800" dirty="0">
                <a:solidFill>
                  <a:schemeClr val="accent5"/>
                </a:solidFill>
              </a:rPr>
              <a:t>TingkatPendidikan </a:t>
            </a:r>
            <a:r>
              <a:rPr lang="en" sz="1800" dirty="0"/>
              <a:t>columns is done using the </a:t>
            </a:r>
            <a:r>
              <a:rPr lang="en" sz="1800" dirty="0">
                <a:solidFill>
                  <a:schemeClr val="accent5"/>
                </a:solidFill>
              </a:rPr>
              <a:t>label encoder method</a:t>
            </a:r>
            <a:r>
              <a:rPr lang="en" sz="1800" dirty="0"/>
              <a:t> because all of these columns contain </a:t>
            </a:r>
            <a:r>
              <a:rPr lang="en" sz="1800" dirty="0">
                <a:solidFill>
                  <a:schemeClr val="accent5"/>
                </a:solidFill>
              </a:rPr>
              <a:t>ordinal values </a:t>
            </a:r>
            <a:r>
              <a:rPr lang="en" sz="1800" dirty="0"/>
              <a:t>(have an order).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26" y="572444"/>
            <a:ext cx="7518786" cy="30989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3425" y="3049050"/>
            <a:ext cx="8349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While for the </a:t>
            </a:r>
            <a:r>
              <a:rPr lang="en" sz="1800" dirty="0" smtClean="0">
                <a:solidFill>
                  <a:schemeClr val="accent5"/>
                </a:solidFill>
              </a:rPr>
              <a:t>Pekerjaan, AsalDaerah, StatusKepegawaian, StatusPernikahan, HiringPlatform </a:t>
            </a:r>
            <a:r>
              <a:rPr lang="en" sz="1800" dirty="0"/>
              <a:t>columns, encoding is done using the </a:t>
            </a:r>
            <a:r>
              <a:rPr lang="en" sz="1800" dirty="0">
                <a:solidFill>
                  <a:schemeClr val="accent5"/>
                </a:solidFill>
              </a:rPr>
              <a:t>one hot encoding </a:t>
            </a:r>
            <a:r>
              <a:rPr lang="en" sz="1800" dirty="0"/>
              <a:t>method so that each value of the column has the </a:t>
            </a:r>
            <a:r>
              <a:rPr lang="en" sz="1800" dirty="0">
                <a:solidFill>
                  <a:schemeClr val="accent5"/>
                </a:solidFill>
              </a:rPr>
              <a:t>same value </a:t>
            </a:r>
            <a:r>
              <a:rPr lang="en" sz="1800" dirty="0"/>
              <a:t>when training the model.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37" y="828632"/>
            <a:ext cx="7467984" cy="1657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25"/>
            <a:ext cx="8839200" cy="220764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columns </a:t>
            </a:r>
            <a:r>
              <a:rPr lang="en" sz="1800">
                <a:solidFill>
                  <a:schemeClr val="accent5"/>
                </a:solidFill>
              </a:rPr>
              <a:t>SkorSurveyEngagement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SkorKepuasanPegawai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JumlahKeikutsertaanProjek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JumlahKeterlambatanSebulanTerakhir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JumlahKetidakhadiran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standardization </a:t>
            </a:r>
            <a:r>
              <a:rPr lang="en" sz="1800"/>
              <a:t>is carried out to </a:t>
            </a:r>
            <a:r>
              <a:rPr lang="en" sz="1800">
                <a:solidFill>
                  <a:schemeClr val="accent5"/>
                </a:solidFill>
              </a:rPr>
              <a:t>equalize </a:t>
            </a:r>
            <a:r>
              <a:rPr lang="en" sz="1800"/>
              <a:t>the </a:t>
            </a:r>
            <a:r>
              <a:rPr lang="en" sz="1800">
                <a:solidFill>
                  <a:schemeClr val="accent5"/>
                </a:solidFill>
              </a:rPr>
              <a:t>scale </a:t>
            </a:r>
            <a:r>
              <a:rPr lang="en" sz="1800"/>
              <a:t>of each column.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325"/>
            <a:ext cx="8839201" cy="20870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Split train and test data is divided by a ratio of </a:t>
            </a:r>
            <a:r>
              <a:rPr lang="en" sz="1800">
                <a:solidFill>
                  <a:schemeClr val="accent5"/>
                </a:solidFill>
              </a:rPr>
              <a:t>70:30</a:t>
            </a:r>
            <a:r>
              <a:rPr lang="en" sz="1800"/>
              <a:t>, while to overcome the </a:t>
            </a:r>
            <a:r>
              <a:rPr lang="en" sz="1800">
                <a:solidFill>
                  <a:schemeClr val="accent5"/>
                </a:solidFill>
              </a:rPr>
              <a:t>imbalance </a:t>
            </a:r>
            <a:r>
              <a:rPr lang="en" sz="1800"/>
              <a:t>class, a </a:t>
            </a:r>
            <a:r>
              <a:rPr lang="en" sz="1800">
                <a:solidFill>
                  <a:schemeClr val="accent5"/>
                </a:solidFill>
              </a:rPr>
              <a:t>random oversampling method </a:t>
            </a:r>
            <a:r>
              <a:rPr lang="en" sz="1800"/>
              <a:t>is performed using the </a:t>
            </a:r>
            <a:r>
              <a:rPr lang="en" sz="1800">
                <a:solidFill>
                  <a:schemeClr val="accent5"/>
                </a:solidFill>
              </a:rPr>
              <a:t>RandomOverSampler </a:t>
            </a:r>
            <a:r>
              <a:rPr lang="en" sz="1800"/>
              <a:t>library on the minority class to </a:t>
            </a:r>
            <a:r>
              <a:rPr lang="en" sz="1800">
                <a:solidFill>
                  <a:schemeClr val="accent5"/>
                </a:solidFill>
              </a:rPr>
              <a:t>balance </a:t>
            </a:r>
            <a:r>
              <a:rPr lang="en" sz="1800"/>
              <a:t>the class.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model was trained using </a:t>
            </a:r>
            <a:r>
              <a:rPr lang="en" sz="1800" dirty="0">
                <a:solidFill>
                  <a:schemeClr val="accent5"/>
                </a:solidFill>
              </a:rPr>
              <a:t>several algorithms </a:t>
            </a:r>
            <a:r>
              <a:rPr lang="en" sz="1800" dirty="0"/>
              <a:t>namely logistic regression, KNN, Decision Tree, Random Forest, Naive Bayes and XGBoost. However, </a:t>
            </a:r>
            <a:r>
              <a:rPr lang="en" sz="1800" dirty="0" smtClean="0">
                <a:solidFill>
                  <a:schemeClr val="accent5"/>
                </a:solidFill>
              </a:rPr>
              <a:t>Random forest </a:t>
            </a:r>
            <a:r>
              <a:rPr lang="en" sz="1800" dirty="0"/>
              <a:t>was chosen as the best model because of the best </a:t>
            </a:r>
            <a:r>
              <a:rPr lang="en" sz="1800" dirty="0">
                <a:solidFill>
                  <a:schemeClr val="accent5"/>
                </a:solidFill>
              </a:rPr>
              <a:t>overall score</a:t>
            </a:r>
            <a:r>
              <a:rPr lang="en" sz="1800" dirty="0"/>
              <a:t>. 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35" y="656554"/>
            <a:ext cx="4483330" cy="23496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289050" y="691425"/>
            <a:ext cx="44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336125" y="712400"/>
            <a:ext cx="44049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The results of the </a:t>
            </a:r>
            <a:r>
              <a:rPr lang="en" sz="1900" dirty="0">
                <a:solidFill>
                  <a:schemeClr val="accent5"/>
                </a:solidFill>
              </a:rPr>
              <a:t>confusion matrix </a:t>
            </a:r>
            <a:r>
              <a:rPr lang="en" sz="1900" dirty="0"/>
              <a:t>show, from </a:t>
            </a:r>
            <a:r>
              <a:rPr lang="en" sz="1900" dirty="0">
                <a:solidFill>
                  <a:schemeClr val="accent5"/>
                </a:solidFill>
              </a:rPr>
              <a:t>87 </a:t>
            </a:r>
            <a:r>
              <a:rPr lang="en" sz="1900" dirty="0"/>
              <a:t>test data, the model can </a:t>
            </a:r>
            <a:r>
              <a:rPr lang="en" sz="1900" dirty="0">
                <a:solidFill>
                  <a:schemeClr val="accent5"/>
                </a:solidFill>
              </a:rPr>
              <a:t>accurately </a:t>
            </a:r>
            <a:r>
              <a:rPr lang="en" sz="1900" dirty="0"/>
              <a:t>separate </a:t>
            </a:r>
            <a:r>
              <a:rPr lang="en" sz="1900" dirty="0" smtClean="0"/>
              <a:t>33.33% </a:t>
            </a:r>
            <a:r>
              <a:rPr lang="en" sz="1900" dirty="0"/>
              <a:t>of the data are employees who will resign while 63.22% are employees who remain. Since we use </a:t>
            </a:r>
            <a:r>
              <a:rPr lang="en" sz="1900" dirty="0">
                <a:solidFill>
                  <a:schemeClr val="accent5"/>
                </a:solidFill>
              </a:rPr>
              <a:t>recall </a:t>
            </a:r>
            <a:r>
              <a:rPr lang="en" sz="1900" dirty="0"/>
              <a:t>metrics, it can be seen that the model can </a:t>
            </a:r>
            <a:r>
              <a:rPr lang="en" sz="1900" dirty="0">
                <a:solidFill>
                  <a:schemeClr val="accent5"/>
                </a:solidFill>
              </a:rPr>
              <a:t>recognize </a:t>
            </a:r>
            <a:r>
              <a:rPr lang="en" sz="1900" dirty="0"/>
              <a:t>most of the </a:t>
            </a:r>
            <a:r>
              <a:rPr lang="en" sz="1900" dirty="0">
                <a:solidFill>
                  <a:schemeClr val="accent5"/>
                </a:solidFill>
              </a:rPr>
              <a:t>patterns </a:t>
            </a:r>
            <a:r>
              <a:rPr lang="en" sz="1900" dirty="0"/>
              <a:t>of employees who will </a:t>
            </a:r>
            <a:r>
              <a:rPr lang="en" sz="1900" dirty="0">
                <a:solidFill>
                  <a:schemeClr val="accent5"/>
                </a:solidFill>
              </a:rPr>
              <a:t>positively </a:t>
            </a:r>
            <a:r>
              <a:rPr lang="en" sz="1900" dirty="0"/>
              <a:t>resign with a </a:t>
            </a:r>
            <a:r>
              <a:rPr lang="en" sz="1900" dirty="0">
                <a:solidFill>
                  <a:schemeClr val="accent5"/>
                </a:solidFill>
              </a:rPr>
              <a:t>low false negative rate</a:t>
            </a:r>
            <a:r>
              <a:rPr lang="en" sz="1900" dirty="0"/>
              <a:t>.</a:t>
            </a:r>
            <a:endParaRPr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605921"/>
            <a:ext cx="4029538" cy="3478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Build an Automated Resignation Behavior Prediction using Machine Learning </vt:lpstr>
      <vt:lpstr>Build an Automated Resignation Behavior Prediction using Machine Learning </vt:lpstr>
      <vt:lpstr>Build an Automated Resignation Behavior Prediction using Machine Learning </vt:lpstr>
      <vt:lpstr>Build an Automated Resignation Behavior Prediction using Machine Learning </vt:lpstr>
      <vt:lpstr>Build an Automated Resignation Behavior Prediction using Machine Learning </vt:lpstr>
      <vt:lpstr>Build an Automated Resignation Behavior Prediction using Machine Learning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 Automated Resignation Behavior Prediction using Machine Learning </dc:title>
  <cp:lastModifiedBy>ASUS</cp:lastModifiedBy>
  <cp:revision>2</cp:revision>
  <dcterms:modified xsi:type="dcterms:W3CDTF">2023-02-17T10:31:44Z</dcterms:modified>
</cp:coreProperties>
</file>