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ferrysetefanus/Improving-Employee-Retention-by-Predicting-Employee-Attrition-Using-Machin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Annual Report on Employee Number Changes</a:t>
            </a:r>
            <a:endParaRPr sz="179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798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250" y="652825"/>
            <a:ext cx="3800274" cy="30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802625" y="3633225"/>
            <a:ext cx="712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the graph above, there was a </a:t>
            </a:r>
            <a:r>
              <a:rPr lang="en">
                <a:solidFill>
                  <a:schemeClr val="accent5"/>
                </a:solidFill>
              </a:rPr>
              <a:t>decrease </a:t>
            </a:r>
            <a:r>
              <a:rPr lang="en"/>
              <a:t>in the </a:t>
            </a:r>
            <a:r>
              <a:rPr lang="en">
                <a:solidFill>
                  <a:schemeClr val="accent5"/>
                </a:solidFill>
              </a:rPr>
              <a:t>number of employees hired after 2011</a:t>
            </a:r>
            <a:r>
              <a:rPr lang="en"/>
              <a:t>. The peak occurred in </a:t>
            </a:r>
            <a:r>
              <a:rPr lang="en">
                <a:solidFill>
                  <a:schemeClr val="accent5"/>
                </a:solidFill>
              </a:rPr>
              <a:t>2017 to 2020</a:t>
            </a:r>
            <a:r>
              <a:rPr lang="en"/>
              <a:t>, the number of employees who </a:t>
            </a:r>
            <a:r>
              <a:rPr lang="en">
                <a:solidFill>
                  <a:schemeClr val="accent5"/>
                </a:solidFill>
              </a:rPr>
              <a:t>left</a:t>
            </a:r>
            <a:r>
              <a:rPr lang="en"/>
              <a:t> was </a:t>
            </a:r>
            <a:r>
              <a:rPr lang="en">
                <a:solidFill>
                  <a:schemeClr val="accent5"/>
                </a:solidFill>
              </a:rPr>
              <a:t>more</a:t>
            </a:r>
            <a:r>
              <a:rPr lang="en"/>
              <a:t> than employees who were accepted. This indicates that there is a </a:t>
            </a:r>
            <a:r>
              <a:rPr lang="en">
                <a:solidFill>
                  <a:schemeClr val="dk1"/>
                </a:solidFill>
              </a:rPr>
              <a:t>problem</a:t>
            </a:r>
            <a:r>
              <a:rPr lang="en"/>
              <a:t> within the company.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more details</a:t>
            </a:r>
            <a:r>
              <a:rPr lang="en" sz="1100">
                <a:solidFill>
                  <a:srgbClr val="000000"/>
                </a:solidFill>
              </a:rPr>
              <a:t>, </a:t>
            </a:r>
            <a:r>
              <a:rPr lang="en" sz="1100"/>
              <a:t>see</a:t>
            </a:r>
            <a:r>
              <a:rPr lang="en" sz="1100">
                <a:solidFill>
                  <a:srgbClr val="000000"/>
                </a:solidFill>
              </a:rPr>
              <a:t> jupyter notebook </a:t>
            </a:r>
            <a:r>
              <a:rPr lang="en" sz="11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