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54ef756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54ef756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54ef756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54ef756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54ef756e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54ef756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54ef756e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54ef756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54ef756e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54ef756e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54ef756e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54ef756e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61425"/>
            <a:ext cx="81807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Build an Automated Resignation Behavior Prediction using Machine Learning</a:t>
            </a:r>
            <a:endParaRPr b="1" sz="179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798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6125"/>
            <a:ext cx="8839198" cy="223108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03425" y="3049050"/>
            <a:ext cx="834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encoding feature on the </a:t>
            </a:r>
            <a:r>
              <a:rPr lang="en" sz="1800">
                <a:solidFill>
                  <a:schemeClr val="accent5"/>
                </a:solidFill>
              </a:rPr>
              <a:t>JenjangKarir</a:t>
            </a:r>
            <a:r>
              <a:rPr lang="en" sz="1800"/>
              <a:t>, </a:t>
            </a:r>
            <a:r>
              <a:rPr lang="en" sz="1800">
                <a:solidFill>
                  <a:schemeClr val="accent5"/>
                </a:solidFill>
              </a:rPr>
              <a:t>PerformancePegawai </a:t>
            </a:r>
            <a:r>
              <a:rPr lang="en" sz="1800"/>
              <a:t>and </a:t>
            </a:r>
            <a:r>
              <a:rPr lang="en" sz="1800">
                <a:solidFill>
                  <a:schemeClr val="accent5"/>
                </a:solidFill>
              </a:rPr>
              <a:t>TingkatPendidikan </a:t>
            </a:r>
            <a:r>
              <a:rPr lang="en" sz="1800"/>
              <a:t>columns is done using the </a:t>
            </a:r>
            <a:r>
              <a:rPr lang="en" sz="1800">
                <a:solidFill>
                  <a:schemeClr val="accent5"/>
                </a:solidFill>
              </a:rPr>
              <a:t>label encoder method</a:t>
            </a:r>
            <a:r>
              <a:rPr lang="en" sz="1800"/>
              <a:t> because all of these columns contain </a:t>
            </a:r>
            <a:r>
              <a:rPr lang="en" sz="1800">
                <a:solidFill>
                  <a:schemeClr val="accent5"/>
                </a:solidFill>
              </a:rPr>
              <a:t>ordinal values </a:t>
            </a:r>
            <a:r>
              <a:rPr lang="en" sz="1800"/>
              <a:t>(have an order).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61425"/>
            <a:ext cx="81807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Build an Automated Resignation Behavior Prediction using Machine Learning</a:t>
            </a:r>
            <a:endParaRPr b="1" sz="179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798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03425" y="3049050"/>
            <a:ext cx="834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While for the </a:t>
            </a:r>
            <a:r>
              <a:rPr lang="en" sz="1800">
                <a:solidFill>
                  <a:schemeClr val="accent5"/>
                </a:solidFill>
              </a:rPr>
              <a:t>Pekerjaan </a:t>
            </a:r>
            <a:r>
              <a:rPr lang="en" sz="1800"/>
              <a:t>and </a:t>
            </a:r>
            <a:r>
              <a:rPr lang="en" sz="1800">
                <a:solidFill>
                  <a:schemeClr val="accent5"/>
                </a:solidFill>
              </a:rPr>
              <a:t>AlasanResign </a:t>
            </a:r>
            <a:r>
              <a:rPr lang="en" sz="1800"/>
              <a:t>columns, encoding is done using the </a:t>
            </a:r>
            <a:r>
              <a:rPr lang="en" sz="1800">
                <a:solidFill>
                  <a:schemeClr val="accent5"/>
                </a:solidFill>
              </a:rPr>
              <a:t>one hot encoding </a:t>
            </a:r>
            <a:r>
              <a:rPr lang="en" sz="1800"/>
              <a:t>method so that each value of the column has the </a:t>
            </a:r>
            <a:r>
              <a:rPr lang="en" sz="1800">
                <a:solidFill>
                  <a:schemeClr val="accent5"/>
                </a:solidFill>
              </a:rPr>
              <a:t>same value </a:t>
            </a:r>
            <a:r>
              <a:rPr lang="en" sz="1800"/>
              <a:t>when training the model.</a:t>
            </a:r>
            <a:endParaRPr sz="1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850" y="628375"/>
            <a:ext cx="66484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0" y="61425"/>
            <a:ext cx="81807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Build an Automated Resignation Behavior Prediction using Machine Learning</a:t>
            </a:r>
            <a:endParaRPr b="1" sz="179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798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6125"/>
            <a:ext cx="8839200" cy="220764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88900" y="3006175"/>
            <a:ext cx="736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the columns </a:t>
            </a:r>
            <a:r>
              <a:rPr lang="en" sz="1800">
                <a:solidFill>
                  <a:schemeClr val="accent5"/>
                </a:solidFill>
              </a:rPr>
              <a:t>SkorSurveyEngagement</a:t>
            </a:r>
            <a:r>
              <a:rPr lang="en" sz="1800"/>
              <a:t>, </a:t>
            </a:r>
            <a:r>
              <a:rPr lang="en" sz="1800">
                <a:solidFill>
                  <a:schemeClr val="accent5"/>
                </a:solidFill>
              </a:rPr>
              <a:t>SkorKepuasanPegawai</a:t>
            </a:r>
            <a:r>
              <a:rPr lang="en" sz="1800"/>
              <a:t>, </a:t>
            </a:r>
            <a:r>
              <a:rPr lang="en" sz="1800">
                <a:solidFill>
                  <a:schemeClr val="accent5"/>
                </a:solidFill>
              </a:rPr>
              <a:t>JumlahKeikutsertaanProjek</a:t>
            </a:r>
            <a:r>
              <a:rPr lang="en" sz="1800"/>
              <a:t>, </a:t>
            </a:r>
            <a:r>
              <a:rPr lang="en" sz="1800">
                <a:solidFill>
                  <a:schemeClr val="accent5"/>
                </a:solidFill>
              </a:rPr>
              <a:t>JumlahKeterlambatanSebulanTerakhir</a:t>
            </a:r>
            <a:r>
              <a:rPr lang="en" sz="1800"/>
              <a:t>, </a:t>
            </a:r>
            <a:r>
              <a:rPr lang="en" sz="1800">
                <a:solidFill>
                  <a:schemeClr val="accent5"/>
                </a:solidFill>
              </a:rPr>
              <a:t>JumlahKetidakhadiran</a:t>
            </a:r>
            <a:r>
              <a:rPr lang="en" sz="1800"/>
              <a:t>, </a:t>
            </a:r>
            <a:r>
              <a:rPr lang="en" sz="1800">
                <a:solidFill>
                  <a:schemeClr val="accent5"/>
                </a:solidFill>
              </a:rPr>
              <a:t>standardization </a:t>
            </a:r>
            <a:r>
              <a:rPr lang="en" sz="1800"/>
              <a:t>is carried out to </a:t>
            </a:r>
            <a:r>
              <a:rPr lang="en" sz="1800">
                <a:solidFill>
                  <a:schemeClr val="accent5"/>
                </a:solidFill>
              </a:rPr>
              <a:t>equalize </a:t>
            </a:r>
            <a:r>
              <a:rPr lang="en" sz="1800"/>
              <a:t>the </a:t>
            </a:r>
            <a:r>
              <a:rPr lang="en" sz="1800">
                <a:solidFill>
                  <a:schemeClr val="accent5"/>
                </a:solidFill>
              </a:rPr>
              <a:t>scale </a:t>
            </a:r>
            <a:r>
              <a:rPr lang="en" sz="1800"/>
              <a:t>of each column.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5325"/>
            <a:ext cx="8839201" cy="208703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0" y="61425"/>
            <a:ext cx="81807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Build an Automated Resignation Behavior Prediction using Machine Learning</a:t>
            </a:r>
            <a:endParaRPr b="1" sz="179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798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888900" y="3006175"/>
            <a:ext cx="736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Split train and test data is divided by a ratio of </a:t>
            </a:r>
            <a:r>
              <a:rPr lang="en" sz="1800">
                <a:solidFill>
                  <a:schemeClr val="accent5"/>
                </a:solidFill>
              </a:rPr>
              <a:t>70:30</a:t>
            </a:r>
            <a:r>
              <a:rPr lang="en" sz="1800"/>
              <a:t>, while to overcome the </a:t>
            </a:r>
            <a:r>
              <a:rPr lang="en" sz="1800">
                <a:solidFill>
                  <a:schemeClr val="accent5"/>
                </a:solidFill>
              </a:rPr>
              <a:t>imbalance </a:t>
            </a:r>
            <a:r>
              <a:rPr lang="en" sz="1800"/>
              <a:t>class, a </a:t>
            </a:r>
            <a:r>
              <a:rPr lang="en" sz="1800">
                <a:solidFill>
                  <a:schemeClr val="accent5"/>
                </a:solidFill>
              </a:rPr>
              <a:t>random oversampling method </a:t>
            </a:r>
            <a:r>
              <a:rPr lang="en" sz="1800"/>
              <a:t>is performed using the </a:t>
            </a:r>
            <a:r>
              <a:rPr lang="en" sz="1800">
                <a:solidFill>
                  <a:schemeClr val="accent5"/>
                </a:solidFill>
              </a:rPr>
              <a:t>RandomOverSampler </a:t>
            </a:r>
            <a:r>
              <a:rPr lang="en" sz="1800"/>
              <a:t>library on the minority class to </a:t>
            </a:r>
            <a:r>
              <a:rPr lang="en" sz="1800">
                <a:solidFill>
                  <a:schemeClr val="accent5"/>
                </a:solidFill>
              </a:rPr>
              <a:t>balance </a:t>
            </a:r>
            <a:r>
              <a:rPr lang="en" sz="1800"/>
              <a:t>the class.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0" y="61425"/>
            <a:ext cx="81807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Build an Automated Resignation Behavior Prediction using Machine Learning</a:t>
            </a:r>
            <a:endParaRPr b="1" sz="179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798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888900" y="3006175"/>
            <a:ext cx="736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model was trained using </a:t>
            </a:r>
            <a:r>
              <a:rPr lang="en" sz="1800">
                <a:solidFill>
                  <a:schemeClr val="accent5"/>
                </a:solidFill>
              </a:rPr>
              <a:t>several algorithms </a:t>
            </a:r>
            <a:r>
              <a:rPr lang="en" sz="1800"/>
              <a:t>namely logistic regression, KNN, Decision Tree, Random Forest, Naive Bayes and XGBoost. However, </a:t>
            </a:r>
            <a:r>
              <a:rPr lang="en" sz="1800">
                <a:solidFill>
                  <a:schemeClr val="accent5"/>
                </a:solidFill>
              </a:rPr>
              <a:t>Decision Tree </a:t>
            </a:r>
            <a:r>
              <a:rPr lang="en" sz="1800"/>
              <a:t>was chosen as the best model because of the best </a:t>
            </a:r>
            <a:r>
              <a:rPr lang="en" sz="1800">
                <a:solidFill>
                  <a:schemeClr val="accent5"/>
                </a:solidFill>
              </a:rPr>
              <a:t>overall score</a:t>
            </a:r>
            <a:r>
              <a:rPr lang="en" sz="1800"/>
              <a:t>. </a:t>
            </a:r>
            <a:endParaRPr sz="18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400" y="646125"/>
            <a:ext cx="4005210" cy="22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0" y="61425"/>
            <a:ext cx="81807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Build an Automated Resignation Behavior Prediction using Machine Learning</a:t>
            </a:r>
            <a:endParaRPr b="1" sz="179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798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6125"/>
            <a:ext cx="390525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4289050" y="691425"/>
            <a:ext cx="44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4336125" y="712400"/>
            <a:ext cx="44049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results of the </a:t>
            </a:r>
            <a:r>
              <a:rPr lang="en" sz="1900">
                <a:solidFill>
                  <a:schemeClr val="accent5"/>
                </a:solidFill>
              </a:rPr>
              <a:t>confusion matrix </a:t>
            </a:r>
            <a:r>
              <a:rPr lang="en" sz="1900"/>
              <a:t>show, from </a:t>
            </a:r>
            <a:r>
              <a:rPr lang="en" sz="1900">
                <a:solidFill>
                  <a:schemeClr val="accent5"/>
                </a:solidFill>
              </a:rPr>
              <a:t>87 </a:t>
            </a:r>
            <a:r>
              <a:rPr lang="en" sz="1900"/>
              <a:t>test data, the model can </a:t>
            </a:r>
            <a:r>
              <a:rPr lang="en" sz="1900">
                <a:solidFill>
                  <a:schemeClr val="accent5"/>
                </a:solidFill>
              </a:rPr>
              <a:t>accurately </a:t>
            </a:r>
            <a:r>
              <a:rPr lang="en" sz="1900"/>
              <a:t>separate 34.48% of the data are employees who will resign while 63.22% are employees who remain. Since we use </a:t>
            </a:r>
            <a:r>
              <a:rPr lang="en" sz="1900">
                <a:solidFill>
                  <a:schemeClr val="accent5"/>
                </a:solidFill>
              </a:rPr>
              <a:t>recall </a:t>
            </a:r>
            <a:r>
              <a:rPr lang="en" sz="1900"/>
              <a:t>metrics, it can be seen that the model can </a:t>
            </a:r>
            <a:r>
              <a:rPr lang="en" sz="1900">
                <a:solidFill>
                  <a:schemeClr val="accent5"/>
                </a:solidFill>
              </a:rPr>
              <a:t>recognize </a:t>
            </a:r>
            <a:r>
              <a:rPr lang="en" sz="1900"/>
              <a:t>most of the </a:t>
            </a:r>
            <a:r>
              <a:rPr lang="en" sz="1900">
                <a:solidFill>
                  <a:schemeClr val="accent5"/>
                </a:solidFill>
              </a:rPr>
              <a:t>patterns </a:t>
            </a:r>
            <a:r>
              <a:rPr lang="en" sz="1900"/>
              <a:t>of employees who will </a:t>
            </a:r>
            <a:r>
              <a:rPr lang="en" sz="1900">
                <a:solidFill>
                  <a:schemeClr val="accent5"/>
                </a:solidFill>
              </a:rPr>
              <a:t>positively </a:t>
            </a:r>
            <a:r>
              <a:rPr lang="en" sz="1900"/>
              <a:t>resign with a </a:t>
            </a:r>
            <a:r>
              <a:rPr lang="en" sz="1900">
                <a:solidFill>
                  <a:schemeClr val="accent5"/>
                </a:solidFill>
              </a:rPr>
              <a:t>low false negative rate</a:t>
            </a:r>
            <a:r>
              <a:rPr lang="en" sz="1900"/>
              <a:t>.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