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5143500" cx="9144000"/>
  <p:notesSz cx="6858000" cy="9144000"/>
  <p:embeddedFontLst>
    <p:embeddedFont>
      <p:font typeface="Roboto"/>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1" roundtripDataSignature="AMtx7mjBr88ETY5EhzZLeCa/7GZxgGqp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customschemas.google.com/relationships/presentationmetadata" Target="metadata"/><Relationship Id="rId10"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oboto-regular.fntdata"/><Relationship Id="rId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3"/>
          <p:cNvSpPr txBox="1"/>
          <p:nvPr>
            <p:ph type="title"/>
          </p:nvPr>
        </p:nvSpPr>
        <p:spPr>
          <a:xfrm>
            <a:off x="311700" y="-12175"/>
            <a:ext cx="7632300" cy="572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2200"/>
              <a:buNone/>
              <a:defRPr sz="2200">
                <a:solidFill>
                  <a:schemeClr val="lt1"/>
                </a:solidFill>
              </a:defRPr>
            </a:lvl1pPr>
            <a:lvl2pPr lvl="1" algn="ctr">
              <a:lnSpc>
                <a:spcPct val="100000"/>
              </a:lnSpc>
              <a:spcBef>
                <a:spcPts val="0"/>
              </a:spcBef>
              <a:spcAft>
                <a:spcPts val="0"/>
              </a:spcAft>
              <a:buClr>
                <a:schemeClr val="lt1"/>
              </a:buClr>
              <a:buSzPts val="2200"/>
              <a:buNone/>
              <a:defRPr sz="2200">
                <a:solidFill>
                  <a:schemeClr val="lt1"/>
                </a:solidFill>
              </a:defRPr>
            </a:lvl2pPr>
            <a:lvl3pPr lvl="2" algn="ctr">
              <a:lnSpc>
                <a:spcPct val="100000"/>
              </a:lnSpc>
              <a:spcBef>
                <a:spcPts val="0"/>
              </a:spcBef>
              <a:spcAft>
                <a:spcPts val="0"/>
              </a:spcAft>
              <a:buClr>
                <a:schemeClr val="lt1"/>
              </a:buClr>
              <a:buSzPts val="2200"/>
              <a:buNone/>
              <a:defRPr sz="2200">
                <a:solidFill>
                  <a:schemeClr val="lt1"/>
                </a:solidFill>
              </a:defRPr>
            </a:lvl3pPr>
            <a:lvl4pPr lvl="3" algn="ctr">
              <a:lnSpc>
                <a:spcPct val="100000"/>
              </a:lnSpc>
              <a:spcBef>
                <a:spcPts val="0"/>
              </a:spcBef>
              <a:spcAft>
                <a:spcPts val="0"/>
              </a:spcAft>
              <a:buClr>
                <a:schemeClr val="lt1"/>
              </a:buClr>
              <a:buSzPts val="2200"/>
              <a:buNone/>
              <a:defRPr sz="2200">
                <a:solidFill>
                  <a:schemeClr val="lt1"/>
                </a:solidFill>
              </a:defRPr>
            </a:lvl4pPr>
            <a:lvl5pPr lvl="4" algn="ctr">
              <a:lnSpc>
                <a:spcPct val="100000"/>
              </a:lnSpc>
              <a:spcBef>
                <a:spcPts val="0"/>
              </a:spcBef>
              <a:spcAft>
                <a:spcPts val="0"/>
              </a:spcAft>
              <a:buClr>
                <a:schemeClr val="lt1"/>
              </a:buClr>
              <a:buSzPts val="2200"/>
              <a:buNone/>
              <a:defRPr sz="2200">
                <a:solidFill>
                  <a:schemeClr val="lt1"/>
                </a:solidFill>
              </a:defRPr>
            </a:lvl5pPr>
            <a:lvl6pPr lvl="5" algn="ctr">
              <a:lnSpc>
                <a:spcPct val="100000"/>
              </a:lnSpc>
              <a:spcBef>
                <a:spcPts val="0"/>
              </a:spcBef>
              <a:spcAft>
                <a:spcPts val="0"/>
              </a:spcAft>
              <a:buClr>
                <a:schemeClr val="lt1"/>
              </a:buClr>
              <a:buSzPts val="2200"/>
              <a:buNone/>
              <a:defRPr sz="2200">
                <a:solidFill>
                  <a:schemeClr val="lt1"/>
                </a:solidFill>
              </a:defRPr>
            </a:lvl6pPr>
            <a:lvl7pPr lvl="6" algn="ctr">
              <a:lnSpc>
                <a:spcPct val="100000"/>
              </a:lnSpc>
              <a:spcBef>
                <a:spcPts val="0"/>
              </a:spcBef>
              <a:spcAft>
                <a:spcPts val="0"/>
              </a:spcAft>
              <a:buClr>
                <a:schemeClr val="lt1"/>
              </a:buClr>
              <a:buSzPts val="2200"/>
              <a:buNone/>
              <a:defRPr sz="2200">
                <a:solidFill>
                  <a:schemeClr val="lt1"/>
                </a:solidFill>
              </a:defRPr>
            </a:lvl7pPr>
            <a:lvl8pPr lvl="7" algn="ctr">
              <a:lnSpc>
                <a:spcPct val="100000"/>
              </a:lnSpc>
              <a:spcBef>
                <a:spcPts val="0"/>
              </a:spcBef>
              <a:spcAft>
                <a:spcPts val="0"/>
              </a:spcAft>
              <a:buClr>
                <a:schemeClr val="lt1"/>
              </a:buClr>
              <a:buSzPts val="2200"/>
              <a:buNone/>
              <a:defRPr sz="2200">
                <a:solidFill>
                  <a:schemeClr val="lt1"/>
                </a:solidFill>
              </a:defRPr>
            </a:lvl8pPr>
            <a:lvl9pPr lvl="8" algn="ctr">
              <a:lnSpc>
                <a:spcPct val="100000"/>
              </a:lnSpc>
              <a:spcBef>
                <a:spcPts val="0"/>
              </a:spcBef>
              <a:spcAft>
                <a:spcPts val="0"/>
              </a:spcAft>
              <a:buClr>
                <a:schemeClr val="lt1"/>
              </a:buClr>
              <a:buSzPts val="2200"/>
              <a:buNone/>
              <a:defRPr sz="2200">
                <a:solidFill>
                  <a:schemeClr val="lt1"/>
                </a:solidFill>
              </a:defRPr>
            </a:lvl9pPr>
          </a:lstStyle>
          <a:p/>
        </p:txBody>
      </p:sp>
      <p:sp>
        <p:nvSpPr>
          <p:cNvPr id="11" name="Google Shape;11;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 name="Google Shape;12;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4"/>
          <p:cNvSpPr txBox="1"/>
          <p:nvPr>
            <p:ph type="ctrTitle"/>
          </p:nvPr>
        </p:nvSpPr>
        <p:spPr>
          <a:xfrm>
            <a:off x="311705" y="744575"/>
            <a:ext cx="38523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3300"/>
              <a:buNone/>
              <a:defRPr b="1" sz="3300">
                <a:solidFill>
                  <a:schemeClr val="lt1"/>
                </a:solidFill>
              </a:defRPr>
            </a:lvl1pPr>
            <a:lvl2pPr lvl="1" algn="ctr">
              <a:lnSpc>
                <a:spcPct val="100000"/>
              </a:lnSpc>
              <a:spcBef>
                <a:spcPts val="0"/>
              </a:spcBef>
              <a:spcAft>
                <a:spcPts val="0"/>
              </a:spcAft>
              <a:buClr>
                <a:schemeClr val="lt1"/>
              </a:buClr>
              <a:buSzPts val="3300"/>
              <a:buNone/>
              <a:defRPr b="1" sz="3300">
                <a:solidFill>
                  <a:schemeClr val="lt1"/>
                </a:solidFill>
              </a:defRPr>
            </a:lvl2pPr>
            <a:lvl3pPr lvl="2" algn="ctr">
              <a:lnSpc>
                <a:spcPct val="100000"/>
              </a:lnSpc>
              <a:spcBef>
                <a:spcPts val="0"/>
              </a:spcBef>
              <a:spcAft>
                <a:spcPts val="0"/>
              </a:spcAft>
              <a:buClr>
                <a:schemeClr val="lt1"/>
              </a:buClr>
              <a:buSzPts val="3300"/>
              <a:buNone/>
              <a:defRPr b="1" sz="3300">
                <a:solidFill>
                  <a:schemeClr val="lt1"/>
                </a:solidFill>
              </a:defRPr>
            </a:lvl3pPr>
            <a:lvl4pPr lvl="3" algn="ctr">
              <a:lnSpc>
                <a:spcPct val="100000"/>
              </a:lnSpc>
              <a:spcBef>
                <a:spcPts val="0"/>
              </a:spcBef>
              <a:spcAft>
                <a:spcPts val="0"/>
              </a:spcAft>
              <a:buClr>
                <a:schemeClr val="lt1"/>
              </a:buClr>
              <a:buSzPts val="3300"/>
              <a:buNone/>
              <a:defRPr b="1" sz="3300">
                <a:solidFill>
                  <a:schemeClr val="lt1"/>
                </a:solidFill>
              </a:defRPr>
            </a:lvl4pPr>
            <a:lvl5pPr lvl="4" algn="ctr">
              <a:lnSpc>
                <a:spcPct val="100000"/>
              </a:lnSpc>
              <a:spcBef>
                <a:spcPts val="0"/>
              </a:spcBef>
              <a:spcAft>
                <a:spcPts val="0"/>
              </a:spcAft>
              <a:buClr>
                <a:schemeClr val="lt1"/>
              </a:buClr>
              <a:buSzPts val="3300"/>
              <a:buNone/>
              <a:defRPr b="1" sz="3300">
                <a:solidFill>
                  <a:schemeClr val="lt1"/>
                </a:solidFill>
              </a:defRPr>
            </a:lvl5pPr>
            <a:lvl6pPr lvl="5" algn="ctr">
              <a:lnSpc>
                <a:spcPct val="100000"/>
              </a:lnSpc>
              <a:spcBef>
                <a:spcPts val="0"/>
              </a:spcBef>
              <a:spcAft>
                <a:spcPts val="0"/>
              </a:spcAft>
              <a:buClr>
                <a:schemeClr val="lt1"/>
              </a:buClr>
              <a:buSzPts val="3300"/>
              <a:buNone/>
              <a:defRPr b="1" sz="3300">
                <a:solidFill>
                  <a:schemeClr val="lt1"/>
                </a:solidFill>
              </a:defRPr>
            </a:lvl6pPr>
            <a:lvl7pPr lvl="6" algn="ctr">
              <a:lnSpc>
                <a:spcPct val="100000"/>
              </a:lnSpc>
              <a:spcBef>
                <a:spcPts val="0"/>
              </a:spcBef>
              <a:spcAft>
                <a:spcPts val="0"/>
              </a:spcAft>
              <a:buClr>
                <a:schemeClr val="lt1"/>
              </a:buClr>
              <a:buSzPts val="3300"/>
              <a:buNone/>
              <a:defRPr b="1" sz="3300">
                <a:solidFill>
                  <a:schemeClr val="lt1"/>
                </a:solidFill>
              </a:defRPr>
            </a:lvl7pPr>
            <a:lvl8pPr lvl="7" algn="ctr">
              <a:lnSpc>
                <a:spcPct val="100000"/>
              </a:lnSpc>
              <a:spcBef>
                <a:spcPts val="0"/>
              </a:spcBef>
              <a:spcAft>
                <a:spcPts val="0"/>
              </a:spcAft>
              <a:buClr>
                <a:schemeClr val="lt1"/>
              </a:buClr>
              <a:buSzPts val="3300"/>
              <a:buNone/>
              <a:defRPr b="1" sz="3300">
                <a:solidFill>
                  <a:schemeClr val="lt1"/>
                </a:solidFill>
              </a:defRPr>
            </a:lvl8pPr>
            <a:lvl9pPr lvl="8" algn="ctr">
              <a:lnSpc>
                <a:spcPct val="100000"/>
              </a:lnSpc>
              <a:spcBef>
                <a:spcPts val="0"/>
              </a:spcBef>
              <a:spcAft>
                <a:spcPts val="0"/>
              </a:spcAft>
              <a:buClr>
                <a:schemeClr val="lt1"/>
              </a:buClr>
              <a:buSzPts val="3300"/>
              <a:buNone/>
              <a:defRPr b="1" sz="3300">
                <a:solidFill>
                  <a:schemeClr val="lt1"/>
                </a:solidFill>
              </a:defRPr>
            </a:lvl9pPr>
          </a:lstStyle>
          <a:p/>
        </p:txBody>
      </p:sp>
      <p:sp>
        <p:nvSpPr>
          <p:cNvPr id="15" name="Google Shape;15;p4"/>
          <p:cNvSpPr txBox="1"/>
          <p:nvPr>
            <p:ph idx="1" type="subTitle"/>
          </p:nvPr>
        </p:nvSpPr>
        <p:spPr>
          <a:xfrm>
            <a:off x="4980000" y="2834125"/>
            <a:ext cx="3852300" cy="17139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200"/>
              <a:buNone/>
              <a:defRPr sz="1200">
                <a:solidFill>
                  <a:schemeClr val="dk1"/>
                </a:solidFill>
              </a:defRPr>
            </a:lvl2pPr>
            <a:lvl3pPr lvl="2" algn="ctr">
              <a:lnSpc>
                <a:spcPct val="100000"/>
              </a:lnSpc>
              <a:spcBef>
                <a:spcPts val="0"/>
              </a:spcBef>
              <a:spcAft>
                <a:spcPts val="0"/>
              </a:spcAft>
              <a:buClr>
                <a:schemeClr val="dk1"/>
              </a:buClr>
              <a:buSzPts val="1200"/>
              <a:buNone/>
              <a:defRPr sz="1200">
                <a:solidFill>
                  <a:schemeClr val="dk1"/>
                </a:solidFill>
              </a:defRPr>
            </a:lvl3pPr>
            <a:lvl4pPr lvl="3" algn="ctr">
              <a:lnSpc>
                <a:spcPct val="100000"/>
              </a:lnSpc>
              <a:spcBef>
                <a:spcPts val="0"/>
              </a:spcBef>
              <a:spcAft>
                <a:spcPts val="0"/>
              </a:spcAft>
              <a:buClr>
                <a:schemeClr val="dk1"/>
              </a:buClr>
              <a:buSzPts val="1200"/>
              <a:buNone/>
              <a:defRPr sz="1200">
                <a:solidFill>
                  <a:schemeClr val="dk1"/>
                </a:solidFill>
              </a:defRPr>
            </a:lvl4pPr>
            <a:lvl5pPr lvl="4" algn="ctr">
              <a:lnSpc>
                <a:spcPct val="100000"/>
              </a:lnSpc>
              <a:spcBef>
                <a:spcPts val="0"/>
              </a:spcBef>
              <a:spcAft>
                <a:spcPts val="0"/>
              </a:spcAft>
              <a:buClr>
                <a:schemeClr val="dk1"/>
              </a:buClr>
              <a:buSzPts val="1200"/>
              <a:buNone/>
              <a:defRPr sz="1200">
                <a:solidFill>
                  <a:schemeClr val="dk1"/>
                </a:solidFill>
              </a:defRPr>
            </a:lvl5pPr>
            <a:lvl6pPr lvl="5" algn="ctr">
              <a:lnSpc>
                <a:spcPct val="100000"/>
              </a:lnSpc>
              <a:spcBef>
                <a:spcPts val="0"/>
              </a:spcBef>
              <a:spcAft>
                <a:spcPts val="0"/>
              </a:spcAft>
              <a:buClr>
                <a:schemeClr val="dk1"/>
              </a:buClr>
              <a:buSzPts val="1200"/>
              <a:buNone/>
              <a:defRPr sz="1200">
                <a:solidFill>
                  <a:schemeClr val="dk1"/>
                </a:solidFill>
              </a:defRPr>
            </a:lvl6pPr>
            <a:lvl7pPr lvl="6" algn="ctr">
              <a:lnSpc>
                <a:spcPct val="100000"/>
              </a:lnSpc>
              <a:spcBef>
                <a:spcPts val="0"/>
              </a:spcBef>
              <a:spcAft>
                <a:spcPts val="0"/>
              </a:spcAft>
              <a:buClr>
                <a:schemeClr val="dk1"/>
              </a:buClr>
              <a:buSzPts val="1200"/>
              <a:buNone/>
              <a:defRPr sz="1200">
                <a:solidFill>
                  <a:schemeClr val="dk1"/>
                </a:solidFill>
              </a:defRPr>
            </a:lvl7pPr>
            <a:lvl8pPr lvl="7" algn="ctr">
              <a:lnSpc>
                <a:spcPct val="100000"/>
              </a:lnSpc>
              <a:spcBef>
                <a:spcPts val="0"/>
              </a:spcBef>
              <a:spcAft>
                <a:spcPts val="0"/>
              </a:spcAft>
              <a:buClr>
                <a:schemeClr val="dk1"/>
              </a:buClr>
              <a:buSzPts val="1200"/>
              <a:buNone/>
              <a:defRPr sz="1200">
                <a:solidFill>
                  <a:schemeClr val="dk1"/>
                </a:solidFill>
              </a:defRPr>
            </a:lvl8pPr>
            <a:lvl9pPr lvl="8" algn="ctr">
              <a:lnSpc>
                <a:spcPct val="100000"/>
              </a:lnSpc>
              <a:spcBef>
                <a:spcPts val="0"/>
              </a:spcBef>
              <a:spcAft>
                <a:spcPts val="0"/>
              </a:spcAft>
              <a:buClr>
                <a:schemeClr val="dk1"/>
              </a:buClr>
              <a:buSzPts val="1200"/>
              <a:buNone/>
              <a:defRPr sz="1200">
                <a:solidFill>
                  <a:schemeClr val="dk1"/>
                </a:solidFill>
              </a:defRPr>
            </a:lvl9pPr>
          </a:lstStyle>
          <a:p/>
        </p:txBody>
      </p:sp>
      <p:sp>
        <p:nvSpPr>
          <p:cNvPr id="16" name="Google Shape;16;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hyperlink" Target="https://github.com/ferrysetefanus/Investigate-Hotel-Business-using-Data-Visualizati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title"/>
          </p:nvPr>
        </p:nvSpPr>
        <p:spPr>
          <a:xfrm>
            <a:off x="0" y="57300"/>
            <a:ext cx="8180700" cy="52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b="1" lang="en" sz="1798">
                <a:latin typeface="Roboto"/>
                <a:ea typeface="Roboto"/>
                <a:cs typeface="Roboto"/>
                <a:sym typeface="Roboto"/>
              </a:rPr>
              <a:t>Impact Analysis of Lead Time on Hotel Bookings Cancellation Rate</a:t>
            </a:r>
            <a:endParaRPr sz="1798">
              <a:solidFill>
                <a:schemeClr val="lt1"/>
              </a:solidFill>
              <a:latin typeface="Roboto"/>
              <a:ea typeface="Roboto"/>
              <a:cs typeface="Roboto"/>
              <a:sym typeface="Roboto"/>
            </a:endParaRPr>
          </a:p>
        </p:txBody>
      </p:sp>
      <p:pic>
        <p:nvPicPr>
          <p:cNvPr id="55" name="Google Shape;55;p1"/>
          <p:cNvPicPr preferRelativeResize="0"/>
          <p:nvPr/>
        </p:nvPicPr>
        <p:blipFill>
          <a:blip r:embed="rId3">
            <a:alphaModFix/>
          </a:blip>
          <a:stretch>
            <a:fillRect/>
          </a:stretch>
        </p:blipFill>
        <p:spPr>
          <a:xfrm>
            <a:off x="2063663" y="580500"/>
            <a:ext cx="5016675" cy="3009975"/>
          </a:xfrm>
          <a:prstGeom prst="rect">
            <a:avLst/>
          </a:prstGeom>
          <a:noFill/>
          <a:ln>
            <a:noFill/>
          </a:ln>
        </p:spPr>
      </p:pic>
      <p:sp>
        <p:nvSpPr>
          <p:cNvPr id="56" name="Google Shape;56;p1"/>
          <p:cNvSpPr txBox="1"/>
          <p:nvPr/>
        </p:nvSpPr>
        <p:spPr>
          <a:xfrm>
            <a:off x="143400" y="3436025"/>
            <a:ext cx="9000600" cy="1600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t>- </a:t>
            </a:r>
            <a:r>
              <a:rPr lang="en" sz="1200"/>
              <a:t>Both types of hotels have the lowest cancellation rate at a lead time of 1 month (city hotel =22.47%, resort hotel = 13.11%)</a:t>
            </a:r>
            <a:endParaRPr sz="1200"/>
          </a:p>
          <a:p>
            <a:pPr indent="0" lvl="0" marL="0" rtl="0" algn="just">
              <a:spcBef>
                <a:spcPts val="0"/>
              </a:spcBef>
              <a:spcAft>
                <a:spcPts val="0"/>
              </a:spcAft>
              <a:buNone/>
            </a:pPr>
            <a:r>
              <a:rPr lang="en" sz="1200"/>
              <a:t>- Both types of hotel also have the highest cancellation rate </a:t>
            </a:r>
            <a:r>
              <a:rPr lang="en" sz="1200"/>
              <a:t>at a lead time of 11-12 months (city hotel = 78.11%, resort hotel = 45.48%).</a:t>
            </a:r>
            <a:endParaRPr/>
          </a:p>
          <a:p>
            <a:pPr indent="0" lvl="0" marL="0" rtl="0" algn="just">
              <a:spcBef>
                <a:spcPts val="0"/>
              </a:spcBef>
              <a:spcAft>
                <a:spcPts val="0"/>
              </a:spcAft>
              <a:buNone/>
            </a:pPr>
            <a:r>
              <a:rPr lang="en"/>
              <a:t>- </a:t>
            </a:r>
            <a:r>
              <a:rPr lang="en" sz="1200"/>
              <a:t>Significant growth in cancelation rate occurs when the lead time passes 1 month.</a:t>
            </a:r>
            <a:endParaRPr sz="1200"/>
          </a:p>
          <a:p>
            <a:pPr indent="0" lvl="0" marL="0" rtl="0" algn="just">
              <a:spcBef>
                <a:spcPts val="0"/>
              </a:spcBef>
              <a:spcAft>
                <a:spcPts val="0"/>
              </a:spcAft>
              <a:buNone/>
            </a:pPr>
            <a:r>
              <a:rPr lang="en" sz="1200"/>
              <a:t>- This growth can happen because there are initially many vacation plans that have not been thought of, but with the length of the lead time, there are more possible vacation plans that could cause the original plan to shift and have an impact on hotel bookings. </a:t>
            </a:r>
            <a:endParaRPr sz="1200"/>
          </a:p>
          <a:p>
            <a:pPr indent="457200" lvl="0" marL="3200400" rtl="0" algn="just">
              <a:spcBef>
                <a:spcPts val="0"/>
              </a:spcBef>
              <a:spcAft>
                <a:spcPts val="0"/>
              </a:spcAft>
              <a:buNone/>
            </a:pPr>
            <a:r>
              <a:rPr lang="en"/>
              <a:t>														</a:t>
            </a:r>
            <a:r>
              <a:rPr lang="en" sz="1100">
                <a:solidFill>
                  <a:srgbClr val="000000"/>
                </a:solidFill>
              </a:rPr>
              <a:t>For more details, you can check out the jupyter notebook </a:t>
            </a:r>
            <a:r>
              <a:rPr lang="en" sz="1100" u="sng">
                <a:solidFill>
                  <a:srgbClr val="0097A7"/>
                </a:solidFill>
                <a:hlinkClick r:id="rId4">
                  <a:extLst>
                    <a:ext uri="{A12FA001-AC4F-418D-AE19-62706E023703}">
                      <ahyp:hlinkClr val="tx"/>
                    </a:ext>
                  </a:extLst>
                </a:hlinkClick>
              </a:rPr>
              <a:t>here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