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14a6c0ea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14a6c0ea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14a6c0e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14a6c0e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14a6c0ea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14a6c0ea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14a6c0ea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14a6c0ea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14a6c0ea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14a6c0ea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ferrysetefanus/Predict-Customer-Clicked-Ads-Classification-by-Using-Machine-Learning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ferrysetefanus/Predict-Customer-Clicked-Ads-Classification-by-Using-Machine-Learning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ferrysetefanus/Predict-Customer-Clicked-Ads-Classification-by-Using-Machine-Learning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ferrysetefanus/Predict-Customer-Clicked-Ads-Classification-by-Using-Machine-Learning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ferrysetefanus/Predict-Customer-Clicked-Ads-Classification-by-Using-Machine-Learnin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more details, see  jupyter notebook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100"/>
          </a:p>
        </p:txBody>
      </p:sp>
      <p:sp>
        <p:nvSpPr>
          <p:cNvPr id="56" name="Google Shape;56;p13"/>
          <p:cNvSpPr txBox="1"/>
          <p:nvPr/>
        </p:nvSpPr>
        <p:spPr>
          <a:xfrm>
            <a:off x="3566725" y="1639750"/>
            <a:ext cx="52575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are </a:t>
            </a:r>
            <a:r>
              <a:rPr lang="en">
                <a:solidFill>
                  <a:schemeClr val="accent1"/>
                </a:solidFill>
              </a:rPr>
              <a:t>13 missing values</a:t>
            </a:r>
            <a:r>
              <a:rPr lang="en"/>
              <a:t> in the </a:t>
            </a:r>
            <a:r>
              <a:rPr lang="en">
                <a:solidFill>
                  <a:schemeClr val="accent5"/>
                </a:solidFill>
              </a:rPr>
              <a:t>Daily Time Spent on Site</a:t>
            </a:r>
            <a:r>
              <a:rPr lang="en"/>
              <a:t> column, </a:t>
            </a:r>
            <a:r>
              <a:rPr lang="en">
                <a:solidFill>
                  <a:schemeClr val="accent5"/>
                </a:solidFill>
              </a:rPr>
              <a:t>13 missing values</a:t>
            </a:r>
            <a:r>
              <a:rPr lang="en"/>
              <a:t> in the </a:t>
            </a:r>
            <a:r>
              <a:rPr lang="en">
                <a:solidFill>
                  <a:schemeClr val="accent5"/>
                </a:solidFill>
              </a:rPr>
              <a:t>Area Income</a:t>
            </a:r>
            <a:r>
              <a:rPr lang="en"/>
              <a:t> column, </a:t>
            </a:r>
            <a:r>
              <a:rPr lang="en">
                <a:solidFill>
                  <a:schemeClr val="accent5"/>
                </a:solidFill>
              </a:rPr>
              <a:t>11 missing values</a:t>
            </a:r>
            <a:r>
              <a:rPr lang="en"/>
              <a:t> in the </a:t>
            </a:r>
            <a:r>
              <a:rPr lang="en">
                <a:solidFill>
                  <a:schemeClr val="accent5"/>
                </a:solidFill>
              </a:rPr>
              <a:t>Daily Internet Usage</a:t>
            </a:r>
            <a:r>
              <a:rPr lang="en"/>
              <a:t> column, and </a:t>
            </a:r>
            <a:r>
              <a:rPr lang="en">
                <a:solidFill>
                  <a:schemeClr val="accent5"/>
                </a:solidFill>
              </a:rPr>
              <a:t>3 missing values</a:t>
            </a:r>
            <a:r>
              <a:rPr lang="en"/>
              <a:t> in the </a:t>
            </a:r>
            <a:r>
              <a:rPr lang="en">
                <a:solidFill>
                  <a:schemeClr val="accent5"/>
                </a:solidFill>
              </a:rPr>
              <a:t>Male</a:t>
            </a:r>
            <a:r>
              <a:rPr lang="en"/>
              <a:t> column, out of about 1000 rows. Since the </a:t>
            </a:r>
            <a:r>
              <a:rPr lang="en">
                <a:solidFill>
                  <a:schemeClr val="accent5"/>
                </a:solidFill>
              </a:rPr>
              <a:t>number of missing values</a:t>
            </a:r>
            <a:r>
              <a:rPr lang="en"/>
              <a:t> is relatively </a:t>
            </a:r>
            <a:r>
              <a:rPr lang="en">
                <a:solidFill>
                  <a:schemeClr val="accent5"/>
                </a:solidFill>
              </a:rPr>
              <a:t>small</a:t>
            </a:r>
            <a:r>
              <a:rPr lang="en"/>
              <a:t> (&lt;5%), we </a:t>
            </a:r>
            <a:r>
              <a:rPr lang="en">
                <a:solidFill>
                  <a:schemeClr val="accent5"/>
                </a:solidFill>
              </a:rPr>
              <a:t>drop </a:t>
            </a:r>
            <a:r>
              <a:rPr lang="en"/>
              <a:t>them.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798250"/>
            <a:ext cx="3261925" cy="313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more details, see  jupyter notebook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100"/>
          </a:p>
        </p:txBody>
      </p:sp>
      <p:sp>
        <p:nvSpPr>
          <p:cNvPr id="64" name="Google Shape;64;p14"/>
          <p:cNvSpPr txBox="1"/>
          <p:nvPr/>
        </p:nvSpPr>
        <p:spPr>
          <a:xfrm>
            <a:off x="4420395" y="1263376"/>
            <a:ext cx="424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No duplicate</a:t>
            </a:r>
            <a:r>
              <a:rPr lang="en"/>
              <a:t> data found in the dataset.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13335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420400" y="2669425"/>
            <a:ext cx="4247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an </a:t>
            </a:r>
            <a:r>
              <a:rPr lang="en">
                <a:solidFill>
                  <a:schemeClr val="accent5"/>
                </a:solidFill>
              </a:rPr>
              <a:t>inappropriate column naming</a:t>
            </a:r>
            <a:r>
              <a:rPr lang="en"/>
              <a:t>. The </a:t>
            </a:r>
            <a:r>
              <a:rPr lang="en">
                <a:solidFill>
                  <a:schemeClr val="accent5"/>
                </a:solidFill>
              </a:rPr>
              <a:t>male</a:t>
            </a:r>
            <a:r>
              <a:rPr lang="en"/>
              <a:t> column contains the user's gender data and </a:t>
            </a:r>
            <a:r>
              <a:rPr lang="en">
                <a:solidFill>
                  <a:schemeClr val="accent5"/>
                </a:solidFill>
              </a:rPr>
              <a:t>renamed </a:t>
            </a:r>
            <a:r>
              <a:rPr lang="en"/>
              <a:t>the column to </a:t>
            </a:r>
            <a:r>
              <a:rPr lang="en">
                <a:solidFill>
                  <a:schemeClr val="accent5"/>
                </a:solidFill>
              </a:rPr>
              <a:t>gender</a:t>
            </a:r>
            <a:r>
              <a:rPr lang="en"/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638" y="815025"/>
            <a:ext cx="25146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2041226"/>
            <a:ext cx="4115600" cy="2040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more details, see  jupyter notebook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100"/>
          </a:p>
        </p:txBody>
      </p:sp>
      <p:sp>
        <p:nvSpPr>
          <p:cNvPr id="74" name="Google Shape;74;p15"/>
          <p:cNvSpPr txBox="1"/>
          <p:nvPr/>
        </p:nvSpPr>
        <p:spPr>
          <a:xfrm>
            <a:off x="4656000" y="1740175"/>
            <a:ext cx="41952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5"/>
                </a:solidFill>
              </a:rPr>
              <a:t>feature engineering</a:t>
            </a:r>
            <a:r>
              <a:rPr lang="en" sz="1500">
                <a:solidFill>
                  <a:schemeClr val="dk1"/>
                </a:solidFill>
              </a:rPr>
              <a:t> is also done to </a:t>
            </a:r>
            <a:r>
              <a:rPr lang="en" sz="1500">
                <a:solidFill>
                  <a:schemeClr val="accent5"/>
                </a:solidFill>
              </a:rPr>
              <a:t>extract </a:t>
            </a:r>
            <a:r>
              <a:rPr lang="en" sz="1500">
                <a:solidFill>
                  <a:schemeClr val="dk1"/>
                </a:solidFill>
              </a:rPr>
              <a:t>the year month week and date data in the </a:t>
            </a:r>
            <a:r>
              <a:rPr lang="en" sz="1500">
                <a:solidFill>
                  <a:schemeClr val="accent5"/>
                </a:solidFill>
              </a:rPr>
              <a:t>Timestamp</a:t>
            </a:r>
            <a:r>
              <a:rPr lang="en" sz="1500">
                <a:solidFill>
                  <a:schemeClr val="dk1"/>
                </a:solidFill>
              </a:rPr>
              <a:t> column to be used as a </a:t>
            </a:r>
            <a:r>
              <a:rPr lang="en" sz="1500">
                <a:solidFill>
                  <a:schemeClr val="accent5"/>
                </a:solidFill>
              </a:rPr>
              <a:t>feature</a:t>
            </a:r>
            <a:r>
              <a:rPr lang="en" sz="1500">
                <a:solidFill>
                  <a:schemeClr val="dk1"/>
                </a:solidFill>
              </a:rPr>
              <a:t> in the ML model.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13335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188" y="707150"/>
            <a:ext cx="3111549" cy="127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34775"/>
            <a:ext cx="4351201" cy="2662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more details, see  jupyter notebook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100"/>
          </a:p>
        </p:txBody>
      </p:sp>
      <p:sp>
        <p:nvSpPr>
          <p:cNvPr id="83" name="Google Shape;83;p16"/>
          <p:cNvSpPr txBox="1"/>
          <p:nvPr/>
        </p:nvSpPr>
        <p:spPr>
          <a:xfrm>
            <a:off x="2670600" y="3020725"/>
            <a:ext cx="38028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5"/>
                </a:solidFill>
              </a:rPr>
              <a:t>feature encoding</a:t>
            </a:r>
            <a:r>
              <a:rPr lang="en" sz="1500">
                <a:solidFill>
                  <a:schemeClr val="dk1"/>
                </a:solidFill>
              </a:rPr>
              <a:t> is also done to </a:t>
            </a:r>
            <a:r>
              <a:rPr lang="en" sz="1500">
                <a:solidFill>
                  <a:schemeClr val="accent5"/>
                </a:solidFill>
              </a:rPr>
              <a:t>convert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accent5"/>
                </a:solidFill>
              </a:rPr>
              <a:t>category</a:t>
            </a:r>
            <a:r>
              <a:rPr lang="en" sz="1500">
                <a:solidFill>
                  <a:schemeClr val="dk1"/>
                </a:solidFill>
              </a:rPr>
              <a:t> data in the </a:t>
            </a:r>
            <a:r>
              <a:rPr lang="en" sz="1500">
                <a:solidFill>
                  <a:schemeClr val="accent5"/>
                </a:solidFill>
              </a:rPr>
              <a:t>gender </a:t>
            </a:r>
            <a:r>
              <a:rPr lang="en" sz="1500">
                <a:solidFill>
                  <a:schemeClr val="dk1"/>
                </a:solidFill>
              </a:rPr>
              <a:t>and</a:t>
            </a:r>
            <a:r>
              <a:rPr lang="en" sz="1500">
                <a:solidFill>
                  <a:schemeClr val="accent5"/>
                </a:solidFill>
              </a:rPr>
              <a:t> Clicked on Ad</a:t>
            </a:r>
            <a:r>
              <a:rPr lang="en" sz="1500">
                <a:solidFill>
                  <a:schemeClr val="dk1"/>
                </a:solidFill>
              </a:rPr>
              <a:t> column into </a:t>
            </a:r>
            <a:r>
              <a:rPr lang="en" sz="1500">
                <a:solidFill>
                  <a:schemeClr val="accent5"/>
                </a:solidFill>
              </a:rPr>
              <a:t>numeric</a:t>
            </a:r>
            <a:r>
              <a:rPr lang="en" sz="1500">
                <a:solidFill>
                  <a:schemeClr val="dk1"/>
                </a:solidFill>
              </a:rPr>
              <a:t> data so that it can be </a:t>
            </a:r>
            <a:r>
              <a:rPr lang="en" sz="1500">
                <a:solidFill>
                  <a:schemeClr val="accent5"/>
                </a:solidFill>
              </a:rPr>
              <a:t>used</a:t>
            </a:r>
            <a:r>
              <a:rPr lang="en" sz="1500">
                <a:solidFill>
                  <a:schemeClr val="dk1"/>
                </a:solidFill>
              </a:rPr>
              <a:t> in ML modeling.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13335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100" y="817025"/>
            <a:ext cx="5287799" cy="19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more details, see  jupyter notebook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100"/>
          </a:p>
        </p:txBody>
      </p:sp>
      <p:sp>
        <p:nvSpPr>
          <p:cNvPr id="91" name="Google Shape;91;p17"/>
          <p:cNvSpPr txBox="1"/>
          <p:nvPr/>
        </p:nvSpPr>
        <p:spPr>
          <a:xfrm>
            <a:off x="661500" y="2849575"/>
            <a:ext cx="7821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Split </a:t>
            </a:r>
            <a:r>
              <a:rPr lang="en">
                <a:solidFill>
                  <a:schemeClr val="dk1"/>
                </a:solidFill>
              </a:rPr>
              <a:t>the data into 2</a:t>
            </a:r>
            <a:r>
              <a:rPr lang="en">
                <a:solidFill>
                  <a:schemeClr val="accent5"/>
                </a:solidFill>
              </a:rPr>
              <a:t>, </a:t>
            </a:r>
            <a:r>
              <a:rPr lang="en">
                <a:solidFill>
                  <a:schemeClr val="dk1"/>
                </a:solidFill>
              </a:rPr>
              <a:t>namely data from the columns that will be used as</a:t>
            </a:r>
            <a:r>
              <a:rPr lang="en">
                <a:solidFill>
                  <a:schemeClr val="accent5"/>
                </a:solidFill>
              </a:rPr>
              <a:t> features, </a:t>
            </a:r>
            <a:r>
              <a:rPr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accent5"/>
                </a:solidFill>
              </a:rPr>
              <a:t> target </a:t>
            </a:r>
            <a:r>
              <a:rPr lang="en">
                <a:solidFill>
                  <a:schemeClr val="dk1"/>
                </a:solidFill>
              </a:rPr>
              <a:t>data containing ads_click</a:t>
            </a:r>
            <a:r>
              <a:rPr lang="en">
                <a:solidFill>
                  <a:schemeClr val="accent5"/>
                </a:solidFill>
              </a:rPr>
              <a:t>. </a:t>
            </a:r>
            <a:r>
              <a:rPr lang="en">
                <a:solidFill>
                  <a:schemeClr val="dk1"/>
                </a:solidFill>
              </a:rPr>
              <a:t>Then select the feature and split the data into</a:t>
            </a:r>
            <a:r>
              <a:rPr lang="en">
                <a:solidFill>
                  <a:schemeClr val="accent5"/>
                </a:solidFill>
              </a:rPr>
              <a:t> train data </a:t>
            </a:r>
            <a:r>
              <a:rPr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accent5"/>
                </a:solidFill>
              </a:rPr>
              <a:t> test data </a:t>
            </a:r>
            <a:r>
              <a:rPr lang="en">
                <a:solidFill>
                  <a:schemeClr val="dk1"/>
                </a:solidFill>
              </a:rPr>
              <a:t>with a ratio of </a:t>
            </a:r>
            <a:r>
              <a:rPr lang="en">
                <a:solidFill>
                  <a:schemeClr val="accent5"/>
                </a:solidFill>
              </a:rPr>
              <a:t>70:30.</a:t>
            </a:r>
            <a:endParaRPr>
              <a:solidFill>
                <a:schemeClr val="accent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7475"/>
            <a:ext cx="8839200" cy="1307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