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14b94389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14b94389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14b94389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14b94389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14b94389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14b94389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14b94389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14b94389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14b94389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14b94389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14b94389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014b94389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14b94389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14b94389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ferrysetefanus/Predict-Customer-Clicked-Ads-Classification-by-Using-Machine-Learning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ferrysetefanus/Predict-Customer-Clicked-Ads-Classification-by-Using-Machine-Learning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ferrysetefanus/Predict-Customer-Clicked-Ads-Classification-by-Using-Machine-Learning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ferrysetefanus/Predict-Customer-Clicked-Ads-Classification-by-Using-Machine-Learning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ferrysetefanus/Predict-Customer-Clicked-Ads-Classification-by-Using-Machine-Learning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ferrysetefanus/Predict-Customer-Clicked-Ads-Classification-by-Using-Machine-Learning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ferrysetefanus/Predict-Customer-Clicked-Ads-Classification-by-Using-Machine-Learning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Data Modeling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For more details, see  jupyter notebook </a:t>
            </a:r>
            <a:r>
              <a:rPr lang="en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 sz="1100"/>
          </a:p>
        </p:txBody>
      </p:sp>
      <p:sp>
        <p:nvSpPr>
          <p:cNvPr id="56" name="Google Shape;56;p13"/>
          <p:cNvSpPr txBox="1"/>
          <p:nvPr/>
        </p:nvSpPr>
        <p:spPr>
          <a:xfrm>
            <a:off x="5347725" y="1723038"/>
            <a:ext cx="37188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97A7"/>
                </a:solidFill>
              </a:rPr>
              <a:t>Modeling </a:t>
            </a:r>
            <a:r>
              <a:rPr lang="en"/>
              <a:t>the train data using 5 machine learning </a:t>
            </a:r>
            <a:r>
              <a:rPr lang="en">
                <a:solidFill>
                  <a:srgbClr val="0097A7"/>
                </a:solidFill>
              </a:rPr>
              <a:t>algorithms </a:t>
            </a:r>
            <a:r>
              <a:rPr lang="en"/>
              <a:t>and </a:t>
            </a:r>
            <a:r>
              <a:rPr lang="en">
                <a:solidFill>
                  <a:srgbClr val="0097A7"/>
                </a:solidFill>
              </a:rPr>
              <a:t>evaluating </a:t>
            </a:r>
            <a:r>
              <a:rPr lang="en"/>
              <a:t>the results of </a:t>
            </a:r>
            <a:r>
              <a:rPr lang="en">
                <a:solidFill>
                  <a:srgbClr val="0097A7"/>
                </a:solidFill>
              </a:rPr>
              <a:t>accuracy</a:t>
            </a:r>
            <a:r>
              <a:rPr lang="en"/>
              <a:t>, </a:t>
            </a:r>
            <a:r>
              <a:rPr lang="en">
                <a:solidFill>
                  <a:srgbClr val="0097A7"/>
                </a:solidFill>
              </a:rPr>
              <a:t>precision</a:t>
            </a:r>
            <a:r>
              <a:rPr lang="en"/>
              <a:t>, </a:t>
            </a:r>
            <a:r>
              <a:rPr lang="en">
                <a:solidFill>
                  <a:srgbClr val="0097A7"/>
                </a:solidFill>
              </a:rPr>
              <a:t>recall</a:t>
            </a:r>
            <a:r>
              <a:rPr lang="en"/>
              <a:t>, </a:t>
            </a:r>
            <a:r>
              <a:rPr lang="en">
                <a:solidFill>
                  <a:srgbClr val="0097A7"/>
                </a:solidFill>
              </a:rPr>
              <a:t>f1</a:t>
            </a:r>
            <a:r>
              <a:rPr lang="en"/>
              <a:t>, and </a:t>
            </a:r>
            <a:r>
              <a:rPr lang="en">
                <a:solidFill>
                  <a:srgbClr val="0097A7"/>
                </a:solidFill>
              </a:rPr>
              <a:t>AUC</a:t>
            </a:r>
            <a:r>
              <a:rPr lang="en"/>
              <a:t>. 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623" y="560375"/>
            <a:ext cx="5015400" cy="4101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Data Modeling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For more details, see  jupyter notebook </a:t>
            </a:r>
            <a:r>
              <a:rPr lang="en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 sz="1100"/>
          </a:p>
        </p:txBody>
      </p:sp>
      <p:sp>
        <p:nvSpPr>
          <p:cNvPr id="64" name="Google Shape;64;p14"/>
          <p:cNvSpPr txBox="1"/>
          <p:nvPr/>
        </p:nvSpPr>
        <p:spPr>
          <a:xfrm>
            <a:off x="239100" y="3239700"/>
            <a:ext cx="44169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the </a:t>
            </a:r>
            <a:r>
              <a:rPr lang="en">
                <a:solidFill>
                  <a:srgbClr val="0097A7"/>
                </a:solidFill>
              </a:rPr>
              <a:t>modeling </a:t>
            </a:r>
            <a:r>
              <a:rPr lang="en"/>
              <a:t>results, it can be seen that models using the </a:t>
            </a:r>
            <a:r>
              <a:rPr lang="en">
                <a:solidFill>
                  <a:srgbClr val="0097A7"/>
                </a:solidFill>
              </a:rPr>
              <a:t>KNN</a:t>
            </a:r>
            <a:r>
              <a:rPr lang="en"/>
              <a:t> and </a:t>
            </a:r>
            <a:r>
              <a:rPr lang="en">
                <a:solidFill>
                  <a:srgbClr val="0097A7"/>
                </a:solidFill>
              </a:rPr>
              <a:t>GaussianNB </a:t>
            </a:r>
            <a:r>
              <a:rPr lang="en"/>
              <a:t>algorithms tend to </a:t>
            </a:r>
            <a:r>
              <a:rPr lang="en">
                <a:solidFill>
                  <a:srgbClr val="0097A7"/>
                </a:solidFill>
              </a:rPr>
              <a:t>have low score</a:t>
            </a:r>
            <a:r>
              <a:rPr lang="en"/>
              <a:t>. While the </a:t>
            </a:r>
            <a:r>
              <a:rPr lang="en">
                <a:solidFill>
                  <a:srgbClr val="0097A7"/>
                </a:solidFill>
              </a:rPr>
              <a:t>Tree Based (XGB, random forest, decision tree) </a:t>
            </a:r>
            <a:r>
              <a:rPr lang="en"/>
              <a:t> model tends to </a:t>
            </a:r>
            <a:r>
              <a:rPr lang="en">
                <a:solidFill>
                  <a:srgbClr val="0097A7"/>
                </a:solidFill>
              </a:rPr>
              <a:t>have higher score.</a:t>
            </a:r>
            <a:endParaRPr>
              <a:solidFill>
                <a:srgbClr val="0097A7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12775"/>
            <a:ext cx="4234350" cy="2274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8400" y="712775"/>
            <a:ext cx="4183200" cy="2622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Data Modeling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For more details, see  jupyter notebook </a:t>
            </a:r>
            <a:r>
              <a:rPr lang="en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 sz="1100"/>
          </a:p>
        </p:txBody>
      </p:sp>
      <p:sp>
        <p:nvSpPr>
          <p:cNvPr id="73" name="Google Shape;73;p15"/>
          <p:cNvSpPr txBox="1"/>
          <p:nvPr/>
        </p:nvSpPr>
        <p:spPr>
          <a:xfrm>
            <a:off x="2412250" y="2990263"/>
            <a:ext cx="40971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Then </a:t>
            </a:r>
            <a:r>
              <a:rPr lang="en" sz="1500">
                <a:solidFill>
                  <a:srgbClr val="0097A7"/>
                </a:solidFill>
              </a:rPr>
              <a:t>normalization </a:t>
            </a:r>
            <a:r>
              <a:rPr lang="en" sz="1500">
                <a:solidFill>
                  <a:schemeClr val="dk1"/>
                </a:solidFill>
              </a:rPr>
              <a:t>of train and test data is carried out in the hope that it can produce a </a:t>
            </a:r>
            <a:r>
              <a:rPr lang="en" sz="1500">
                <a:solidFill>
                  <a:srgbClr val="0097A7"/>
                </a:solidFill>
              </a:rPr>
              <a:t>better confusion matrix</a:t>
            </a:r>
            <a:r>
              <a:rPr lang="en" sz="1500">
                <a:solidFill>
                  <a:schemeClr val="dk1"/>
                </a:solidFill>
              </a:rPr>
              <a:t> output.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1333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63" y="560363"/>
            <a:ext cx="890587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Data Modeling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For more details, see  jupyter notebook </a:t>
            </a:r>
            <a:r>
              <a:rPr lang="en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 sz="1100"/>
          </a:p>
        </p:txBody>
      </p:sp>
      <p:sp>
        <p:nvSpPr>
          <p:cNvPr id="81" name="Google Shape;81;p16"/>
          <p:cNvSpPr txBox="1"/>
          <p:nvPr/>
        </p:nvSpPr>
        <p:spPr>
          <a:xfrm>
            <a:off x="4735050" y="1353550"/>
            <a:ext cx="41748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After </a:t>
            </a:r>
            <a:r>
              <a:rPr lang="en">
                <a:solidFill>
                  <a:srgbClr val="0097A7"/>
                </a:solidFill>
              </a:rPr>
              <a:t>normalization</a:t>
            </a:r>
            <a:r>
              <a:rPr lang="en"/>
              <a:t>, the evaluation metric tends to be </a:t>
            </a:r>
            <a:r>
              <a:rPr lang="en">
                <a:solidFill>
                  <a:srgbClr val="0097A7"/>
                </a:solidFill>
              </a:rPr>
              <a:t>slightly better</a:t>
            </a:r>
            <a:r>
              <a:rPr lang="en"/>
              <a:t>. Of all the models that have been tried, the </a:t>
            </a:r>
            <a:r>
              <a:rPr lang="en">
                <a:solidFill>
                  <a:srgbClr val="0097A7"/>
                </a:solidFill>
              </a:rPr>
              <a:t>XGBClassifier model (XGBoost)</a:t>
            </a:r>
            <a:r>
              <a:rPr lang="en"/>
              <a:t> is used as the </a:t>
            </a:r>
            <a:r>
              <a:rPr lang="en">
                <a:solidFill>
                  <a:srgbClr val="0097A7"/>
                </a:solidFill>
              </a:rPr>
              <a:t>best-fit</a:t>
            </a:r>
            <a:r>
              <a:rPr lang="en"/>
              <a:t> model.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12775"/>
            <a:ext cx="399097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Data Modeling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For more details, see  jupyter notebook </a:t>
            </a:r>
            <a:r>
              <a:rPr lang="en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 sz="1100"/>
          </a:p>
        </p:txBody>
      </p:sp>
      <p:sp>
        <p:nvSpPr>
          <p:cNvPr id="89" name="Google Shape;89;p17"/>
          <p:cNvSpPr txBox="1"/>
          <p:nvPr/>
        </p:nvSpPr>
        <p:spPr>
          <a:xfrm>
            <a:off x="6245350" y="1116575"/>
            <a:ext cx="27072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</a:t>
            </a:r>
            <a:r>
              <a:rPr lang="en">
                <a:solidFill>
                  <a:srgbClr val="0097A7"/>
                </a:solidFill>
              </a:rPr>
              <a:t>confusion matrix</a:t>
            </a:r>
            <a:r>
              <a:rPr lang="en"/>
              <a:t> results using the </a:t>
            </a:r>
            <a:r>
              <a:rPr lang="en">
                <a:solidFill>
                  <a:srgbClr val="0097A7"/>
                </a:solidFill>
              </a:rPr>
              <a:t>XGBClassifier </a:t>
            </a:r>
            <a:r>
              <a:rPr lang="en"/>
              <a:t>model on the side show </a:t>
            </a:r>
            <a:r>
              <a:rPr lang="en">
                <a:solidFill>
                  <a:srgbClr val="0097A7"/>
                </a:solidFill>
              </a:rPr>
              <a:t>good performance</a:t>
            </a:r>
            <a:r>
              <a:rPr lang="en"/>
              <a:t>, with </a:t>
            </a:r>
            <a:r>
              <a:rPr lang="en">
                <a:solidFill>
                  <a:srgbClr val="0097A7"/>
                </a:solidFill>
              </a:rPr>
              <a:t>9 false positives</a:t>
            </a:r>
            <a:r>
              <a:rPr lang="en"/>
              <a:t> and </a:t>
            </a:r>
            <a:r>
              <a:rPr lang="en">
                <a:solidFill>
                  <a:srgbClr val="0097A7"/>
                </a:solidFill>
              </a:rPr>
              <a:t>3 false negatives</a:t>
            </a:r>
            <a:r>
              <a:rPr lang="en"/>
              <a:t> from the model, this number is fairly small when compared to the amount of test data used. 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12775"/>
            <a:ext cx="527685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Data Modeling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For more details, see  jupyter notebook </a:t>
            </a:r>
            <a:r>
              <a:rPr lang="en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 sz="1100"/>
          </a:p>
        </p:txBody>
      </p:sp>
      <p:sp>
        <p:nvSpPr>
          <p:cNvPr id="97" name="Google Shape;97;p18"/>
          <p:cNvSpPr txBox="1"/>
          <p:nvPr/>
        </p:nvSpPr>
        <p:spPr>
          <a:xfrm>
            <a:off x="5462701" y="1666638"/>
            <a:ext cx="3432600" cy="19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335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87"/>
              <a:t>After </a:t>
            </a:r>
            <a:r>
              <a:rPr lang="en" sz="1487">
                <a:solidFill>
                  <a:srgbClr val="0097A7"/>
                </a:solidFill>
              </a:rPr>
              <a:t>hyperparameter tuning</a:t>
            </a:r>
            <a:r>
              <a:rPr lang="en" sz="1487"/>
              <a:t>, the performance of the model becomes lower, so we will use the model before applied hyperparameter tuning. </a:t>
            </a:r>
            <a:endParaRPr sz="1487"/>
          </a:p>
          <a:p>
            <a:pPr indent="0" lvl="0" marL="13335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87"/>
          </a:p>
          <a:p>
            <a:pPr indent="0" lvl="0" marL="13335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87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3650" y="1453650"/>
            <a:ext cx="356235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Data Modeling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4656000" y="4772700"/>
            <a:ext cx="448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For more details, see  jupyter notebook </a:t>
            </a:r>
            <a:r>
              <a:rPr lang="en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5" name="Google Shape;105;p19"/>
          <p:cNvSpPr txBox="1"/>
          <p:nvPr/>
        </p:nvSpPr>
        <p:spPr>
          <a:xfrm>
            <a:off x="5082200" y="1738350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4 most influential features in this machine learning model are </a:t>
            </a:r>
            <a:r>
              <a:rPr lang="en">
                <a:solidFill>
                  <a:srgbClr val="0097A7"/>
                </a:solidFill>
              </a:rPr>
              <a:t>daily internet usage</a:t>
            </a:r>
            <a:r>
              <a:rPr lang="en"/>
              <a:t>, </a:t>
            </a:r>
            <a:r>
              <a:rPr lang="en">
                <a:solidFill>
                  <a:srgbClr val="0097A7"/>
                </a:solidFill>
              </a:rPr>
              <a:t>daily time spent on site</a:t>
            </a:r>
            <a:r>
              <a:rPr lang="en"/>
              <a:t>, </a:t>
            </a:r>
            <a:r>
              <a:rPr lang="en">
                <a:solidFill>
                  <a:srgbClr val="0097A7"/>
                </a:solidFill>
              </a:rPr>
              <a:t>area income</a:t>
            </a:r>
            <a:r>
              <a:rPr lang="en"/>
              <a:t>, and </a:t>
            </a:r>
            <a:r>
              <a:rPr lang="en">
                <a:solidFill>
                  <a:srgbClr val="0097A7"/>
                </a:solidFill>
              </a:rPr>
              <a:t>age</a:t>
            </a:r>
            <a:r>
              <a:rPr lang="en"/>
              <a:t>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850" y="1269300"/>
            <a:ext cx="4777400" cy="2180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