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2"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a5c8033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a5c8033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fa5c8033e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fa5c8033e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fa7fa0c88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fa7fa0c88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5" y="744575"/>
            <a:ext cx="38523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3300"/>
              <a:buNone/>
              <a:defRPr b="1" sz="3300">
                <a:solidFill>
                  <a:schemeClr val="lt1"/>
                </a:solidFill>
              </a:defRPr>
            </a:lvl1pPr>
            <a:lvl2pPr lvl="1" algn="ctr">
              <a:spcBef>
                <a:spcPts val="0"/>
              </a:spcBef>
              <a:spcAft>
                <a:spcPts val="0"/>
              </a:spcAft>
              <a:buClr>
                <a:schemeClr val="lt1"/>
              </a:buClr>
              <a:buSzPts val="3300"/>
              <a:buNone/>
              <a:defRPr b="1" sz="3300">
                <a:solidFill>
                  <a:schemeClr val="lt1"/>
                </a:solidFill>
              </a:defRPr>
            </a:lvl2pPr>
            <a:lvl3pPr lvl="2" algn="ctr">
              <a:spcBef>
                <a:spcPts val="0"/>
              </a:spcBef>
              <a:spcAft>
                <a:spcPts val="0"/>
              </a:spcAft>
              <a:buClr>
                <a:schemeClr val="lt1"/>
              </a:buClr>
              <a:buSzPts val="3300"/>
              <a:buNone/>
              <a:defRPr b="1" sz="3300">
                <a:solidFill>
                  <a:schemeClr val="lt1"/>
                </a:solidFill>
              </a:defRPr>
            </a:lvl3pPr>
            <a:lvl4pPr lvl="3" algn="ctr">
              <a:spcBef>
                <a:spcPts val="0"/>
              </a:spcBef>
              <a:spcAft>
                <a:spcPts val="0"/>
              </a:spcAft>
              <a:buClr>
                <a:schemeClr val="lt1"/>
              </a:buClr>
              <a:buSzPts val="3300"/>
              <a:buNone/>
              <a:defRPr b="1" sz="3300">
                <a:solidFill>
                  <a:schemeClr val="lt1"/>
                </a:solidFill>
              </a:defRPr>
            </a:lvl4pPr>
            <a:lvl5pPr lvl="4" algn="ctr">
              <a:spcBef>
                <a:spcPts val="0"/>
              </a:spcBef>
              <a:spcAft>
                <a:spcPts val="0"/>
              </a:spcAft>
              <a:buClr>
                <a:schemeClr val="lt1"/>
              </a:buClr>
              <a:buSzPts val="3300"/>
              <a:buNone/>
              <a:defRPr b="1" sz="3300">
                <a:solidFill>
                  <a:schemeClr val="lt1"/>
                </a:solidFill>
              </a:defRPr>
            </a:lvl5pPr>
            <a:lvl6pPr lvl="5" algn="ctr">
              <a:spcBef>
                <a:spcPts val="0"/>
              </a:spcBef>
              <a:spcAft>
                <a:spcPts val="0"/>
              </a:spcAft>
              <a:buClr>
                <a:schemeClr val="lt1"/>
              </a:buClr>
              <a:buSzPts val="3300"/>
              <a:buNone/>
              <a:defRPr b="1" sz="3300">
                <a:solidFill>
                  <a:schemeClr val="lt1"/>
                </a:solidFill>
              </a:defRPr>
            </a:lvl6pPr>
            <a:lvl7pPr lvl="6" algn="ctr">
              <a:spcBef>
                <a:spcPts val="0"/>
              </a:spcBef>
              <a:spcAft>
                <a:spcPts val="0"/>
              </a:spcAft>
              <a:buClr>
                <a:schemeClr val="lt1"/>
              </a:buClr>
              <a:buSzPts val="3300"/>
              <a:buNone/>
              <a:defRPr b="1" sz="3300">
                <a:solidFill>
                  <a:schemeClr val="lt1"/>
                </a:solidFill>
              </a:defRPr>
            </a:lvl7pPr>
            <a:lvl8pPr lvl="7" algn="ctr">
              <a:spcBef>
                <a:spcPts val="0"/>
              </a:spcBef>
              <a:spcAft>
                <a:spcPts val="0"/>
              </a:spcAft>
              <a:buClr>
                <a:schemeClr val="lt1"/>
              </a:buClr>
              <a:buSzPts val="3300"/>
              <a:buNone/>
              <a:defRPr b="1" sz="3300">
                <a:solidFill>
                  <a:schemeClr val="lt1"/>
                </a:solidFill>
              </a:defRPr>
            </a:lvl8pPr>
            <a:lvl9pPr lvl="8" algn="ctr">
              <a:spcBef>
                <a:spcPts val="0"/>
              </a:spcBef>
              <a:spcAft>
                <a:spcPts val="0"/>
              </a:spcAft>
              <a:buClr>
                <a:schemeClr val="lt1"/>
              </a:buClr>
              <a:buSzPts val="3300"/>
              <a:buNone/>
              <a:defRPr b="1" sz="3300">
                <a:solidFill>
                  <a:schemeClr val="lt1"/>
                </a:solidFill>
              </a:defRPr>
            </a:lvl9pPr>
          </a:lstStyle>
          <a:p/>
        </p:txBody>
      </p:sp>
      <p:sp>
        <p:nvSpPr>
          <p:cNvPr id="11" name="Google Shape;11;p2"/>
          <p:cNvSpPr txBox="1"/>
          <p:nvPr>
            <p:ph idx="1" type="subTitle"/>
          </p:nvPr>
        </p:nvSpPr>
        <p:spPr>
          <a:xfrm>
            <a:off x="4980000" y="2834125"/>
            <a:ext cx="3852300" cy="1713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12175"/>
            <a:ext cx="7632300" cy="5727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github.com/ferrysetefanus/Predict-Customer-Personality-to-Boost-Marketing-Campaign-by-Using-Machine-Learning"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ferrysetefanus/Predict-Customer-Personality-to-Boost-Marketing-Campaign-by-Using-Machine-Learning"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ferrysetefanus/Predict-Customer-Personality-to-Boost-Marketing-Campaign-by-Using-Machine-Learn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0" y="37175"/>
            <a:ext cx="8180700" cy="5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798">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55" name="Google Shape;55;p13"/>
          <p:cNvSpPr txBox="1"/>
          <p:nvPr/>
        </p:nvSpPr>
        <p:spPr>
          <a:xfrm>
            <a:off x="4656000" y="4772700"/>
            <a:ext cx="4488000" cy="3540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100"/>
              <a:t>For more details</a:t>
            </a:r>
            <a:r>
              <a:rPr lang="en" sz="1100">
                <a:solidFill>
                  <a:srgbClr val="000000"/>
                </a:solidFill>
              </a:rPr>
              <a:t>, </a:t>
            </a:r>
            <a:r>
              <a:rPr lang="en" sz="1100"/>
              <a:t>see</a:t>
            </a:r>
            <a:r>
              <a:rPr lang="en" sz="1100">
                <a:solidFill>
                  <a:srgbClr val="000000"/>
                </a:solidFill>
              </a:rPr>
              <a:t> jupyter notebook </a:t>
            </a:r>
            <a:r>
              <a:rPr lang="en" sz="1100" u="sng">
                <a:solidFill>
                  <a:schemeClr val="hlink"/>
                </a:solidFill>
                <a:hlinkClick r:id="rId3"/>
              </a:rPr>
              <a:t>here</a:t>
            </a:r>
            <a:endParaRPr sz="1100">
              <a:solidFill>
                <a:srgbClr val="000000"/>
              </a:solidFill>
            </a:endParaRPr>
          </a:p>
        </p:txBody>
      </p:sp>
      <p:pic>
        <p:nvPicPr>
          <p:cNvPr id="56" name="Google Shape;56;p13"/>
          <p:cNvPicPr preferRelativeResize="0"/>
          <p:nvPr/>
        </p:nvPicPr>
        <p:blipFill>
          <a:blip r:embed="rId4">
            <a:alphaModFix/>
          </a:blip>
          <a:stretch>
            <a:fillRect/>
          </a:stretch>
        </p:blipFill>
        <p:spPr>
          <a:xfrm>
            <a:off x="167574" y="560375"/>
            <a:ext cx="3783824" cy="3018575"/>
          </a:xfrm>
          <a:prstGeom prst="rect">
            <a:avLst/>
          </a:prstGeom>
          <a:noFill/>
          <a:ln>
            <a:noFill/>
          </a:ln>
        </p:spPr>
      </p:pic>
      <p:sp>
        <p:nvSpPr>
          <p:cNvPr id="57" name="Google Shape;57;p13"/>
          <p:cNvSpPr txBox="1"/>
          <p:nvPr/>
        </p:nvSpPr>
        <p:spPr>
          <a:xfrm>
            <a:off x="4023900" y="571500"/>
            <a:ext cx="5043900" cy="410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t>There are three clusters produced, the three clusters can be defined as follows:</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lang="en" sz="1500"/>
              <a:t>cluster 0 (637 customers or 28.44%) = high value customer, because the overall value is from the total spent, total transactions, but the recency value is small which means they rarely visit our platform.</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lang="en" sz="1500"/>
              <a:t>cluster 1 (</a:t>
            </a:r>
            <a:r>
              <a:rPr lang="en" sz="1500">
                <a:solidFill>
                  <a:schemeClr val="dk1"/>
                </a:solidFill>
              </a:rPr>
              <a:t>1014 customers or 45.27%</a:t>
            </a:r>
            <a:r>
              <a:rPr lang="en" sz="1500"/>
              <a:t>) = low value customer, because the recency is quite high, they rarely shop and when they shop, the value spent is small.</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lang="en" sz="1500"/>
              <a:t>cluster 2 </a:t>
            </a:r>
            <a:r>
              <a:rPr lang="en" sz="1500">
                <a:solidFill>
                  <a:schemeClr val="dk1"/>
                </a:solidFill>
              </a:rPr>
              <a:t>(589 customers or 26.29%) </a:t>
            </a:r>
            <a:r>
              <a:rPr lang="en" sz="1500"/>
              <a:t>= high value frequent customer, has a low recency value meaning it often visits our platform, often transacts in large enough amounts.</a:t>
            </a:r>
            <a:endParaRPr sz="1500"/>
          </a:p>
          <a:p>
            <a:pPr indent="0" lvl="0" marL="0" rtl="0" algn="just">
              <a:spcBef>
                <a:spcPts val="0"/>
              </a:spcBef>
              <a:spcAft>
                <a:spcPts val="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0" y="37175"/>
            <a:ext cx="8180700" cy="5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798">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63" name="Google Shape;63;p14"/>
          <p:cNvSpPr txBox="1"/>
          <p:nvPr/>
        </p:nvSpPr>
        <p:spPr>
          <a:xfrm>
            <a:off x="4656000" y="4772700"/>
            <a:ext cx="4488000" cy="3540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100"/>
              <a:t>For more details</a:t>
            </a:r>
            <a:r>
              <a:rPr lang="en" sz="1100">
                <a:solidFill>
                  <a:srgbClr val="000000"/>
                </a:solidFill>
              </a:rPr>
              <a:t>, </a:t>
            </a:r>
            <a:r>
              <a:rPr lang="en" sz="1100"/>
              <a:t>see</a:t>
            </a:r>
            <a:r>
              <a:rPr lang="en" sz="1100">
                <a:solidFill>
                  <a:srgbClr val="000000"/>
                </a:solidFill>
              </a:rPr>
              <a:t> jupyter notebook </a:t>
            </a:r>
            <a:r>
              <a:rPr lang="en" sz="1100" u="sng">
                <a:solidFill>
                  <a:schemeClr val="hlink"/>
                </a:solidFill>
                <a:hlinkClick r:id="rId3"/>
              </a:rPr>
              <a:t>here</a:t>
            </a:r>
            <a:endParaRPr sz="1100">
              <a:solidFill>
                <a:srgbClr val="000000"/>
              </a:solidFill>
            </a:endParaRPr>
          </a:p>
        </p:txBody>
      </p:sp>
      <p:pic>
        <p:nvPicPr>
          <p:cNvPr id="64" name="Google Shape;64;p14"/>
          <p:cNvPicPr preferRelativeResize="0"/>
          <p:nvPr/>
        </p:nvPicPr>
        <p:blipFill>
          <a:blip r:embed="rId4">
            <a:alphaModFix/>
          </a:blip>
          <a:stretch>
            <a:fillRect/>
          </a:stretch>
        </p:blipFill>
        <p:spPr>
          <a:xfrm>
            <a:off x="152400" y="712775"/>
            <a:ext cx="3900575" cy="3111700"/>
          </a:xfrm>
          <a:prstGeom prst="rect">
            <a:avLst/>
          </a:prstGeom>
          <a:noFill/>
          <a:ln>
            <a:noFill/>
          </a:ln>
        </p:spPr>
      </p:pic>
      <p:sp>
        <p:nvSpPr>
          <p:cNvPr id="65" name="Google Shape;65;p14"/>
          <p:cNvSpPr txBox="1"/>
          <p:nvPr/>
        </p:nvSpPr>
        <p:spPr>
          <a:xfrm>
            <a:off x="4207875" y="564325"/>
            <a:ext cx="46875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rgbClr val="414141"/>
                </a:solidFill>
                <a:highlight>
                  <a:srgbClr val="FFFFFF"/>
                </a:highlight>
              </a:rPr>
              <a:t>In line with the EDA conducted in the previous stage, the middle age group dominated all clusters.</a:t>
            </a:r>
            <a:endParaRPr sz="1200">
              <a:solidFill>
                <a:srgbClr val="414141"/>
              </a:solidFill>
              <a:highlight>
                <a:srgbClr val="FFFFFF"/>
              </a:highlight>
            </a:endParaRPr>
          </a:p>
          <a:p>
            <a:pPr indent="0" lvl="0" marL="0" rtl="0" algn="just">
              <a:spcBef>
                <a:spcPts val="0"/>
              </a:spcBef>
              <a:spcAft>
                <a:spcPts val="0"/>
              </a:spcAft>
              <a:buNone/>
            </a:pPr>
            <a:r>
              <a:t/>
            </a:r>
            <a:endParaRPr sz="1200">
              <a:solidFill>
                <a:srgbClr val="414141"/>
              </a:solidFill>
              <a:highlight>
                <a:srgbClr val="FFFFFF"/>
              </a:highlight>
            </a:endParaRPr>
          </a:p>
          <a:p>
            <a:pPr indent="0" lvl="0" marL="0" rtl="0" algn="just">
              <a:spcBef>
                <a:spcPts val="0"/>
              </a:spcBef>
              <a:spcAft>
                <a:spcPts val="0"/>
              </a:spcAft>
              <a:buClr>
                <a:schemeClr val="dk1"/>
              </a:buClr>
              <a:buSzPts val="1100"/>
              <a:buFont typeface="Arial"/>
              <a:buNone/>
            </a:pPr>
            <a:r>
              <a:rPr lang="en" sz="1200">
                <a:solidFill>
                  <a:srgbClr val="414141"/>
                </a:solidFill>
                <a:highlight>
                  <a:srgbClr val="FFFFFF"/>
                </a:highlight>
              </a:rPr>
              <a:t>Some business recommendations that can help in marketing retargeting:</a:t>
            </a:r>
            <a:endParaRPr sz="1200">
              <a:solidFill>
                <a:srgbClr val="414141"/>
              </a:solidFill>
              <a:highlight>
                <a:srgbClr val="FFFFFF"/>
              </a:highlight>
            </a:endParaRPr>
          </a:p>
          <a:p>
            <a:pPr indent="0" lvl="0" marL="0" rtl="0" algn="just">
              <a:spcBef>
                <a:spcPts val="0"/>
              </a:spcBef>
              <a:spcAft>
                <a:spcPts val="0"/>
              </a:spcAft>
              <a:buClr>
                <a:schemeClr val="dk1"/>
              </a:buClr>
              <a:buSzPts val="1100"/>
              <a:buFont typeface="Arial"/>
              <a:buNone/>
            </a:pPr>
            <a:r>
              <a:t/>
            </a:r>
            <a:endParaRPr sz="1200">
              <a:solidFill>
                <a:srgbClr val="414141"/>
              </a:solidFill>
              <a:highlight>
                <a:srgbClr val="FFFFFF"/>
              </a:highlight>
            </a:endParaRPr>
          </a:p>
          <a:p>
            <a:pPr indent="0" lvl="0" marL="0" rtl="0" algn="just">
              <a:spcBef>
                <a:spcPts val="0"/>
              </a:spcBef>
              <a:spcAft>
                <a:spcPts val="0"/>
              </a:spcAft>
              <a:buClr>
                <a:schemeClr val="dk1"/>
              </a:buClr>
              <a:buSzPts val="1100"/>
              <a:buFont typeface="Arial"/>
              <a:buNone/>
            </a:pPr>
            <a:r>
              <a:rPr lang="en" sz="1200">
                <a:solidFill>
                  <a:srgbClr val="414141"/>
                </a:solidFill>
                <a:highlight>
                  <a:srgbClr val="FFFFFF"/>
                </a:highlight>
              </a:rPr>
              <a:t>1. Create a membership program that offers prizes depending on the membership level of the customer. This membership level is determined from the total spent, total transactions, and recency values ​​as used in the RFM analysis method. Using a membership program will increase customer loyalty and encourage them to shop more often and more to catch up on the prizes on offer.</a:t>
            </a:r>
            <a:endParaRPr sz="1200">
              <a:solidFill>
                <a:srgbClr val="414141"/>
              </a:solidFill>
              <a:highlight>
                <a:srgbClr val="FFFFFF"/>
              </a:highlight>
            </a:endParaRPr>
          </a:p>
          <a:p>
            <a:pPr indent="0" lvl="0" marL="0" rtl="0" algn="just">
              <a:spcBef>
                <a:spcPts val="0"/>
              </a:spcBef>
              <a:spcAft>
                <a:spcPts val="0"/>
              </a:spcAft>
              <a:buClr>
                <a:schemeClr val="dk1"/>
              </a:buClr>
              <a:buSzPts val="1100"/>
              <a:buFont typeface="Arial"/>
              <a:buNone/>
            </a:pPr>
            <a:r>
              <a:t/>
            </a:r>
            <a:endParaRPr sz="1200">
              <a:solidFill>
                <a:srgbClr val="414141"/>
              </a:solidFill>
              <a:highlight>
                <a:srgbClr val="FFFFFF"/>
              </a:highlight>
            </a:endParaRPr>
          </a:p>
          <a:p>
            <a:pPr indent="0" lvl="0" marL="0" rtl="0" algn="just">
              <a:spcBef>
                <a:spcPts val="0"/>
              </a:spcBef>
              <a:spcAft>
                <a:spcPts val="0"/>
              </a:spcAft>
              <a:buClr>
                <a:schemeClr val="dk1"/>
              </a:buClr>
              <a:buSzPts val="1100"/>
              <a:buFont typeface="Arial"/>
              <a:buNone/>
            </a:pPr>
            <a:r>
              <a:rPr lang="en" sz="1200">
                <a:solidFill>
                  <a:srgbClr val="414141"/>
                </a:solidFill>
                <a:highlight>
                  <a:srgbClr val="FFFFFF"/>
                </a:highlight>
              </a:rPr>
              <a:t>2. Focus on high value frequent customers to avoid churn. If necessary, give them the highest level of membership by always maintaining the quality of service so that they feel valued and feel comfortable shopping on our platform so that they can continue to have repeat orders.</a:t>
            </a:r>
            <a:endParaRPr sz="1200">
              <a:solidFill>
                <a:srgbClr val="414141"/>
              </a:solidFill>
              <a:highlight>
                <a:srgbClr val="FFFFFF"/>
              </a:highlight>
            </a:endParaRPr>
          </a:p>
          <a:p>
            <a:pPr indent="0" lvl="0" marL="0" rtl="0" algn="just">
              <a:spcBef>
                <a:spcPts val="0"/>
              </a:spcBef>
              <a:spcAft>
                <a:spcPts val="0"/>
              </a:spcAft>
              <a:buClr>
                <a:schemeClr val="dk1"/>
              </a:buClr>
              <a:buSzPts val="1100"/>
              <a:buFont typeface="Arial"/>
              <a:buNone/>
            </a:pPr>
            <a:r>
              <a:t/>
            </a:r>
            <a:endParaRPr sz="1200">
              <a:solidFill>
                <a:srgbClr val="414141"/>
              </a:solidFill>
              <a:highlight>
                <a:srgbClr val="FFFFFF"/>
              </a:highlight>
            </a:endParaRPr>
          </a:p>
          <a:p>
            <a:pPr indent="0" lvl="0" marL="0" rtl="0" algn="just">
              <a:spcBef>
                <a:spcPts val="0"/>
              </a:spcBef>
              <a:spcAft>
                <a:spcPts val="0"/>
              </a:spcAft>
              <a:buClr>
                <a:schemeClr val="dk1"/>
              </a:buClr>
              <a:buSzPts val="1100"/>
              <a:buFont typeface="Arial"/>
              <a:buNone/>
            </a:pPr>
            <a:r>
              <a:t/>
            </a:r>
            <a:endParaRPr sz="1200">
              <a:solidFill>
                <a:srgbClr val="414141"/>
              </a:solidFill>
              <a:highlight>
                <a:srgbClr val="FFFFFF"/>
              </a:highlight>
            </a:endParaRPr>
          </a:p>
          <a:p>
            <a:pPr indent="0" lvl="0" marL="0" rtl="0" algn="just">
              <a:spcBef>
                <a:spcPts val="0"/>
              </a:spcBef>
              <a:spcAft>
                <a:spcPts val="0"/>
              </a:spcAft>
              <a:buNone/>
            </a:pPr>
            <a:r>
              <a:t/>
            </a:r>
            <a:endParaRPr sz="1200">
              <a:solidFill>
                <a:srgbClr val="41414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0" y="37175"/>
            <a:ext cx="8180700" cy="52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798">
                <a:latin typeface="Roboto"/>
                <a:ea typeface="Roboto"/>
                <a:cs typeface="Roboto"/>
                <a:sym typeface="Roboto"/>
              </a:rPr>
              <a:t>Customer Personality Analysis for Marketing Retargeting</a:t>
            </a:r>
            <a:endParaRPr sz="1798">
              <a:solidFill>
                <a:schemeClr val="lt1"/>
              </a:solidFill>
              <a:latin typeface="Roboto"/>
              <a:ea typeface="Roboto"/>
              <a:cs typeface="Roboto"/>
              <a:sym typeface="Roboto"/>
            </a:endParaRPr>
          </a:p>
        </p:txBody>
      </p:sp>
      <p:sp>
        <p:nvSpPr>
          <p:cNvPr id="71" name="Google Shape;71;p15"/>
          <p:cNvSpPr txBox="1"/>
          <p:nvPr/>
        </p:nvSpPr>
        <p:spPr>
          <a:xfrm>
            <a:off x="4656000" y="4772700"/>
            <a:ext cx="4488000" cy="354000"/>
          </a:xfrm>
          <a:prstGeom prst="rect">
            <a:avLst/>
          </a:prstGeom>
          <a:noFill/>
          <a:ln>
            <a:noFill/>
          </a:ln>
        </p:spPr>
        <p:txBody>
          <a:bodyPr anchorCtr="0" anchor="t" bIns="91425" lIns="91425" spcFirstLastPara="1" rIns="91425" wrap="square" tIns="91425">
            <a:spAutoFit/>
          </a:bodyPr>
          <a:lstStyle/>
          <a:p>
            <a:pPr indent="0" lvl="0" marL="0" rtl="0" algn="r">
              <a:lnSpc>
                <a:spcPct val="100000"/>
              </a:lnSpc>
              <a:spcBef>
                <a:spcPts val="0"/>
              </a:spcBef>
              <a:spcAft>
                <a:spcPts val="0"/>
              </a:spcAft>
              <a:buNone/>
            </a:pPr>
            <a:r>
              <a:rPr lang="en" sz="1100"/>
              <a:t>For more details</a:t>
            </a:r>
            <a:r>
              <a:rPr lang="en" sz="1100">
                <a:solidFill>
                  <a:srgbClr val="000000"/>
                </a:solidFill>
              </a:rPr>
              <a:t>, </a:t>
            </a:r>
            <a:r>
              <a:rPr lang="en" sz="1100"/>
              <a:t>see</a:t>
            </a:r>
            <a:r>
              <a:rPr lang="en" sz="1100">
                <a:solidFill>
                  <a:srgbClr val="000000"/>
                </a:solidFill>
              </a:rPr>
              <a:t> jupyter notebook </a:t>
            </a:r>
            <a:r>
              <a:rPr lang="en" sz="1100" u="sng">
                <a:solidFill>
                  <a:schemeClr val="hlink"/>
                </a:solidFill>
                <a:hlinkClick r:id="rId3"/>
              </a:rPr>
              <a:t>here</a:t>
            </a:r>
            <a:endParaRPr sz="1100">
              <a:solidFill>
                <a:srgbClr val="000000"/>
              </a:solidFill>
            </a:endParaRPr>
          </a:p>
        </p:txBody>
      </p:sp>
      <p:sp>
        <p:nvSpPr>
          <p:cNvPr id="72" name="Google Shape;72;p15"/>
          <p:cNvSpPr txBox="1"/>
          <p:nvPr>
            <p:ph idx="1" type="body"/>
          </p:nvPr>
        </p:nvSpPr>
        <p:spPr>
          <a:xfrm>
            <a:off x="311700" y="8476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414141"/>
                </a:solidFill>
                <a:highlight>
                  <a:schemeClr val="lt1"/>
                </a:highlight>
              </a:rPr>
              <a:t>3. For high value customers who rarely visit our platform, provide special special discounts for them such as regular flash sales with special prices and give them notifications when flash sales are happening to increase the value of their visits with the hope that the total transactions and total spent will also increase .</a:t>
            </a:r>
            <a:endParaRPr sz="1400">
              <a:solidFill>
                <a:srgbClr val="414141"/>
              </a:solidFill>
              <a:highlight>
                <a:schemeClr val="lt1"/>
              </a:highlight>
            </a:endParaRPr>
          </a:p>
          <a:p>
            <a:pPr indent="0" lvl="0" marL="0" rtl="0" algn="l">
              <a:lnSpc>
                <a:spcPct val="100000"/>
              </a:lnSpc>
              <a:spcBef>
                <a:spcPts val="0"/>
              </a:spcBef>
              <a:spcAft>
                <a:spcPts val="0"/>
              </a:spcAft>
              <a:buNone/>
            </a:pPr>
            <a:r>
              <a:t/>
            </a:r>
            <a:endParaRPr sz="1400">
              <a:solidFill>
                <a:srgbClr val="414141"/>
              </a:solidFill>
              <a:highlight>
                <a:schemeClr val="lt1"/>
              </a:highlight>
            </a:endParaRPr>
          </a:p>
          <a:p>
            <a:pPr indent="0" lvl="0" marL="0" rtl="0" algn="l">
              <a:lnSpc>
                <a:spcPct val="100000"/>
              </a:lnSpc>
              <a:spcBef>
                <a:spcPts val="0"/>
              </a:spcBef>
              <a:spcAft>
                <a:spcPts val="0"/>
              </a:spcAft>
              <a:buNone/>
            </a:pPr>
            <a:r>
              <a:rPr lang="en" sz="1400">
                <a:solidFill>
                  <a:srgbClr val="414141"/>
                </a:solidFill>
                <a:highlight>
                  <a:schemeClr val="lt1"/>
                </a:highlight>
              </a:rPr>
              <a:t>4. For low value customers, special offers are also given in the form of discounts for items that have a low selling value to increase the value of visits to our platform. It is hoped that by increasing the value of these visits it can also increase the total value of transactions and total spent, although not as big as high value customers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