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69" r:id="rId3"/>
    <p:sldId id="270" r:id="rId4"/>
    <p:sldId id="271" r:id="rId5"/>
    <p:sldId id="397" r:id="rId6"/>
    <p:sldId id="272" r:id="rId7"/>
    <p:sldId id="273" r:id="rId8"/>
    <p:sldId id="274" r:id="rId9"/>
    <p:sldId id="398" r:id="rId10"/>
    <p:sldId id="284" r:id="rId11"/>
    <p:sldId id="400" r:id="rId12"/>
    <p:sldId id="399" r:id="rId13"/>
    <p:sldId id="278" r:id="rId14"/>
    <p:sldId id="325" r:id="rId15"/>
    <p:sldId id="279" r:id="rId16"/>
    <p:sldId id="327" r:id="rId17"/>
    <p:sldId id="276" r:id="rId18"/>
    <p:sldId id="277" r:id="rId19"/>
    <p:sldId id="285" r:id="rId20"/>
    <p:sldId id="258" r:id="rId2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a:srgbClr val="99FFCC"/>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淺色樣式 2 - 輔色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FD0F851-EC5A-4D38-B0AD-8093EC10F338}" styleName="淺色樣式 1 - 輔色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52" autoAdjust="0"/>
  </p:normalViewPr>
  <p:slideViewPr>
    <p:cSldViewPr>
      <p:cViewPr varScale="1">
        <p:scale>
          <a:sx n="84" d="100"/>
          <a:sy n="84" d="100"/>
        </p:scale>
        <p:origin x="102"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D35EB9-7448-402C-937A-77A3B06DEDFE}" type="datetimeFigureOut">
              <a:rPr lang="zh-TW" altLang="en-US" smtClean="0"/>
              <a:pPr/>
              <a:t>2017/9/30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6D9384-02A7-4335-93DD-9547F8E65C25}" type="slidenum">
              <a:rPr lang="zh-TW" altLang="en-US" smtClean="0"/>
              <a:pPr/>
              <a:t>‹#›</a:t>
            </a:fld>
            <a:endParaRPr lang="zh-TW" altLang="en-US"/>
          </a:p>
        </p:txBody>
      </p:sp>
    </p:spTree>
    <p:extLst>
      <p:ext uri="{BB962C8B-B14F-4D97-AF65-F5344CB8AC3E}">
        <p14:creationId xmlns:p14="http://schemas.microsoft.com/office/powerpoint/2010/main" val="2344876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indent="0"/>
            <a:r>
              <a:rPr lang="zh-TW" altLang="en-US" sz="1200" dirty="0"/>
              <a:t>我們整理檢定方式中</a:t>
            </a:r>
            <a:r>
              <a:rPr lang="en-US" altLang="zh-TW" sz="1200" dirty="0"/>
              <a:t>Z</a:t>
            </a:r>
            <a:r>
              <a:rPr lang="zh-TW" altLang="en-US" sz="1200" dirty="0"/>
              <a:t>值與</a:t>
            </a:r>
            <a:r>
              <a:rPr lang="en-US" altLang="zh-TW" sz="1200" dirty="0"/>
              <a:t>t</a:t>
            </a:r>
            <a:r>
              <a:rPr lang="zh-TW" altLang="en-US" sz="1200" dirty="0"/>
              <a:t>值的適用方式</a:t>
            </a:r>
            <a:r>
              <a:rPr lang="en-US" altLang="zh-TW" sz="1200" dirty="0"/>
              <a:t>, </a:t>
            </a:r>
            <a:r>
              <a:rPr lang="zh-TW" altLang="en-US" sz="1200" dirty="0"/>
              <a:t>如下：</a:t>
            </a:r>
          </a:p>
          <a:p>
            <a:pPr marL="0" indent="0"/>
            <a:endParaRPr lang="zh-TW" altLang="en-US" sz="500" dirty="0"/>
          </a:p>
          <a:p>
            <a:pPr marL="0" indent="0">
              <a:buFont typeface="Wingdings" pitchFamily="2" charset="2"/>
              <a:buChar char="u"/>
            </a:pPr>
            <a:r>
              <a:rPr lang="zh-TW" altLang="en-US" sz="1200" dirty="0"/>
              <a:t>在母體的標準差已知</a:t>
            </a:r>
            <a:r>
              <a:rPr lang="en-US" altLang="zh-TW" sz="1200" dirty="0"/>
              <a:t>, </a:t>
            </a:r>
            <a:r>
              <a:rPr lang="zh-TW" altLang="en-US" sz="1200" dirty="0"/>
              <a:t>小樣本的情形下：使用</a:t>
            </a:r>
            <a:r>
              <a:rPr lang="en-US" altLang="zh-TW" sz="1200" dirty="0"/>
              <a:t>Z</a:t>
            </a:r>
            <a:r>
              <a:rPr lang="zh-TW" altLang="en-US" sz="1200" dirty="0"/>
              <a:t>值</a:t>
            </a:r>
          </a:p>
          <a:p>
            <a:pPr marL="0" indent="0">
              <a:buFont typeface="Wingdings" pitchFamily="2" charset="2"/>
              <a:buChar char="u"/>
            </a:pPr>
            <a:r>
              <a:rPr lang="zh-TW" altLang="en-US" sz="1200" dirty="0"/>
              <a:t>在母體的標準差已知</a:t>
            </a:r>
            <a:r>
              <a:rPr lang="en-US" altLang="zh-TW" sz="1200" dirty="0"/>
              <a:t>, </a:t>
            </a:r>
            <a:r>
              <a:rPr lang="zh-TW" altLang="en-US" sz="1200" dirty="0"/>
              <a:t>大樣本的情形下：使用</a:t>
            </a:r>
            <a:r>
              <a:rPr lang="en-US" altLang="zh-TW" sz="1200" dirty="0"/>
              <a:t>Z</a:t>
            </a:r>
            <a:r>
              <a:rPr lang="zh-TW" altLang="en-US" sz="1200" dirty="0"/>
              <a:t>值</a:t>
            </a:r>
          </a:p>
          <a:p>
            <a:pPr marL="0" indent="0">
              <a:buFont typeface="Wingdings" pitchFamily="2" charset="2"/>
              <a:buChar char="u"/>
            </a:pPr>
            <a:r>
              <a:rPr lang="zh-TW" altLang="en-US" sz="1200" dirty="0"/>
              <a:t>在母體的標準差未知</a:t>
            </a:r>
            <a:r>
              <a:rPr lang="en-US" altLang="zh-TW" sz="1200" dirty="0"/>
              <a:t>, </a:t>
            </a:r>
            <a:r>
              <a:rPr lang="zh-TW" altLang="en-US" sz="1200" dirty="0"/>
              <a:t>小樣本</a:t>
            </a:r>
            <a:r>
              <a:rPr lang="en-US" altLang="zh-TW" sz="1200" dirty="0"/>
              <a:t>N&lt;30</a:t>
            </a:r>
            <a:r>
              <a:rPr lang="zh-TW" altLang="en-US" sz="1200" dirty="0"/>
              <a:t>的情形下：使用</a:t>
            </a:r>
            <a:r>
              <a:rPr lang="en-US" altLang="zh-TW" sz="1200" dirty="0"/>
              <a:t>t</a:t>
            </a:r>
            <a:r>
              <a:rPr lang="zh-TW" altLang="en-US" sz="1200" dirty="0"/>
              <a:t>值</a:t>
            </a:r>
          </a:p>
          <a:p>
            <a:pPr marL="0" indent="0">
              <a:buFont typeface="Wingdings" pitchFamily="2" charset="2"/>
              <a:buChar char="u"/>
            </a:pPr>
            <a:r>
              <a:rPr lang="zh-TW" altLang="en-US" sz="1200" dirty="0"/>
              <a:t>在母體的標準差未知</a:t>
            </a:r>
            <a:r>
              <a:rPr lang="en-US" altLang="zh-TW" sz="1200" dirty="0"/>
              <a:t>, </a:t>
            </a:r>
            <a:r>
              <a:rPr lang="zh-TW" altLang="en-US" sz="1200" dirty="0"/>
              <a:t>大樣本的情形下：使用</a:t>
            </a:r>
            <a:r>
              <a:rPr lang="en-US" altLang="zh-TW" sz="1200" dirty="0"/>
              <a:t>Z</a:t>
            </a:r>
            <a:r>
              <a:rPr lang="zh-TW" altLang="en-US" sz="1200" dirty="0"/>
              <a:t>值</a:t>
            </a:r>
          </a:p>
          <a:p>
            <a:pPr marL="0" indent="0">
              <a:buFont typeface="Wingdings" pitchFamily="2" charset="2"/>
              <a:buChar char="u"/>
            </a:pPr>
            <a:endParaRPr lang="zh-TW" altLang="en-US" sz="500" dirty="0"/>
          </a:p>
          <a:p>
            <a:pPr marL="0" indent="0"/>
            <a:r>
              <a:rPr lang="zh-TW" altLang="en-US" sz="1200" dirty="0"/>
              <a:t>　　有趣的是當樣本數增大時</a:t>
            </a:r>
            <a:r>
              <a:rPr lang="en-US" altLang="zh-TW" sz="1200" dirty="0"/>
              <a:t>, t</a:t>
            </a:r>
            <a:r>
              <a:rPr lang="zh-TW" altLang="en-US" sz="1200" dirty="0"/>
              <a:t>分配會趨近</a:t>
            </a:r>
            <a:r>
              <a:rPr lang="en-US" altLang="zh-TW" sz="1200" dirty="0"/>
              <a:t>Z</a:t>
            </a:r>
            <a:r>
              <a:rPr lang="zh-TW" altLang="en-US" sz="1200" dirty="0"/>
              <a:t>分配</a:t>
            </a:r>
            <a:r>
              <a:rPr lang="en-US" altLang="zh-TW" sz="1200" dirty="0"/>
              <a:t>, </a:t>
            </a:r>
            <a:r>
              <a:rPr lang="zh-TW" altLang="en-US" sz="1200" dirty="0"/>
              <a:t>也就是可以使用</a:t>
            </a:r>
            <a:r>
              <a:rPr lang="en-US" altLang="zh-TW" sz="1200" dirty="0"/>
              <a:t>t</a:t>
            </a:r>
            <a:r>
              <a:rPr lang="zh-TW" altLang="en-US" sz="1200" dirty="0"/>
              <a:t>值來替代</a:t>
            </a:r>
            <a:r>
              <a:rPr lang="en-US" altLang="zh-TW" sz="1200" dirty="0"/>
              <a:t>Z</a:t>
            </a:r>
            <a:r>
              <a:rPr lang="zh-TW" altLang="en-US" sz="1200" dirty="0"/>
              <a:t>值的判定</a:t>
            </a:r>
            <a:r>
              <a:rPr lang="en-US" altLang="zh-TW" sz="1200" dirty="0"/>
              <a:t>, </a:t>
            </a:r>
            <a:r>
              <a:rPr lang="zh-TW" altLang="en-US" sz="1200" dirty="0"/>
              <a:t>在實務上</a:t>
            </a:r>
            <a:r>
              <a:rPr lang="en-US" altLang="zh-TW" sz="1200" dirty="0"/>
              <a:t>, </a:t>
            </a:r>
            <a:r>
              <a:rPr lang="zh-TW" altLang="en-US" sz="1200" dirty="0"/>
              <a:t>我們大多都是用樣本推論母體</a:t>
            </a:r>
            <a:r>
              <a:rPr lang="en-US" altLang="zh-TW" sz="1200" dirty="0"/>
              <a:t>, </a:t>
            </a:r>
            <a:r>
              <a:rPr lang="zh-TW" altLang="en-US" sz="1200" dirty="0"/>
              <a:t>母體提供</a:t>
            </a:r>
            <a:r>
              <a:rPr lang="en-US" altLang="zh-TW" sz="1200" dirty="0"/>
              <a:t>t</a:t>
            </a:r>
            <a:r>
              <a:rPr lang="zh-TW" altLang="en-US" sz="1200" dirty="0"/>
              <a:t>檢定</a:t>
            </a:r>
            <a:r>
              <a:rPr lang="en-US" altLang="zh-TW" sz="1200" dirty="0"/>
              <a:t>, </a:t>
            </a:r>
            <a:r>
              <a:rPr lang="zh-TW" altLang="en-US" sz="1200" dirty="0"/>
              <a:t>而無</a:t>
            </a:r>
            <a:r>
              <a:rPr lang="en-US" altLang="zh-TW" sz="1200" dirty="0"/>
              <a:t>Z</a:t>
            </a:r>
            <a:r>
              <a:rPr lang="zh-TW" altLang="en-US" sz="1200" dirty="0"/>
              <a:t>檢定</a:t>
            </a:r>
          </a:p>
          <a:p>
            <a:endParaRPr lang="zh-TW" altLang="en-US" dirty="0"/>
          </a:p>
        </p:txBody>
      </p:sp>
      <p:sp>
        <p:nvSpPr>
          <p:cNvPr id="4" name="投影片編號版面配置區 3"/>
          <p:cNvSpPr>
            <a:spLocks noGrp="1"/>
          </p:cNvSpPr>
          <p:nvPr>
            <p:ph type="sldNum" sz="quarter" idx="10"/>
          </p:nvPr>
        </p:nvSpPr>
        <p:spPr/>
        <p:txBody>
          <a:bodyPr/>
          <a:lstStyle/>
          <a:p>
            <a:fld id="{8D6D9384-02A7-4335-93DD-9547F8E65C25}" type="slidenum">
              <a:rPr lang="zh-TW" altLang="en-US" smtClean="0"/>
              <a:pPr/>
              <a:t>7</a:t>
            </a:fld>
            <a:endParaRPr lang="zh-TW" altLang="en-US"/>
          </a:p>
        </p:txBody>
      </p:sp>
    </p:spTree>
    <p:extLst>
      <p:ext uri="{BB962C8B-B14F-4D97-AF65-F5344CB8AC3E}">
        <p14:creationId xmlns:p14="http://schemas.microsoft.com/office/powerpoint/2010/main" val="136911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1" dirty="0">
                <a:solidFill>
                  <a:srgbClr val="FF0000"/>
                </a:solidFill>
                <a:latin typeface="+mn-ea"/>
              </a:rPr>
              <a:t>α level</a:t>
            </a:r>
            <a:r>
              <a:rPr lang="zh-TW" altLang="zh-TW" sz="1200" dirty="0">
                <a:latin typeface="+mn-ea"/>
              </a:rPr>
              <a:t>：</a:t>
            </a:r>
            <a:r>
              <a:rPr lang="zh-TW" altLang="zh-TW" sz="1200" b="1" dirty="0">
                <a:solidFill>
                  <a:srgbClr val="FF0000"/>
                </a:solidFill>
                <a:latin typeface="+mn-ea"/>
              </a:rPr>
              <a:t>一個樣本假設測定的任務是在決定了允許犯下推論錯誤的機率</a:t>
            </a:r>
            <a:endParaRPr lang="zh-TW" altLang="en-US" dirty="0"/>
          </a:p>
        </p:txBody>
      </p:sp>
      <p:sp>
        <p:nvSpPr>
          <p:cNvPr id="4" name="投影片編號版面配置區 3"/>
          <p:cNvSpPr>
            <a:spLocks noGrp="1"/>
          </p:cNvSpPr>
          <p:nvPr>
            <p:ph type="sldNum" sz="quarter" idx="10"/>
          </p:nvPr>
        </p:nvSpPr>
        <p:spPr/>
        <p:txBody>
          <a:bodyPr/>
          <a:lstStyle/>
          <a:p>
            <a:fld id="{8D6D9384-02A7-4335-93DD-9547F8E65C25}" type="slidenum">
              <a:rPr lang="zh-TW" altLang="en-US" smtClean="0"/>
              <a:pPr/>
              <a:t>10</a:t>
            </a:fld>
            <a:endParaRPr lang="zh-TW" altLang="en-US"/>
          </a:p>
        </p:txBody>
      </p:sp>
    </p:spTree>
    <p:extLst>
      <p:ext uri="{BB962C8B-B14F-4D97-AF65-F5344CB8AC3E}">
        <p14:creationId xmlns:p14="http://schemas.microsoft.com/office/powerpoint/2010/main" val="224274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latin typeface="+mn-ea"/>
              </a:rPr>
              <a:t>obtained=</a:t>
            </a:r>
            <a:r>
              <a:rPr lang="zh-TW" altLang="en-US" sz="1200" dirty="0">
                <a:latin typeface="+mn-ea"/>
              </a:rPr>
              <a:t>＝獲得</a:t>
            </a:r>
            <a:endParaRPr lang="zh-TW" altLang="en-US" dirty="0"/>
          </a:p>
        </p:txBody>
      </p:sp>
      <p:sp>
        <p:nvSpPr>
          <p:cNvPr id="4" name="投影片編號版面配置區 3"/>
          <p:cNvSpPr>
            <a:spLocks noGrp="1"/>
          </p:cNvSpPr>
          <p:nvPr>
            <p:ph type="sldNum" sz="quarter" idx="10"/>
          </p:nvPr>
        </p:nvSpPr>
        <p:spPr/>
        <p:txBody>
          <a:bodyPr/>
          <a:lstStyle/>
          <a:p>
            <a:fld id="{8D6D9384-02A7-4335-93DD-9547F8E65C25}" type="slidenum">
              <a:rPr lang="zh-TW" altLang="en-US" smtClean="0"/>
              <a:pPr/>
              <a:t>17</a:t>
            </a:fld>
            <a:endParaRPr lang="zh-TW" altLang="en-US"/>
          </a:p>
        </p:txBody>
      </p:sp>
    </p:spTree>
    <p:extLst>
      <p:ext uri="{BB962C8B-B14F-4D97-AF65-F5344CB8AC3E}">
        <p14:creationId xmlns:p14="http://schemas.microsoft.com/office/powerpoint/2010/main" val="1096871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標題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TW" altLang="en-US"/>
              <a:t>按一下以編輯母片標題樣式</a:t>
            </a:r>
            <a:endParaRPr kumimoji="0" lang="en-US"/>
          </a:p>
        </p:txBody>
      </p:sp>
      <p:sp>
        <p:nvSpPr>
          <p:cNvPr id="17" name="副標題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a:t>按一下以編輯母片副標題樣式</a:t>
            </a:r>
            <a:endParaRPr kumimoji="0" lang="en-US"/>
          </a:p>
        </p:txBody>
      </p:sp>
      <p:grpSp>
        <p:nvGrpSpPr>
          <p:cNvPr id="2" name="群組 1"/>
          <p:cNvGrpSpPr/>
          <p:nvPr/>
        </p:nvGrpSpPr>
        <p:grpSpPr>
          <a:xfrm>
            <a:off x="-3765" y="4953000"/>
            <a:ext cx="9147765" cy="1912088"/>
            <a:chOff x="-3765" y="4832896"/>
            <a:chExt cx="9147765" cy="2032192"/>
          </a:xfrm>
        </p:grpSpPr>
        <p:sp>
          <p:nvSpPr>
            <p:cNvPr id="7" name="手繪多邊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手繪多邊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手繪多邊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線接點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版面配置區 29"/>
          <p:cNvSpPr>
            <a:spLocks noGrp="1"/>
          </p:cNvSpPr>
          <p:nvPr>
            <p:ph type="dt" sz="half" idx="10"/>
          </p:nvPr>
        </p:nvSpPr>
        <p:spPr/>
        <p:txBody>
          <a:bodyPr/>
          <a:lstStyle>
            <a:lvl1pPr>
              <a:defRPr>
                <a:solidFill>
                  <a:srgbClr val="FFFFFF"/>
                </a:solidFill>
              </a:defRPr>
            </a:lvl1pPr>
            <a:extLst/>
          </a:lstStyle>
          <a:p>
            <a:fld id="{D01D1C51-97B7-4B7D-A859-C7900122671E}" type="datetimeFigureOut">
              <a:rPr lang="zh-TW" altLang="en-US" smtClean="0"/>
              <a:pPr/>
              <a:t>2017/9/30</a:t>
            </a:fld>
            <a:endParaRPr lang="zh-TW" altLang="en-US"/>
          </a:p>
        </p:txBody>
      </p:sp>
      <p:sp>
        <p:nvSpPr>
          <p:cNvPr id="19" name="頁尾版面配置區 18"/>
          <p:cNvSpPr>
            <a:spLocks noGrp="1"/>
          </p:cNvSpPr>
          <p:nvPr>
            <p:ph type="ftr" sz="quarter" idx="11"/>
          </p:nvPr>
        </p:nvSpPr>
        <p:spPr/>
        <p:txBody>
          <a:bodyPr/>
          <a:lstStyle>
            <a:lvl1pPr>
              <a:defRPr>
                <a:solidFill>
                  <a:schemeClr val="accent1">
                    <a:tint val="20000"/>
                  </a:schemeClr>
                </a:solidFill>
              </a:defRPr>
            </a:lvl1pPr>
            <a:extLst/>
          </a:lstStyle>
          <a:p>
            <a:endParaRPr lang="zh-TW" altLang="en-US"/>
          </a:p>
        </p:txBody>
      </p:sp>
      <p:sp>
        <p:nvSpPr>
          <p:cNvPr id="27" name="投影片編號版面配置區 26"/>
          <p:cNvSpPr>
            <a:spLocks noGrp="1"/>
          </p:cNvSpPr>
          <p:nvPr>
            <p:ph type="sldNum" sz="quarter" idx="12"/>
          </p:nvPr>
        </p:nvSpPr>
        <p:spPr/>
        <p:txBody>
          <a:bodyPr/>
          <a:lstStyle>
            <a:lvl1pPr>
              <a:defRPr>
                <a:solidFill>
                  <a:srgbClr val="FFFFFF"/>
                </a:solidFill>
              </a:defRPr>
            </a:lvl1pPr>
            <a:extLst/>
          </a:lstStyle>
          <a:p>
            <a:fld id="{C6D3D375-4A49-48B1-BC6C-7853AFCF73CB}"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1481329"/>
            <a:ext cx="8229600" cy="4386071"/>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D01D1C51-97B7-4B7D-A859-C7900122671E}" type="datetimeFigureOut">
              <a:rPr lang="zh-TW" altLang="en-US" smtClean="0"/>
              <a:pPr/>
              <a:t>2017/9/30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6D3D375-4A49-48B1-BC6C-7853AFCF73CB}"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44013" y="274640"/>
            <a:ext cx="1777470" cy="5592761"/>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41"/>
            <a:ext cx="6324600" cy="5592760"/>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D01D1C51-97B7-4B7D-A859-C7900122671E}" type="datetimeFigureOut">
              <a:rPr lang="zh-TW" altLang="en-US" smtClean="0"/>
              <a:pPr/>
              <a:t>2017/9/30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6D3D375-4A49-48B1-BC6C-7853AFCF73CB}"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D01D1C51-97B7-4B7D-A859-C7900122671E}" type="datetimeFigureOut">
              <a:rPr lang="zh-TW" altLang="en-US" smtClean="0"/>
              <a:pPr/>
              <a:t>2017/9/30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6D3D375-4A49-48B1-BC6C-7853AFCF73CB}" type="slidenum">
              <a:rPr lang="zh-TW" altLang="en-US" smtClean="0"/>
              <a:pPr/>
              <a:t>‹#›</a:t>
            </a:fld>
            <a:endParaRPr lang="zh-TW" altLang="en-US"/>
          </a:p>
        </p:txBody>
      </p:sp>
      <p:sp>
        <p:nvSpPr>
          <p:cNvPr id="7" name="標題 6"/>
          <p:cNvSpPr>
            <a:spLocks noGrp="1"/>
          </p:cNvSpPr>
          <p:nvPr>
            <p:ph type="title"/>
          </p:nvPr>
        </p:nvSpPr>
        <p:spPr/>
        <p:txBody>
          <a:bodyPr rtlCol="0"/>
          <a:lstStyle/>
          <a:p>
            <a:r>
              <a:rPr kumimoji="0" lang="zh-TW" altLang="en-US"/>
              <a:t>按一下以編輯母片標題樣式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p:txBody>
          <a:bodyPr/>
          <a:lstStyle/>
          <a:p>
            <a:fld id="{D01D1C51-97B7-4B7D-A859-C7900122671E}" type="datetimeFigureOut">
              <a:rPr lang="zh-TW" altLang="en-US" smtClean="0"/>
              <a:pPr/>
              <a:t>2017/9/30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C6D3D375-4A49-48B1-BC6C-7853AFCF73CB}" type="slidenum">
              <a:rPr lang="zh-TW" altLang="en-US" smtClean="0"/>
              <a:pPr/>
              <a:t>‹#›</a:t>
            </a:fld>
            <a:endParaRPr lang="zh-TW" altLang="en-US"/>
          </a:p>
        </p:txBody>
      </p:sp>
      <p:sp>
        <p:nvSpPr>
          <p:cNvPr id="7" name="＞形箭號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形箭號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bg>
      <p:bgRef idx="1002">
        <a:schemeClr val="bg1"/>
      </p:bgRef>
    </p:bg>
    <p:spTree>
      <p:nvGrpSpPr>
        <p:cNvPr id="1" name=""/>
        <p:cNvGrpSpPr/>
        <p:nvPr/>
      </p:nvGrpSpPr>
      <p:grpSpPr>
        <a:xfrm>
          <a:off x="0" y="0"/>
          <a:ext cx="0" cy="0"/>
          <a:chOff x="0" y="0"/>
          <a:chExt cx="0" cy="0"/>
        </a:xfrm>
      </p:grpSpPr>
      <p:sp>
        <p:nvSpPr>
          <p:cNvPr id="3" name="內容版面配置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內容版面配置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p:txBody>
          <a:bodyPr/>
          <a:lstStyle/>
          <a:p>
            <a:fld id="{D01D1C51-97B7-4B7D-A859-C7900122671E}" type="datetimeFigureOut">
              <a:rPr lang="zh-TW" altLang="en-US" smtClean="0"/>
              <a:pPr/>
              <a:t>2017/9/30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6D3D375-4A49-48B1-BC6C-7853AFCF73CB}" type="slidenum">
              <a:rPr lang="zh-TW" altLang="en-US" smtClean="0"/>
              <a:pPr/>
              <a:t>‹#›</a:t>
            </a:fld>
            <a:endParaRPr lang="zh-TW" altLang="en-US"/>
          </a:p>
        </p:txBody>
      </p:sp>
      <p:sp>
        <p:nvSpPr>
          <p:cNvPr id="8" name="標題 7"/>
          <p:cNvSpPr>
            <a:spLocks noGrp="1"/>
          </p:cNvSpPr>
          <p:nvPr>
            <p:ph type="title"/>
          </p:nvPr>
        </p:nvSpPr>
        <p:spPr/>
        <p:txBody>
          <a:bodyPr rtlCol="0"/>
          <a:lstStyle/>
          <a:p>
            <a:r>
              <a:rPr kumimoji="0" lang="zh-TW" altLang="en-US"/>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8229600" cy="1143000"/>
          </a:xfrm>
        </p:spPr>
        <p:txBody>
          <a:bodyPr anchor="ctr"/>
          <a:lstStyle>
            <a:lvl1pPr>
              <a:defRPr/>
            </a:lvl1pPr>
            <a:extLst/>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a:t>按一下以編輯母片文字樣式</a:t>
            </a:r>
          </a:p>
        </p:txBody>
      </p:sp>
      <p:sp>
        <p:nvSpPr>
          <p:cNvPr id="5" name="內容版面配置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6" name="內容版面配置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7" name="日期版面配置區 6"/>
          <p:cNvSpPr>
            <a:spLocks noGrp="1"/>
          </p:cNvSpPr>
          <p:nvPr>
            <p:ph type="dt" sz="half" idx="10"/>
          </p:nvPr>
        </p:nvSpPr>
        <p:spPr/>
        <p:txBody>
          <a:bodyPr/>
          <a:lstStyle/>
          <a:p>
            <a:fld id="{D01D1C51-97B7-4B7D-A859-C7900122671E}" type="datetimeFigureOut">
              <a:rPr lang="zh-TW" altLang="en-US" smtClean="0"/>
              <a:pPr/>
              <a:t>2017/9/30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C6D3D375-4A49-48B1-BC6C-7853AFCF73CB}"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Ref idx="1002">
        <a:schemeClr val="bg1"/>
      </p:bgRef>
    </p:bg>
    <p:spTree>
      <p:nvGrpSpPr>
        <p:cNvPr id="1" name=""/>
        <p:cNvGrpSpPr/>
        <p:nvPr/>
      </p:nvGrpSpPr>
      <p:grpSpPr>
        <a:xfrm>
          <a:off x="0" y="0"/>
          <a:ext cx="0" cy="0"/>
          <a:chOff x="0" y="0"/>
          <a:chExt cx="0" cy="0"/>
        </a:xfrm>
      </p:grpSpPr>
      <p:sp>
        <p:nvSpPr>
          <p:cNvPr id="3" name="日期版面配置區 2"/>
          <p:cNvSpPr>
            <a:spLocks noGrp="1"/>
          </p:cNvSpPr>
          <p:nvPr>
            <p:ph type="dt" sz="half" idx="10"/>
          </p:nvPr>
        </p:nvSpPr>
        <p:spPr/>
        <p:txBody>
          <a:bodyPr/>
          <a:lstStyle/>
          <a:p>
            <a:fld id="{D01D1C51-97B7-4B7D-A859-C7900122671E}" type="datetimeFigureOut">
              <a:rPr lang="zh-TW" altLang="en-US" smtClean="0"/>
              <a:pPr/>
              <a:t>2017/9/30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C6D3D375-4A49-48B1-BC6C-7853AFCF73CB}" type="slidenum">
              <a:rPr lang="zh-TW" altLang="en-US" smtClean="0"/>
              <a:pPr/>
              <a:t>‹#›</a:t>
            </a:fld>
            <a:endParaRPr lang="zh-TW" altLang="en-US"/>
          </a:p>
        </p:txBody>
      </p:sp>
      <p:sp>
        <p:nvSpPr>
          <p:cNvPr id="6" name="標題 5"/>
          <p:cNvSpPr>
            <a:spLocks noGrp="1"/>
          </p:cNvSpPr>
          <p:nvPr>
            <p:ph type="title"/>
          </p:nvPr>
        </p:nvSpPr>
        <p:spPr/>
        <p:txBody>
          <a:bodyPr rtlCol="0"/>
          <a:lstStyle/>
          <a:p>
            <a:r>
              <a:rPr kumimoji="0" lang="zh-TW" altLang="en-US"/>
              <a:t>按一下以編輯母片標題樣式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01D1C51-97B7-4B7D-A859-C7900122671E}" type="datetimeFigureOut">
              <a:rPr lang="zh-TW" altLang="en-US" smtClean="0"/>
              <a:pPr/>
              <a:t>2017/9/30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C6D3D375-4A49-48B1-BC6C-7853AFCF73CB}"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3">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TW" altLang="en-US"/>
              <a:t>按一下以編輯母片文字樣式</a:t>
            </a:r>
          </a:p>
        </p:txBody>
      </p:sp>
      <p:sp>
        <p:nvSpPr>
          <p:cNvPr id="4" name="內容版面配置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5" name="日期版面配置區 4"/>
          <p:cNvSpPr>
            <a:spLocks noGrp="1"/>
          </p:cNvSpPr>
          <p:nvPr>
            <p:ph type="dt" sz="half" idx="10"/>
          </p:nvPr>
        </p:nvSpPr>
        <p:spPr>
          <a:xfrm>
            <a:off x="6727032" y="6407944"/>
            <a:ext cx="1920240" cy="365760"/>
          </a:xfrm>
        </p:spPr>
        <p:txBody>
          <a:bodyPr/>
          <a:lstStyle/>
          <a:p>
            <a:fld id="{D01D1C51-97B7-4B7D-A859-C7900122671E}" type="datetimeFigureOut">
              <a:rPr lang="zh-TW" altLang="en-US" smtClean="0"/>
              <a:pPr/>
              <a:t>2017/9/30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C6D3D375-4A49-48B1-BC6C-7853AFCF73CB}"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TW" altLang="en-US"/>
              <a:t>按一下以編輯母片文字樣式</a:t>
            </a:r>
          </a:p>
        </p:txBody>
      </p:sp>
      <p:sp>
        <p:nvSpPr>
          <p:cNvPr id="3" name="圖片版面配置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TW" altLang="en-US"/>
              <a:t>按一下圖示以新增圖片</a:t>
            </a:r>
            <a:endParaRPr kumimoji="0" lang="en-US" dirty="0"/>
          </a:p>
        </p:txBody>
      </p:sp>
      <p:sp>
        <p:nvSpPr>
          <p:cNvPr id="5" name="日期版面配置區 4"/>
          <p:cNvSpPr>
            <a:spLocks noGrp="1"/>
          </p:cNvSpPr>
          <p:nvPr>
            <p:ph type="dt" sz="half" idx="10"/>
          </p:nvPr>
        </p:nvSpPr>
        <p:spPr/>
        <p:txBody>
          <a:bodyPr/>
          <a:lstStyle>
            <a:lvl1pPr>
              <a:defRPr>
                <a:solidFill>
                  <a:schemeClr val="tx1"/>
                </a:solidFill>
              </a:defRPr>
            </a:lvl1pPr>
            <a:extLst/>
          </a:lstStyle>
          <a:p>
            <a:fld id="{D01D1C51-97B7-4B7D-A859-C7900122671E}" type="datetimeFigureOut">
              <a:rPr lang="zh-TW" altLang="en-US" smtClean="0"/>
              <a:pPr/>
              <a:t>2017/9/30</a:t>
            </a:fld>
            <a:endParaRPr lang="zh-TW" altLang="en-US"/>
          </a:p>
        </p:txBody>
      </p:sp>
      <p:sp>
        <p:nvSpPr>
          <p:cNvPr id="6" name="頁尾版面配置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TW" altLang="en-US"/>
          </a:p>
        </p:txBody>
      </p:sp>
      <p:sp>
        <p:nvSpPr>
          <p:cNvPr id="7" name="投影片編號版面配置區 6"/>
          <p:cNvSpPr>
            <a:spLocks noGrp="1"/>
          </p:cNvSpPr>
          <p:nvPr>
            <p:ph type="sldNum" sz="quarter" idx="12"/>
          </p:nvPr>
        </p:nvSpPr>
        <p:spPr/>
        <p:txBody>
          <a:bodyPr/>
          <a:lstStyle>
            <a:lvl1pPr>
              <a:defRPr>
                <a:solidFill>
                  <a:schemeClr val="tx1"/>
                </a:solidFill>
              </a:defRPr>
            </a:lvl1pPr>
            <a:extLst/>
          </a:lstStyle>
          <a:p>
            <a:fld id="{C6D3D375-4A49-48B1-BC6C-7853AFCF73CB}" type="slidenum">
              <a:rPr lang="zh-TW" altLang="en-US" smtClean="0"/>
              <a:pPr/>
              <a:t>‹#›</a:t>
            </a:fld>
            <a:endParaRPr lang="zh-TW" altLang="en-US"/>
          </a:p>
        </p:txBody>
      </p:sp>
      <p:sp>
        <p:nvSpPr>
          <p:cNvPr id="2" name="標題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TW" altLang="en-US"/>
              <a:t>按一下以編輯母片標題樣式</a:t>
            </a:r>
            <a:endParaRPr kumimoji="0" lang="en-US"/>
          </a:p>
        </p:txBody>
      </p:sp>
      <p:sp>
        <p:nvSpPr>
          <p:cNvPr id="8" name="手繪多邊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手繪多邊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線接點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形箭號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形箭號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手繪多邊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手繪多邊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線接點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標題版面配置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TW" altLang="en-US"/>
              <a:t>按一下以編輯母片標題樣式</a:t>
            </a:r>
            <a:endParaRPr kumimoji="0" lang="en-US"/>
          </a:p>
        </p:txBody>
      </p:sp>
      <p:sp>
        <p:nvSpPr>
          <p:cNvPr id="30" name="文字版面配置區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0" name="日期版面配置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D01D1C51-97B7-4B7D-A859-C7900122671E}" type="datetimeFigureOut">
              <a:rPr lang="zh-TW" altLang="en-US" smtClean="0"/>
              <a:pPr/>
              <a:t>2017/9/30</a:t>
            </a:fld>
            <a:endParaRPr lang="zh-TW" altLang="en-US"/>
          </a:p>
        </p:txBody>
      </p:sp>
      <p:sp>
        <p:nvSpPr>
          <p:cNvPr id="22" name="頁尾版面配置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TW" altLang="en-US"/>
          </a:p>
        </p:txBody>
      </p:sp>
      <p:sp>
        <p:nvSpPr>
          <p:cNvPr id="18" name="投影片編號版面配置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6D3D375-4A49-48B1-BC6C-7853AFCF73CB}"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home.educities.edu.tw/rebecca0924/stat/ztext/index.html"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3568" y="1196752"/>
            <a:ext cx="7772400" cy="1829761"/>
          </a:xfrm>
        </p:spPr>
        <p:txBody>
          <a:bodyPr>
            <a:normAutofit fontScale="90000"/>
          </a:bodyPr>
          <a:lstStyle/>
          <a:p>
            <a:r>
              <a:rPr lang="zh-TW" altLang="zh-TW" sz="7200" u="sng" dirty="0">
                <a:solidFill>
                  <a:srgbClr val="0000FF"/>
                </a:solidFill>
              </a:rPr>
              <a:t>推論統計</a:t>
            </a:r>
            <a:r>
              <a:rPr lang="zh-TW" altLang="en-US" sz="7200" u="sng" dirty="0">
                <a:solidFill>
                  <a:srgbClr val="0000FF"/>
                </a:solidFill>
              </a:rPr>
              <a:t>之</a:t>
            </a:r>
            <a:r>
              <a:rPr lang="zh-TW" altLang="zh-TW" sz="7200" u="sng" dirty="0">
                <a:solidFill>
                  <a:srgbClr val="0000FF"/>
                </a:solidFill>
              </a:rPr>
              <a:t>思考邏輯</a:t>
            </a:r>
          </a:p>
        </p:txBody>
      </p:sp>
      <p:sp>
        <p:nvSpPr>
          <p:cNvPr id="3" name="副標題 2"/>
          <p:cNvSpPr>
            <a:spLocks noGrp="1"/>
          </p:cNvSpPr>
          <p:nvPr>
            <p:ph type="subTitle" idx="1"/>
          </p:nvPr>
        </p:nvSpPr>
        <p:spPr>
          <a:xfrm>
            <a:off x="539552" y="3356992"/>
            <a:ext cx="8134672" cy="1545585"/>
          </a:xfrm>
        </p:spPr>
        <p:txBody>
          <a:bodyPr>
            <a:noAutofit/>
          </a:bodyPr>
          <a:lstStyle/>
          <a:p>
            <a:pPr algn="l"/>
            <a:r>
              <a:rPr lang="zh-TW" altLang="en-US" sz="2800" b="1" dirty="0">
                <a:solidFill>
                  <a:schemeClr val="tx1"/>
                </a:solidFill>
                <a:latin typeface="標楷體" pitchFamily="65" charset="-120"/>
                <a:ea typeface="標楷體" pitchFamily="65" charset="-120"/>
              </a:rPr>
              <a:t>報告人：林東昱</a:t>
            </a:r>
            <a:br>
              <a:rPr lang="zh-TW" altLang="en-US" sz="2800" b="1" dirty="0">
                <a:solidFill>
                  <a:schemeClr val="tx1"/>
                </a:solidFill>
                <a:latin typeface="標楷體" pitchFamily="65" charset="-120"/>
                <a:ea typeface="標楷體" pitchFamily="65" charset="-120"/>
              </a:rPr>
            </a:br>
            <a:r>
              <a:rPr lang="zh-TW" altLang="en-US" sz="2800" b="1" dirty="0">
                <a:solidFill>
                  <a:schemeClr val="tx1"/>
                </a:solidFill>
                <a:latin typeface="標楷體" pitchFamily="65" charset="-120"/>
                <a:ea typeface="標楷體" pitchFamily="65" charset="-120"/>
              </a:rPr>
              <a:t>教科書：教育研究法</a:t>
            </a:r>
            <a:r>
              <a:rPr lang="en-US" altLang="zh-TW" sz="2800" b="1" dirty="0">
                <a:solidFill>
                  <a:schemeClr val="tx1"/>
                </a:solidFill>
                <a:latin typeface="標楷體" pitchFamily="65" charset="-120"/>
                <a:ea typeface="標楷體" pitchFamily="65" charset="-120"/>
              </a:rPr>
              <a:t>/</a:t>
            </a:r>
            <a:r>
              <a:rPr lang="zh-TW" altLang="en-US" sz="2800" b="1" dirty="0">
                <a:solidFill>
                  <a:schemeClr val="tx1"/>
                </a:solidFill>
                <a:latin typeface="標楷體" pitchFamily="65" charset="-120"/>
                <a:ea typeface="標楷體" pitchFamily="65" charset="-120"/>
              </a:rPr>
              <a:t>王文科、王智弘著（</a:t>
            </a:r>
            <a:r>
              <a:rPr lang="en-US" altLang="zh-TW" sz="2800" b="1" dirty="0">
                <a:solidFill>
                  <a:schemeClr val="tx1"/>
                </a:solidFill>
                <a:latin typeface="標楷體" pitchFamily="65" charset="-120"/>
                <a:ea typeface="標楷體" pitchFamily="65" charset="-120"/>
              </a:rPr>
              <a:t>2013</a:t>
            </a:r>
            <a:r>
              <a:rPr lang="zh-TW" altLang="en-US" sz="2800" b="1" dirty="0">
                <a:solidFill>
                  <a:schemeClr val="tx1"/>
                </a:solidFill>
                <a:latin typeface="標楷體" pitchFamily="65" charset="-120"/>
                <a:ea typeface="標楷體" pitchFamily="65" charset="-120"/>
              </a:rPr>
              <a:t>）。</a:t>
            </a:r>
            <a:endParaRPr lang="en-US" altLang="zh-TW" sz="2800" b="1" dirty="0">
              <a:solidFill>
                <a:schemeClr val="tx1"/>
              </a:solidFill>
              <a:latin typeface="標楷體" pitchFamily="65" charset="-120"/>
              <a:ea typeface="標楷體" pitchFamily="65" charset="-120"/>
            </a:endParaRPr>
          </a:p>
          <a:p>
            <a:pPr algn="l"/>
            <a:r>
              <a:rPr lang="zh-TW" altLang="en-US" sz="2800" b="1" dirty="0">
                <a:solidFill>
                  <a:schemeClr val="tx1"/>
                </a:solidFill>
                <a:latin typeface="標楷體" pitchFamily="65" charset="-120"/>
                <a:ea typeface="標楷體" pitchFamily="65" charset="-120"/>
              </a:rPr>
              <a:t>        台北</a:t>
            </a:r>
            <a:r>
              <a:rPr lang="en-US" altLang="zh-TW" sz="2800" b="1" dirty="0">
                <a:solidFill>
                  <a:schemeClr val="tx1"/>
                </a:solidFill>
                <a:latin typeface="標楷體" pitchFamily="65" charset="-120"/>
                <a:ea typeface="標楷體" pitchFamily="65" charset="-120"/>
              </a:rPr>
              <a:t>/</a:t>
            </a:r>
            <a:r>
              <a:rPr lang="zh-TW" altLang="en-US" sz="2800" b="1" dirty="0">
                <a:solidFill>
                  <a:schemeClr val="tx1"/>
                </a:solidFill>
                <a:latin typeface="標楷體" pitchFamily="65" charset="-120"/>
                <a:ea typeface="標楷體" pitchFamily="65" charset="-120"/>
              </a:rPr>
              <a:t>五南。</a:t>
            </a:r>
            <a:endParaRPr lang="zh-TW" altLang="en-US" sz="2800" dirty="0">
              <a:solidFill>
                <a:schemeClr val="tx1"/>
              </a:solidFill>
              <a:latin typeface="標楷體" pitchFamily="65" charset="-120"/>
              <a:ea typeface="標楷體" pitchFamily="65" charset="-120"/>
            </a:endParaRPr>
          </a:p>
        </p:txBody>
      </p:sp>
    </p:spTree>
    <p:extLst>
      <p:ext uri="{BB962C8B-B14F-4D97-AF65-F5344CB8AC3E}">
        <p14:creationId xmlns:p14="http://schemas.microsoft.com/office/powerpoint/2010/main" val="185029989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000100" y="620688"/>
            <a:ext cx="7199369" cy="3194721"/>
          </a:xfrm>
          <a:prstGeom prst="rect">
            <a:avLst/>
          </a:prstGeom>
          <a:noFill/>
        </p:spPr>
        <p:txBody>
          <a:bodyPr wrap="square" rtlCol="0">
            <a:spAutoFit/>
          </a:bodyPr>
          <a:lstStyle/>
          <a:p>
            <a:pPr>
              <a:lnSpc>
                <a:spcPct val="120000"/>
              </a:lnSpc>
            </a:pPr>
            <a:r>
              <a:rPr lang="en-US" altLang="zh-TW" sz="2400" b="1" dirty="0">
                <a:solidFill>
                  <a:srgbClr val="FF0000"/>
                </a:solidFill>
                <a:latin typeface="+mn-ea"/>
              </a:rPr>
              <a:t>α</a:t>
            </a:r>
            <a:r>
              <a:rPr lang="zh-TW" altLang="zh-TW" sz="2400" b="1" dirty="0">
                <a:solidFill>
                  <a:srgbClr val="FF0000"/>
                </a:solidFill>
                <a:latin typeface="+mn-ea"/>
              </a:rPr>
              <a:t>水準</a:t>
            </a:r>
            <a:r>
              <a:rPr lang="zh-TW" altLang="zh-TW" sz="2400" dirty="0">
                <a:latin typeface="+mn-ea"/>
              </a:rPr>
              <a:t>（</a:t>
            </a:r>
            <a:r>
              <a:rPr lang="zh-TW" altLang="zh-TW" sz="2400" b="1" dirty="0">
                <a:solidFill>
                  <a:srgbClr val="FF0000"/>
                </a:solidFill>
                <a:latin typeface="+mn-ea"/>
              </a:rPr>
              <a:t>顯著水準</a:t>
            </a:r>
            <a:r>
              <a:rPr lang="zh-TW" altLang="zh-TW" sz="2400" dirty="0">
                <a:latin typeface="+mn-ea"/>
              </a:rPr>
              <a:t>）</a:t>
            </a:r>
          </a:p>
          <a:p>
            <a:pPr marL="342900" indent="-342900">
              <a:lnSpc>
                <a:spcPct val="120000"/>
              </a:lnSpc>
              <a:buClr>
                <a:srgbClr val="FF0000"/>
              </a:buClr>
              <a:buFont typeface="Wingdings" panose="05000000000000000000" pitchFamily="2" charset="2"/>
              <a:buChar char="Ø"/>
            </a:pPr>
            <a:r>
              <a:rPr lang="zh-TW" altLang="zh-TW" sz="2400" b="1" dirty="0">
                <a:solidFill>
                  <a:srgbClr val="0000FF"/>
                </a:solidFill>
                <a:latin typeface="+mn-ea"/>
              </a:rPr>
              <a:t>決定推翻</a:t>
            </a:r>
            <a:r>
              <a:rPr lang="en-US" altLang="zh-TW" sz="2400" b="1" dirty="0" err="1">
                <a:solidFill>
                  <a:srgbClr val="0000FF"/>
                </a:solidFill>
                <a:latin typeface="+mn-ea"/>
              </a:rPr>
              <a:t>H</a:t>
            </a:r>
            <a:r>
              <a:rPr lang="en-US" altLang="zh-TW" sz="2400" b="1" baseline="-25000" dirty="0" err="1">
                <a:solidFill>
                  <a:srgbClr val="0000FF"/>
                </a:solidFill>
                <a:latin typeface="+mn-ea"/>
              </a:rPr>
              <a:t>0</a:t>
            </a:r>
            <a:r>
              <a:rPr lang="zh-TW" altLang="zh-TW" sz="2400" b="1" dirty="0">
                <a:solidFill>
                  <a:srgbClr val="0000FF"/>
                </a:solidFill>
                <a:latin typeface="+mn-ea"/>
              </a:rPr>
              <a:t>的機率標準值α</a:t>
            </a:r>
            <a:r>
              <a:rPr lang="en-US" altLang="zh-TW" sz="2400" b="1" dirty="0">
                <a:solidFill>
                  <a:srgbClr val="0000FF"/>
                </a:solidFill>
                <a:latin typeface="+mn-ea"/>
              </a:rPr>
              <a:t>(</a:t>
            </a:r>
            <a:r>
              <a:rPr lang="zh-TW" altLang="zh-TW" sz="2400" b="1" dirty="0">
                <a:solidFill>
                  <a:srgbClr val="FF0000"/>
                </a:solidFill>
                <a:latin typeface="+mn-ea"/>
              </a:rPr>
              <a:t>允許犯下推論錯誤的機率</a:t>
            </a:r>
            <a:r>
              <a:rPr lang="en-US" altLang="zh-TW" sz="2400" b="1" dirty="0">
                <a:solidFill>
                  <a:srgbClr val="0000FF"/>
                </a:solidFill>
                <a:latin typeface="+mn-ea"/>
              </a:rPr>
              <a:t>)</a:t>
            </a:r>
            <a:r>
              <a:rPr lang="zh-TW" altLang="zh-TW" sz="2400" dirty="0">
                <a:latin typeface="+mn-ea"/>
              </a:rPr>
              <a:t>（</a:t>
            </a:r>
            <a:r>
              <a:rPr lang="en-US" altLang="zh-TW" sz="2400" dirty="0">
                <a:latin typeface="+mn-ea"/>
              </a:rPr>
              <a:t>0.05 </a:t>
            </a:r>
            <a:r>
              <a:rPr lang="zh-TW" altLang="zh-TW" sz="2400" dirty="0">
                <a:latin typeface="+mn-ea"/>
              </a:rPr>
              <a:t>或</a:t>
            </a:r>
            <a:r>
              <a:rPr lang="en-US" altLang="zh-TW" sz="2400" dirty="0">
                <a:latin typeface="+mn-ea"/>
              </a:rPr>
              <a:t>0.01 </a:t>
            </a:r>
            <a:r>
              <a:rPr lang="zh-TW" altLang="zh-TW" sz="2400" dirty="0">
                <a:latin typeface="+mn-ea"/>
              </a:rPr>
              <a:t>或</a:t>
            </a:r>
            <a:r>
              <a:rPr lang="en-US" altLang="zh-TW" sz="2400" dirty="0">
                <a:latin typeface="+mn-ea"/>
              </a:rPr>
              <a:t>0.001</a:t>
            </a:r>
            <a:r>
              <a:rPr lang="zh-TW" altLang="zh-TW" sz="2400" dirty="0">
                <a:latin typeface="+mn-ea"/>
              </a:rPr>
              <a:t>）</a:t>
            </a:r>
          </a:p>
          <a:p>
            <a:pPr marL="342900" indent="-342900">
              <a:lnSpc>
                <a:spcPct val="120000"/>
              </a:lnSpc>
              <a:buClr>
                <a:srgbClr val="FF0000"/>
              </a:buClr>
              <a:buFont typeface="Wingdings" panose="05000000000000000000" pitchFamily="2" charset="2"/>
              <a:buChar char="Ø"/>
            </a:pPr>
            <a:r>
              <a:rPr lang="zh-TW" altLang="zh-TW" sz="2400" dirty="0">
                <a:latin typeface="+mn-ea"/>
              </a:rPr>
              <a:t>研究者要</a:t>
            </a:r>
            <a:r>
              <a:rPr lang="zh-TW" altLang="zh-TW" sz="2400" b="1" dirty="0">
                <a:solidFill>
                  <a:srgbClr val="FF0000"/>
                </a:solidFill>
                <a:latin typeface="+mn-ea"/>
              </a:rPr>
              <a:t>決定臨界區之大小</a:t>
            </a:r>
            <a:r>
              <a:rPr lang="zh-TW" altLang="zh-TW" sz="2400" dirty="0">
                <a:latin typeface="+mn-ea"/>
              </a:rPr>
              <a:t>，亦即</a:t>
            </a:r>
            <a:r>
              <a:rPr lang="en-US" altLang="zh-TW" sz="2400" b="1" dirty="0">
                <a:solidFill>
                  <a:srgbClr val="FF0000"/>
                </a:solidFill>
                <a:latin typeface="+mn-ea"/>
              </a:rPr>
              <a:t>α</a:t>
            </a:r>
            <a:r>
              <a:rPr lang="zh-TW" altLang="zh-TW" sz="2400" b="1" dirty="0">
                <a:solidFill>
                  <a:srgbClr val="FF0000"/>
                </a:solidFill>
                <a:latin typeface="+mn-ea"/>
              </a:rPr>
              <a:t>水準</a:t>
            </a:r>
            <a:r>
              <a:rPr lang="zh-TW" altLang="zh-TW" sz="2400" dirty="0">
                <a:latin typeface="+mn-ea"/>
              </a:rPr>
              <a:t>。</a:t>
            </a:r>
            <a:endParaRPr lang="en-US" altLang="zh-TW" sz="2400" dirty="0">
              <a:latin typeface="+mn-ea"/>
            </a:endParaRPr>
          </a:p>
          <a:p>
            <a:pPr marL="342900" indent="-342900">
              <a:lnSpc>
                <a:spcPct val="120000"/>
              </a:lnSpc>
              <a:buClr>
                <a:srgbClr val="FF0000"/>
              </a:buClr>
              <a:buFont typeface="Wingdings" panose="05000000000000000000" pitchFamily="2" charset="2"/>
              <a:buChar char="Ø"/>
            </a:pPr>
            <a:r>
              <a:rPr lang="zh-TW" altLang="en-US" sz="2400" dirty="0">
                <a:solidFill>
                  <a:srgbClr val="0000FF"/>
                </a:solidFill>
                <a:latin typeface="+mn-ea"/>
              </a:rPr>
              <a:t>在</a:t>
            </a:r>
            <a:r>
              <a:rPr lang="en-US" altLang="zh-TW" sz="2400" dirty="0">
                <a:solidFill>
                  <a:srgbClr val="0000FF"/>
                </a:solidFill>
                <a:latin typeface="+mn-ea"/>
              </a:rPr>
              <a:t>0.05</a:t>
            </a:r>
            <a:r>
              <a:rPr lang="zh-TW" altLang="en-US" sz="2400" dirty="0">
                <a:solidFill>
                  <a:srgbClr val="0000FF"/>
                </a:solidFill>
                <a:latin typeface="+mn-ea"/>
              </a:rPr>
              <a:t>水準拒絕了虛無假設</a:t>
            </a:r>
            <a:r>
              <a:rPr lang="zh-TW" altLang="en-US" sz="2400" dirty="0">
                <a:latin typeface="+mn-ea"/>
              </a:rPr>
              <a:t>，表示該項差異有</a:t>
            </a:r>
            <a:r>
              <a:rPr lang="en-US" altLang="zh-TW" sz="2400" dirty="0">
                <a:latin typeface="+mn-ea"/>
              </a:rPr>
              <a:t>95</a:t>
            </a:r>
            <a:r>
              <a:rPr lang="zh-TW" altLang="en-US" sz="2400" dirty="0">
                <a:latin typeface="+mn-ea"/>
              </a:rPr>
              <a:t>％是由實驗處理所造成，</a:t>
            </a:r>
            <a:r>
              <a:rPr lang="zh-TW" altLang="en-US" sz="2400" dirty="0">
                <a:solidFill>
                  <a:srgbClr val="0000FF"/>
                </a:solidFill>
                <a:latin typeface="+mn-ea"/>
              </a:rPr>
              <a:t>其由抽樣誤差造成的機率低於</a:t>
            </a:r>
            <a:r>
              <a:rPr lang="en-US" altLang="zh-TW" sz="2400" dirty="0">
                <a:solidFill>
                  <a:srgbClr val="0000FF"/>
                </a:solidFill>
                <a:latin typeface="+mn-ea"/>
              </a:rPr>
              <a:t>5</a:t>
            </a:r>
            <a:r>
              <a:rPr lang="zh-TW" altLang="en-US" sz="2400" dirty="0">
                <a:solidFill>
                  <a:srgbClr val="0000FF"/>
                </a:solidFill>
                <a:latin typeface="+mn-ea"/>
              </a:rPr>
              <a:t>％</a:t>
            </a:r>
            <a:r>
              <a:rPr lang="zh-TW" altLang="en-US" sz="2400" dirty="0">
                <a:latin typeface="+mn-ea"/>
              </a:rPr>
              <a:t>。</a:t>
            </a:r>
          </a:p>
        </p:txBody>
      </p:sp>
      <p:pic>
        <p:nvPicPr>
          <p:cNvPr id="44034" name="Picture 2" descr="C:\Users\lion\Documents\Downloads\DSC_0990.jpg"/>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3491880" y="3833504"/>
            <a:ext cx="3219287" cy="261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1619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lion\Documents\Downloads\DSC_0990.jpg"/>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827584" y="692696"/>
            <a:ext cx="7272808" cy="5907713"/>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p:cNvSpPr txBox="1"/>
          <p:nvPr/>
        </p:nvSpPr>
        <p:spPr>
          <a:xfrm>
            <a:off x="107504" y="836712"/>
            <a:ext cx="1656184" cy="175432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zh-TW" altLang="en-US" dirty="0"/>
              <a:t>雙側考驗：</a:t>
            </a:r>
            <a:endParaRPr lang="en-US" altLang="zh-TW" dirty="0"/>
          </a:p>
          <a:p>
            <a:r>
              <a:rPr lang="zh-TW" altLang="zh-TW" dirty="0"/>
              <a:t>α</a:t>
            </a:r>
            <a:r>
              <a:rPr lang="zh-TW" altLang="en-US" dirty="0"/>
              <a:t>＝</a:t>
            </a:r>
            <a:r>
              <a:rPr lang="en-US" altLang="zh-TW" dirty="0"/>
              <a:t>0.05</a:t>
            </a:r>
          </a:p>
          <a:p>
            <a:r>
              <a:rPr lang="en-US" altLang="zh-TW" dirty="0"/>
              <a:t>Z(cri)</a:t>
            </a:r>
            <a:r>
              <a:rPr lang="zh-TW" altLang="en-US" dirty="0"/>
              <a:t>＝</a:t>
            </a:r>
            <a:r>
              <a:rPr lang="en-US" altLang="zh-TW" dirty="0"/>
              <a:t>±1.960</a:t>
            </a:r>
          </a:p>
          <a:p>
            <a:r>
              <a:rPr lang="zh-TW" altLang="en-US" dirty="0"/>
              <a:t>拒絕</a:t>
            </a:r>
            <a:r>
              <a:rPr lang="en-US" altLang="zh-TW" dirty="0" err="1"/>
              <a:t>H0</a:t>
            </a:r>
            <a:r>
              <a:rPr lang="zh-TW" altLang="en-US" dirty="0"/>
              <a:t>：</a:t>
            </a:r>
            <a:endParaRPr lang="en-US" altLang="zh-TW" dirty="0"/>
          </a:p>
          <a:p>
            <a:r>
              <a:rPr lang="en-US" altLang="zh-TW" dirty="0"/>
              <a:t>P</a:t>
            </a:r>
            <a:r>
              <a:rPr lang="zh-TW" altLang="en-US" dirty="0"/>
              <a:t>值</a:t>
            </a:r>
            <a:r>
              <a:rPr lang="en-US" altLang="zh-TW" dirty="0"/>
              <a:t>&lt;0.05</a:t>
            </a:r>
          </a:p>
          <a:p>
            <a:r>
              <a:rPr lang="zh-TW" altLang="en-US" dirty="0"/>
              <a:t>或</a:t>
            </a:r>
            <a:r>
              <a:rPr lang="en-US" altLang="zh-TW" dirty="0"/>
              <a:t>Z</a:t>
            </a:r>
            <a:r>
              <a:rPr lang="zh-TW" altLang="en-US" dirty="0"/>
              <a:t>分數</a:t>
            </a:r>
            <a:r>
              <a:rPr lang="en-US" altLang="zh-TW" dirty="0"/>
              <a:t>&gt;1.960</a:t>
            </a:r>
            <a:endParaRPr lang="zh-TW" altLang="en-US" dirty="0"/>
          </a:p>
        </p:txBody>
      </p:sp>
      <p:sp>
        <p:nvSpPr>
          <p:cNvPr id="5" name="文字方塊 4"/>
          <p:cNvSpPr txBox="1"/>
          <p:nvPr/>
        </p:nvSpPr>
        <p:spPr>
          <a:xfrm>
            <a:off x="107504" y="3690898"/>
            <a:ext cx="1656184" cy="175432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zh-TW" altLang="en-US" dirty="0"/>
              <a:t>右單側考驗：</a:t>
            </a:r>
            <a:endParaRPr lang="en-US" altLang="zh-TW" dirty="0"/>
          </a:p>
          <a:p>
            <a:r>
              <a:rPr lang="zh-TW" altLang="zh-TW" dirty="0"/>
              <a:t>α</a:t>
            </a:r>
            <a:r>
              <a:rPr lang="zh-TW" altLang="en-US" dirty="0"/>
              <a:t>＝</a:t>
            </a:r>
            <a:r>
              <a:rPr lang="en-US" altLang="zh-TW" dirty="0"/>
              <a:t>0.05</a:t>
            </a:r>
          </a:p>
          <a:p>
            <a:r>
              <a:rPr lang="en-US" altLang="zh-TW" dirty="0"/>
              <a:t>Z(cri)</a:t>
            </a:r>
            <a:r>
              <a:rPr lang="zh-TW" altLang="en-US" dirty="0"/>
              <a:t>＝</a:t>
            </a:r>
            <a:r>
              <a:rPr lang="en-US" altLang="zh-TW" dirty="0"/>
              <a:t>1.645</a:t>
            </a:r>
          </a:p>
          <a:p>
            <a:r>
              <a:rPr lang="zh-TW" altLang="en-US" dirty="0"/>
              <a:t>拒絕</a:t>
            </a:r>
            <a:r>
              <a:rPr lang="en-US" altLang="zh-TW" dirty="0" err="1"/>
              <a:t>H0</a:t>
            </a:r>
            <a:r>
              <a:rPr lang="zh-TW" altLang="en-US" dirty="0"/>
              <a:t>：</a:t>
            </a:r>
            <a:endParaRPr lang="en-US" altLang="zh-TW" dirty="0"/>
          </a:p>
          <a:p>
            <a:r>
              <a:rPr lang="en-US" altLang="zh-TW" dirty="0"/>
              <a:t>P</a:t>
            </a:r>
            <a:r>
              <a:rPr lang="zh-TW" altLang="en-US" dirty="0"/>
              <a:t>值</a:t>
            </a:r>
            <a:r>
              <a:rPr lang="en-US" altLang="zh-TW" dirty="0"/>
              <a:t>&lt;0.05</a:t>
            </a:r>
          </a:p>
          <a:p>
            <a:r>
              <a:rPr lang="zh-TW" altLang="en-US" dirty="0"/>
              <a:t>或</a:t>
            </a:r>
            <a:r>
              <a:rPr lang="en-US" altLang="zh-TW" dirty="0"/>
              <a:t>Z</a:t>
            </a:r>
            <a:r>
              <a:rPr lang="zh-TW" altLang="en-US" dirty="0"/>
              <a:t>分數</a:t>
            </a:r>
            <a:r>
              <a:rPr lang="en-US" altLang="zh-TW" dirty="0"/>
              <a:t>&gt;1.645</a:t>
            </a:r>
            <a:endParaRPr lang="zh-TW" altLang="en-US" dirty="0"/>
          </a:p>
        </p:txBody>
      </p:sp>
      <p:sp>
        <p:nvSpPr>
          <p:cNvPr id="6" name="文字方塊 5">
            <a:hlinkClick r:id="rId3"/>
          </p:cNvPr>
          <p:cNvSpPr txBox="1"/>
          <p:nvPr/>
        </p:nvSpPr>
        <p:spPr>
          <a:xfrm>
            <a:off x="7308303" y="6231077"/>
            <a:ext cx="1584177" cy="369332"/>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TW" dirty="0"/>
              <a:t>Z</a:t>
            </a:r>
            <a:r>
              <a:rPr lang="zh-TW" altLang="en-US" dirty="0"/>
              <a:t>分配數值表</a:t>
            </a:r>
          </a:p>
        </p:txBody>
      </p:sp>
    </p:spTree>
    <p:extLst>
      <p:ext uri="{BB962C8B-B14F-4D97-AF65-F5344CB8AC3E}">
        <p14:creationId xmlns:p14="http://schemas.microsoft.com/office/powerpoint/2010/main" val="428463733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000100" y="980728"/>
            <a:ext cx="7199369" cy="3194721"/>
          </a:xfrm>
          <a:prstGeom prst="rect">
            <a:avLst/>
          </a:prstGeom>
          <a:noFill/>
        </p:spPr>
        <p:txBody>
          <a:bodyPr wrap="square" rtlCol="0">
            <a:spAutoFit/>
          </a:bodyPr>
          <a:lstStyle/>
          <a:p>
            <a:pPr>
              <a:lnSpc>
                <a:spcPct val="120000"/>
              </a:lnSpc>
            </a:pPr>
            <a:r>
              <a:rPr lang="en-US" altLang="zh-TW" sz="2800" b="1" dirty="0">
                <a:solidFill>
                  <a:srgbClr val="FF0000"/>
                </a:solidFill>
                <a:latin typeface="+mn-ea"/>
              </a:rPr>
              <a:t>p</a:t>
            </a:r>
            <a:r>
              <a:rPr lang="zh-TW" altLang="en-US" sz="2800" b="1" dirty="0">
                <a:solidFill>
                  <a:srgbClr val="FF0000"/>
                </a:solidFill>
                <a:latin typeface="+mn-ea"/>
              </a:rPr>
              <a:t>值</a:t>
            </a:r>
            <a:r>
              <a:rPr lang="en-US" altLang="zh-TW" sz="2800" b="1" dirty="0">
                <a:solidFill>
                  <a:srgbClr val="FF0000"/>
                </a:solidFill>
                <a:latin typeface="+mn-ea"/>
              </a:rPr>
              <a:t>(p-value)</a:t>
            </a:r>
            <a:r>
              <a:rPr lang="zh-TW" altLang="en-US" sz="2800" b="1" dirty="0">
                <a:solidFill>
                  <a:srgbClr val="FF0000"/>
                </a:solidFill>
                <a:latin typeface="+mn-ea"/>
              </a:rPr>
              <a:t>：</a:t>
            </a:r>
            <a:endParaRPr lang="en-US" altLang="zh-TW" sz="2800" b="1" dirty="0">
              <a:solidFill>
                <a:srgbClr val="FF0000"/>
              </a:solidFill>
              <a:latin typeface="+mn-ea"/>
            </a:endParaRPr>
          </a:p>
          <a:p>
            <a:pPr marL="342900" indent="-342900">
              <a:lnSpc>
                <a:spcPct val="120000"/>
              </a:lnSpc>
              <a:buClr>
                <a:srgbClr val="FF0000"/>
              </a:buClr>
              <a:buFont typeface="Wingdings" panose="05000000000000000000" pitchFamily="2" charset="2"/>
              <a:buChar char="Ø"/>
            </a:pPr>
            <a:r>
              <a:rPr lang="zh-TW" altLang="en-US" sz="2800" dirty="0">
                <a:latin typeface="+mn-ea"/>
              </a:rPr>
              <a:t>檢定統計量觀察值的對應機率。</a:t>
            </a:r>
            <a:r>
              <a:rPr lang="zh-TW" altLang="zh-TW" sz="2800" dirty="0">
                <a:latin typeface="+mn-ea"/>
              </a:rPr>
              <a:t>如果</a:t>
            </a:r>
            <a:r>
              <a:rPr lang="zh-TW" altLang="zh-TW" sz="2800" dirty="0">
                <a:solidFill>
                  <a:srgbClr val="FF0000"/>
                </a:solidFill>
                <a:latin typeface="+mn-ea"/>
              </a:rPr>
              <a:t>樣本特性之值發生之機率</a:t>
            </a:r>
            <a:r>
              <a:rPr lang="zh-TW" altLang="en-US" sz="2800" dirty="0">
                <a:solidFill>
                  <a:srgbClr val="FF0000"/>
                </a:solidFill>
                <a:latin typeface="+mn-ea"/>
              </a:rPr>
              <a:t>（</a:t>
            </a:r>
            <a:r>
              <a:rPr lang="en-US" altLang="zh-TW" sz="2800" dirty="0">
                <a:solidFill>
                  <a:srgbClr val="FF0000"/>
                </a:solidFill>
                <a:latin typeface="+mn-ea"/>
              </a:rPr>
              <a:t>p</a:t>
            </a:r>
            <a:r>
              <a:rPr lang="zh-TW" altLang="en-US" sz="2800" dirty="0">
                <a:solidFill>
                  <a:srgbClr val="FF0000"/>
                </a:solidFill>
                <a:latin typeface="+mn-ea"/>
              </a:rPr>
              <a:t>值）</a:t>
            </a:r>
            <a:r>
              <a:rPr lang="zh-TW" altLang="zh-TW" sz="2800" dirty="0">
                <a:solidFill>
                  <a:srgbClr val="FF0000"/>
                </a:solidFill>
                <a:latin typeface="+mn-ea"/>
              </a:rPr>
              <a:t>是小於</a:t>
            </a:r>
            <a:r>
              <a:rPr lang="en-US" altLang="zh-TW" sz="2800" dirty="0">
                <a:solidFill>
                  <a:srgbClr val="FF0000"/>
                </a:solidFill>
                <a:latin typeface="+mn-ea"/>
              </a:rPr>
              <a:t>α</a:t>
            </a:r>
            <a:r>
              <a:rPr lang="zh-TW" altLang="zh-TW" sz="2800" dirty="0">
                <a:solidFill>
                  <a:srgbClr val="FF0000"/>
                </a:solidFill>
                <a:latin typeface="+mn-ea"/>
              </a:rPr>
              <a:t>水準</a:t>
            </a:r>
            <a:r>
              <a:rPr lang="zh-TW" altLang="zh-TW" sz="2800" dirty="0">
                <a:latin typeface="+mn-ea"/>
              </a:rPr>
              <a:t>時（也就是落</a:t>
            </a:r>
            <a:r>
              <a:rPr lang="zh-TW" altLang="en-US" sz="2800" dirty="0">
                <a:latin typeface="+mn-ea"/>
              </a:rPr>
              <a:t>入</a:t>
            </a:r>
            <a:r>
              <a:rPr lang="zh-TW" altLang="zh-TW" sz="2800" dirty="0">
                <a:latin typeface="+mn-ea"/>
              </a:rPr>
              <a:t>臨界區時），</a:t>
            </a:r>
            <a:r>
              <a:rPr lang="zh-TW" altLang="zh-TW" sz="2800" dirty="0">
                <a:solidFill>
                  <a:srgbClr val="FF0000"/>
                </a:solidFill>
                <a:latin typeface="+mn-ea"/>
              </a:rPr>
              <a:t>會拒絕</a:t>
            </a:r>
            <a:r>
              <a:rPr lang="en-US" altLang="zh-TW" sz="2800" b="1" dirty="0" err="1">
                <a:solidFill>
                  <a:srgbClr val="FF0000"/>
                </a:solidFill>
                <a:latin typeface="+mn-ea"/>
              </a:rPr>
              <a:t>H</a:t>
            </a:r>
            <a:r>
              <a:rPr lang="en-US" altLang="zh-TW" sz="2800" b="1" baseline="-25000" dirty="0" err="1">
                <a:solidFill>
                  <a:srgbClr val="FF0000"/>
                </a:solidFill>
                <a:latin typeface="+mn-ea"/>
              </a:rPr>
              <a:t>0</a:t>
            </a:r>
            <a:r>
              <a:rPr lang="zh-TW" altLang="zh-TW" sz="2800" dirty="0">
                <a:latin typeface="+mn-ea"/>
              </a:rPr>
              <a:t>，因此</a:t>
            </a:r>
            <a:r>
              <a:rPr lang="en-US" altLang="zh-TW" sz="2800" dirty="0">
                <a:latin typeface="+mn-ea"/>
              </a:rPr>
              <a:t>α</a:t>
            </a:r>
            <a:r>
              <a:rPr lang="zh-TW" altLang="zh-TW" sz="2800" dirty="0">
                <a:latin typeface="+mn-ea"/>
              </a:rPr>
              <a:t>水準之選擇就決定了是否拒絕虛無假設（</a:t>
            </a:r>
            <a:r>
              <a:rPr lang="en-US" altLang="zh-TW" sz="2800" b="1" dirty="0" err="1">
                <a:solidFill>
                  <a:srgbClr val="0000FF"/>
                </a:solidFill>
                <a:latin typeface="+mn-ea"/>
              </a:rPr>
              <a:t>H</a:t>
            </a:r>
            <a:r>
              <a:rPr lang="en-US" altLang="zh-TW" sz="2800" b="1" baseline="-25000" dirty="0" err="1">
                <a:solidFill>
                  <a:srgbClr val="0000FF"/>
                </a:solidFill>
                <a:latin typeface="+mn-ea"/>
              </a:rPr>
              <a:t>0</a:t>
            </a:r>
            <a:r>
              <a:rPr lang="en-US" altLang="zh-TW" sz="2800" b="1" baseline="-25000" dirty="0">
                <a:solidFill>
                  <a:srgbClr val="0000FF"/>
                </a:solidFill>
                <a:latin typeface="+mn-ea"/>
              </a:rPr>
              <a:t> </a:t>
            </a:r>
            <a:r>
              <a:rPr lang="zh-TW" altLang="zh-TW" sz="2800" dirty="0">
                <a:latin typeface="+mn-ea"/>
              </a:rPr>
              <a:t>）的機率。　　</a:t>
            </a:r>
            <a:endParaRPr lang="zh-TW" altLang="en-US" sz="2800" dirty="0">
              <a:latin typeface="+mn-ea"/>
            </a:endParaRPr>
          </a:p>
        </p:txBody>
      </p:sp>
      <p:sp>
        <p:nvSpPr>
          <p:cNvPr id="3" name="文字方塊 2"/>
          <p:cNvSpPr txBox="1"/>
          <p:nvPr/>
        </p:nvSpPr>
        <p:spPr>
          <a:xfrm>
            <a:off x="1575448" y="4398203"/>
            <a:ext cx="6048672" cy="89255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en-US" sz="2600" dirty="0"/>
              <a:t>研究在獲致結果之前所定的為</a:t>
            </a:r>
            <a:r>
              <a:rPr lang="el-GR" altLang="zh-TW" sz="2600" b="1" dirty="0">
                <a:solidFill>
                  <a:srgbClr val="FF0000"/>
                </a:solidFill>
              </a:rPr>
              <a:t>α</a:t>
            </a:r>
            <a:r>
              <a:rPr lang="zh-TW" altLang="en-US" sz="2600" b="1" dirty="0">
                <a:solidFill>
                  <a:srgbClr val="FF0000"/>
                </a:solidFill>
              </a:rPr>
              <a:t>水準</a:t>
            </a:r>
            <a:r>
              <a:rPr lang="zh-TW" altLang="en-US" sz="2600" dirty="0"/>
              <a:t>，根據計算而得的結果決定為</a:t>
            </a:r>
            <a:r>
              <a:rPr lang="en-US" altLang="zh-TW" sz="2600" b="1" dirty="0">
                <a:solidFill>
                  <a:srgbClr val="FF0000"/>
                </a:solidFill>
              </a:rPr>
              <a:t>p</a:t>
            </a:r>
            <a:r>
              <a:rPr lang="zh-TW" altLang="en-US" sz="2600" b="1" dirty="0">
                <a:solidFill>
                  <a:srgbClr val="FF0000"/>
                </a:solidFill>
              </a:rPr>
              <a:t>值</a:t>
            </a:r>
            <a:r>
              <a:rPr lang="zh-TW" altLang="en-US" sz="2600" dirty="0"/>
              <a:t>。</a:t>
            </a:r>
          </a:p>
        </p:txBody>
      </p:sp>
    </p:spTree>
    <p:extLst>
      <p:ext uri="{BB962C8B-B14F-4D97-AF65-F5344CB8AC3E}">
        <p14:creationId xmlns:p14="http://schemas.microsoft.com/office/powerpoint/2010/main" val="419991356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115616" y="1052736"/>
            <a:ext cx="7056784" cy="3416320"/>
          </a:xfrm>
          <a:prstGeom prst="rect">
            <a:avLst/>
          </a:prstGeom>
          <a:noFill/>
        </p:spPr>
        <p:txBody>
          <a:bodyPr wrap="square" rtlCol="0">
            <a:spAutoFit/>
          </a:bodyPr>
          <a:lstStyle/>
          <a:p>
            <a:r>
              <a:rPr lang="zh-TW" altLang="zh-TW" sz="2400" b="1" u="sng" dirty="0">
                <a:solidFill>
                  <a:srgbClr val="FF0000"/>
                </a:solidFill>
                <a:latin typeface="+mn-ea"/>
              </a:rPr>
              <a:t>雙側</a:t>
            </a:r>
            <a:r>
              <a:rPr lang="zh-TW" altLang="en-US" sz="2400" b="1" u="sng" dirty="0">
                <a:solidFill>
                  <a:srgbClr val="FF0000"/>
                </a:solidFill>
                <a:latin typeface="+mn-ea"/>
              </a:rPr>
              <a:t>檢</a:t>
            </a:r>
            <a:r>
              <a:rPr lang="zh-TW" altLang="zh-TW" sz="2400" b="1" u="sng" dirty="0">
                <a:solidFill>
                  <a:srgbClr val="FF0000"/>
                </a:solidFill>
                <a:latin typeface="+mn-ea"/>
              </a:rPr>
              <a:t>定</a:t>
            </a:r>
          </a:p>
          <a:p>
            <a:pPr marL="342900" indent="-342900">
              <a:buClr>
                <a:srgbClr val="FF0000"/>
              </a:buClr>
              <a:buFont typeface="Wingdings" panose="05000000000000000000" pitchFamily="2" charset="2"/>
              <a:buChar char="Ø"/>
            </a:pPr>
            <a:r>
              <a:rPr lang="zh-TW" altLang="zh-TW" sz="2400" dirty="0">
                <a:latin typeface="+mn-ea"/>
              </a:rPr>
              <a:t>在上述例子中，</a:t>
            </a:r>
            <a:r>
              <a:rPr lang="zh-TW" altLang="zh-TW" sz="2400" b="1" dirty="0">
                <a:solidFill>
                  <a:srgbClr val="FF0000"/>
                </a:solidFill>
                <a:latin typeface="+mn-ea"/>
              </a:rPr>
              <a:t>研究假設的形式是</a:t>
            </a:r>
            <a:r>
              <a:rPr lang="en-US" altLang="zh-TW" sz="2400" b="1" dirty="0" err="1">
                <a:solidFill>
                  <a:srgbClr val="FF0000"/>
                </a:solidFill>
                <a:latin typeface="+mn-ea"/>
              </a:rPr>
              <a:t>H</a:t>
            </a:r>
            <a:r>
              <a:rPr lang="en-US" altLang="zh-TW" sz="2400" b="1" baseline="-25000" dirty="0" err="1">
                <a:solidFill>
                  <a:srgbClr val="FF0000"/>
                </a:solidFill>
                <a:latin typeface="+mn-ea"/>
              </a:rPr>
              <a:t>1</a:t>
            </a:r>
            <a:r>
              <a:rPr lang="zh-TW" altLang="zh-TW" sz="2400" b="1" dirty="0">
                <a:solidFill>
                  <a:srgbClr val="FF0000"/>
                </a:solidFill>
                <a:latin typeface="+mn-ea"/>
              </a:rPr>
              <a:t>：</a:t>
            </a:r>
            <a:r>
              <a:rPr lang="en-US" altLang="zh-TW" sz="2400" b="1" dirty="0" err="1">
                <a:solidFill>
                  <a:srgbClr val="FF0000"/>
                </a:solidFill>
                <a:latin typeface="+mn-ea"/>
              </a:rPr>
              <a:t>μ≠70</a:t>
            </a:r>
            <a:r>
              <a:rPr lang="zh-TW" altLang="zh-TW" sz="2400" dirty="0">
                <a:latin typeface="+mn-ea"/>
              </a:rPr>
              <a:t>，這種形式所表示之假設測定，我們稱之為「</a:t>
            </a:r>
            <a:r>
              <a:rPr lang="zh-TW" altLang="zh-TW" sz="2400" b="1" dirty="0">
                <a:solidFill>
                  <a:srgbClr val="FF0000"/>
                </a:solidFill>
                <a:latin typeface="+mn-ea"/>
              </a:rPr>
              <a:t>雙側</a:t>
            </a:r>
            <a:r>
              <a:rPr lang="zh-TW" altLang="en-US" sz="2400" b="1" dirty="0">
                <a:solidFill>
                  <a:srgbClr val="FF0000"/>
                </a:solidFill>
                <a:latin typeface="+mn-ea"/>
              </a:rPr>
              <a:t>檢</a:t>
            </a:r>
            <a:r>
              <a:rPr lang="zh-TW" altLang="zh-TW" sz="2400" b="1" dirty="0">
                <a:solidFill>
                  <a:srgbClr val="FF0000"/>
                </a:solidFill>
                <a:latin typeface="+mn-ea"/>
              </a:rPr>
              <a:t>定</a:t>
            </a:r>
            <a:r>
              <a:rPr lang="zh-TW" altLang="zh-TW" sz="2400" dirty="0">
                <a:latin typeface="+mn-ea"/>
              </a:rPr>
              <a:t>」。這種形式之測定所表達之意義是</a:t>
            </a:r>
            <a:r>
              <a:rPr lang="zh-TW" altLang="zh-TW" sz="2400" dirty="0">
                <a:solidFill>
                  <a:srgbClr val="FF0000"/>
                </a:solidFill>
                <a:latin typeface="+mn-ea"/>
              </a:rPr>
              <a:t>研究者並不確定母數真正的特性是否大於或小於虛無假設所設定之值</a:t>
            </a:r>
            <a:r>
              <a:rPr lang="zh-TW" altLang="zh-TW" sz="2400" dirty="0">
                <a:latin typeface="+mn-ea"/>
              </a:rPr>
              <a:t>，如樣本所來自之母群體的平均數，可能是大於或是小於</a:t>
            </a:r>
            <a:r>
              <a:rPr lang="en-US" altLang="zh-TW" sz="2400" dirty="0" err="1">
                <a:latin typeface="+mn-ea"/>
              </a:rPr>
              <a:t>H</a:t>
            </a:r>
            <a:r>
              <a:rPr lang="en-US" altLang="zh-TW" sz="2400" baseline="-25000" dirty="0" err="1">
                <a:latin typeface="+mn-ea"/>
              </a:rPr>
              <a:t>0</a:t>
            </a:r>
            <a:r>
              <a:rPr lang="zh-TW" altLang="zh-TW" sz="2400" dirty="0">
                <a:latin typeface="+mn-ea"/>
              </a:rPr>
              <a:t>中所說之</a:t>
            </a:r>
            <a:r>
              <a:rPr lang="en-US" altLang="zh-TW" sz="2400" dirty="0">
                <a:latin typeface="+mn-ea"/>
              </a:rPr>
              <a:t>μ</a:t>
            </a:r>
            <a:r>
              <a:rPr lang="zh-TW" altLang="zh-TW" sz="2400" dirty="0">
                <a:latin typeface="+mn-ea"/>
              </a:rPr>
              <a:t>。</a:t>
            </a:r>
            <a:endParaRPr lang="en-US" altLang="zh-TW" sz="2400" dirty="0">
              <a:latin typeface="+mn-ea"/>
            </a:endParaRPr>
          </a:p>
          <a:p>
            <a:pPr marL="342900" indent="-342900">
              <a:buClr>
                <a:srgbClr val="FF0000"/>
              </a:buClr>
              <a:buFont typeface="Wingdings" panose="05000000000000000000" pitchFamily="2" charset="2"/>
              <a:buChar char="Ø"/>
            </a:pPr>
            <a:r>
              <a:rPr lang="zh-TW" altLang="zh-TW" sz="2400" b="1" dirty="0">
                <a:solidFill>
                  <a:srgbClr val="0000FF"/>
                </a:solidFill>
                <a:latin typeface="+mn-ea"/>
              </a:rPr>
              <a:t>雙側</a:t>
            </a:r>
            <a:r>
              <a:rPr lang="zh-TW" altLang="en-US" sz="2400" b="1" dirty="0">
                <a:solidFill>
                  <a:srgbClr val="0000FF"/>
                </a:solidFill>
                <a:latin typeface="+mn-ea"/>
              </a:rPr>
              <a:t>檢</a:t>
            </a:r>
            <a:r>
              <a:rPr lang="zh-TW" altLang="zh-TW" sz="2400" b="1" dirty="0">
                <a:solidFill>
                  <a:srgbClr val="0000FF"/>
                </a:solidFill>
                <a:latin typeface="+mn-ea"/>
              </a:rPr>
              <a:t>定</a:t>
            </a:r>
            <a:r>
              <a:rPr lang="zh-TW" altLang="en-US" sz="2400" dirty="0"/>
              <a:t>不強調方向性，</a:t>
            </a:r>
            <a:r>
              <a:rPr lang="zh-TW" altLang="en-US" sz="2400" dirty="0">
                <a:solidFill>
                  <a:srgbClr val="0000FF"/>
                </a:solidFill>
              </a:rPr>
              <a:t>只強調有差異性</a:t>
            </a:r>
            <a:r>
              <a:rPr lang="zh-TW" altLang="en-US" sz="2400" dirty="0"/>
              <a:t>的假設考驗。</a:t>
            </a:r>
            <a:endParaRPr lang="zh-TW" altLang="zh-TW" sz="2400" dirty="0">
              <a:latin typeface="+mn-ea"/>
            </a:endParaRPr>
          </a:p>
        </p:txBody>
      </p:sp>
      <p:sp>
        <p:nvSpPr>
          <p:cNvPr id="3" name="文字方塊 2"/>
          <p:cNvSpPr txBox="1"/>
          <p:nvPr/>
        </p:nvSpPr>
        <p:spPr>
          <a:xfrm>
            <a:off x="2843808" y="404664"/>
            <a:ext cx="3416320" cy="646331"/>
          </a:xfrm>
          <a:prstGeom prst="rect">
            <a:avLst/>
          </a:prstGeom>
          <a:noFill/>
        </p:spPr>
        <p:txBody>
          <a:bodyPr wrap="none" rtlCol="0">
            <a:spAutoFit/>
          </a:bodyPr>
          <a:lstStyle/>
          <a:p>
            <a:r>
              <a:rPr lang="zh-TW" altLang="zh-TW" sz="3600" b="1" u="sng" dirty="0">
                <a:solidFill>
                  <a:srgbClr val="0000FF"/>
                </a:solidFill>
                <a:latin typeface="+mn-ea"/>
              </a:rPr>
              <a:t>單側與雙側</a:t>
            </a:r>
            <a:r>
              <a:rPr lang="zh-TW" altLang="en-US" sz="3600" b="1" u="sng" dirty="0">
                <a:solidFill>
                  <a:srgbClr val="0000FF"/>
                </a:solidFill>
                <a:latin typeface="+mn-ea"/>
              </a:rPr>
              <a:t>檢定</a:t>
            </a:r>
            <a:endParaRPr lang="zh-TW" altLang="zh-TW" sz="3600" b="1" u="sng" dirty="0">
              <a:solidFill>
                <a:srgbClr val="0000FF"/>
              </a:solidFill>
              <a:latin typeface="+mn-ea"/>
            </a:endParaRPr>
          </a:p>
        </p:txBody>
      </p:sp>
      <p:pic>
        <p:nvPicPr>
          <p:cNvPr id="4" name="Picture 5" descr="week7_photo_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627784" y="4120542"/>
            <a:ext cx="4392340" cy="2490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02666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8313" y="260350"/>
            <a:ext cx="8229600" cy="1008063"/>
          </a:xfrm>
        </p:spPr>
        <p:txBody>
          <a:bodyPr>
            <a:normAutofit/>
          </a:bodyPr>
          <a:lstStyle/>
          <a:p>
            <a:pPr eaLnBrk="1" hangingPunct="1"/>
            <a:r>
              <a:rPr lang="zh-TW" altLang="en-US" sz="3600" dirty="0">
                <a:solidFill>
                  <a:srgbClr val="0000FF"/>
                </a:solidFill>
                <a:effectLst/>
              </a:rPr>
              <a:t>雙側考驗</a:t>
            </a:r>
            <a:r>
              <a:rPr lang="en-US" altLang="zh-TW" sz="3600" dirty="0">
                <a:solidFill>
                  <a:srgbClr val="0000FF"/>
                </a:solidFill>
                <a:effectLst/>
              </a:rPr>
              <a:t>-</a:t>
            </a:r>
            <a:r>
              <a:rPr lang="zh-TW" altLang="en-US" sz="3600" dirty="0">
                <a:solidFill>
                  <a:srgbClr val="0000FF"/>
                </a:solidFill>
                <a:effectLst/>
              </a:rPr>
              <a:t>範例</a:t>
            </a:r>
          </a:p>
        </p:txBody>
      </p:sp>
      <p:sp>
        <p:nvSpPr>
          <p:cNvPr id="74755" name="Rectangle 3"/>
          <p:cNvSpPr>
            <a:spLocks noGrp="1" noChangeArrowheads="1"/>
          </p:cNvSpPr>
          <p:nvPr>
            <p:ph type="body" idx="1"/>
          </p:nvPr>
        </p:nvSpPr>
        <p:spPr>
          <a:xfrm>
            <a:off x="395288" y="1124744"/>
            <a:ext cx="8229600" cy="2016001"/>
          </a:xfrm>
        </p:spPr>
        <p:style>
          <a:lnRef idx="2">
            <a:schemeClr val="accent1"/>
          </a:lnRef>
          <a:fillRef idx="1">
            <a:schemeClr val="lt1"/>
          </a:fillRef>
          <a:effectRef idx="0">
            <a:schemeClr val="accent1"/>
          </a:effectRef>
          <a:fontRef idx="minor">
            <a:schemeClr val="dk1"/>
          </a:fontRef>
        </p:style>
        <p:txBody>
          <a:bodyPr/>
          <a:lstStyle/>
          <a:p>
            <a:pPr eaLnBrk="1" hangingPunct="1">
              <a:defRPr/>
            </a:pPr>
            <a:r>
              <a:rPr lang="zh-TW" altLang="en-US" sz="2400" dirty="0"/>
              <a:t>假定國小六年級教師想考驗他所擔任班級之小朋友的智商是否與一般六年級小朋友的平均智商有所不同，則他的統計假設應為 </a:t>
            </a:r>
            <a:r>
              <a:rPr lang="en-US" altLang="zh-TW" sz="2400" dirty="0"/>
              <a:t>Ho</a:t>
            </a:r>
            <a:r>
              <a:rPr lang="zh-TW" altLang="en-US" sz="2400" dirty="0"/>
              <a:t>：</a:t>
            </a:r>
            <a:r>
              <a:rPr lang="en-US" altLang="zh-TW" sz="2400" dirty="0" err="1"/>
              <a:t>μx</a:t>
            </a:r>
            <a:r>
              <a:rPr lang="en-US" altLang="zh-TW" sz="2400" dirty="0"/>
              <a:t>=μ</a:t>
            </a:r>
            <a:r>
              <a:rPr lang="zh-TW" altLang="en-US" sz="2400" dirty="0"/>
              <a:t>。； </a:t>
            </a:r>
            <a:r>
              <a:rPr lang="en-US" altLang="zh-TW" sz="2400" dirty="0" err="1"/>
              <a:t>H1</a:t>
            </a:r>
            <a:r>
              <a:rPr lang="zh-TW" altLang="en-US" sz="2400" dirty="0"/>
              <a:t>：</a:t>
            </a:r>
            <a:r>
              <a:rPr lang="en-US" altLang="zh-TW" sz="2400" dirty="0" err="1"/>
              <a:t>μx≠μ</a:t>
            </a:r>
            <a:r>
              <a:rPr lang="zh-TW" altLang="en-US" sz="2400" dirty="0"/>
              <a:t>；因他不特別強調該班學生的智商一定比一般六年級兒童之智商為高，或低，只是</a:t>
            </a:r>
            <a:r>
              <a:rPr lang="zh-TW" altLang="en-US" sz="2400" dirty="0">
                <a:solidFill>
                  <a:srgbClr val="FF0000"/>
                </a:solidFill>
              </a:rPr>
              <a:t>強調其中的差異性</a:t>
            </a:r>
            <a:r>
              <a:rPr lang="zh-TW" altLang="en-US" sz="2400" dirty="0"/>
              <a:t>而已。</a:t>
            </a:r>
            <a:endParaRPr lang="zh-TW" altLang="en-US" dirty="0"/>
          </a:p>
        </p:txBody>
      </p:sp>
      <p:pic>
        <p:nvPicPr>
          <p:cNvPr id="9220" name="Picture 5" descr="week7_photo_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76375" y="3140968"/>
            <a:ext cx="6119813"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67576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99592" y="1052736"/>
            <a:ext cx="7488832" cy="3046988"/>
          </a:xfrm>
          <a:prstGeom prst="rect">
            <a:avLst/>
          </a:prstGeom>
          <a:noFill/>
        </p:spPr>
        <p:txBody>
          <a:bodyPr wrap="square" rtlCol="0">
            <a:spAutoFit/>
          </a:bodyPr>
          <a:lstStyle/>
          <a:p>
            <a:r>
              <a:rPr lang="zh-TW" altLang="zh-TW" sz="2400" b="1" u="sng" dirty="0">
                <a:solidFill>
                  <a:srgbClr val="FF0000"/>
                </a:solidFill>
              </a:rPr>
              <a:t>單側</a:t>
            </a:r>
            <a:r>
              <a:rPr lang="zh-TW" altLang="en-US" sz="2400" b="1" u="sng" dirty="0">
                <a:solidFill>
                  <a:srgbClr val="FF0000"/>
                </a:solidFill>
              </a:rPr>
              <a:t>檢</a:t>
            </a:r>
            <a:r>
              <a:rPr lang="zh-TW" altLang="zh-TW" sz="2400" b="1" u="sng" dirty="0">
                <a:solidFill>
                  <a:srgbClr val="FF0000"/>
                </a:solidFill>
              </a:rPr>
              <a:t>定</a:t>
            </a:r>
            <a:endParaRPr lang="en-US" altLang="zh-TW" sz="2400" b="1" u="sng" dirty="0">
              <a:solidFill>
                <a:srgbClr val="FF0000"/>
              </a:solidFill>
            </a:endParaRPr>
          </a:p>
          <a:p>
            <a:pPr marL="342900" indent="-342900">
              <a:buClr>
                <a:srgbClr val="FF0000"/>
              </a:buClr>
              <a:buFont typeface="Wingdings" panose="05000000000000000000" pitchFamily="2" charset="2"/>
              <a:buChar char="Ø"/>
            </a:pPr>
            <a:r>
              <a:rPr lang="zh-TW" altLang="zh-TW" sz="2400" dirty="0"/>
              <a:t>單側</a:t>
            </a:r>
            <a:r>
              <a:rPr lang="zh-TW" altLang="en-US" sz="2400" dirty="0"/>
              <a:t>檢</a:t>
            </a:r>
            <a:r>
              <a:rPr lang="zh-TW" altLang="zh-TW" sz="2400" dirty="0"/>
              <a:t>定可以有兩個形式。當</a:t>
            </a:r>
            <a:r>
              <a:rPr lang="zh-TW" altLang="zh-TW" sz="2400" b="1" dirty="0">
                <a:solidFill>
                  <a:srgbClr val="FF0000"/>
                </a:solidFill>
              </a:rPr>
              <a:t>研究者預期真正的母數是大於虛無假設所假定的值時</a:t>
            </a:r>
            <a:r>
              <a:rPr lang="zh-TW" altLang="zh-TW" sz="2400" dirty="0"/>
              <a:t>，則研究假設是以如</a:t>
            </a:r>
            <a:r>
              <a:rPr lang="en-US" altLang="zh-TW" sz="2400" b="1" dirty="0" err="1">
                <a:solidFill>
                  <a:srgbClr val="FF0000"/>
                </a:solidFill>
              </a:rPr>
              <a:t>H</a:t>
            </a:r>
            <a:r>
              <a:rPr lang="en-US" altLang="zh-TW" sz="2400" b="1" baseline="-25000" dirty="0" err="1">
                <a:solidFill>
                  <a:srgbClr val="FF0000"/>
                </a:solidFill>
              </a:rPr>
              <a:t>1</a:t>
            </a:r>
            <a:r>
              <a:rPr lang="zh-TW" altLang="zh-TW" sz="2400" b="1" dirty="0">
                <a:solidFill>
                  <a:srgbClr val="FF0000"/>
                </a:solidFill>
              </a:rPr>
              <a:t>：</a:t>
            </a:r>
            <a:r>
              <a:rPr lang="en-US" altLang="zh-TW" sz="2400" b="1" dirty="0">
                <a:solidFill>
                  <a:srgbClr val="FF0000"/>
                </a:solidFill>
              </a:rPr>
              <a:t>μ</a:t>
            </a:r>
            <a:r>
              <a:rPr lang="zh-TW" altLang="zh-TW" sz="2400" b="1" dirty="0">
                <a:solidFill>
                  <a:srgbClr val="FF0000"/>
                </a:solidFill>
              </a:rPr>
              <a:t>＞</a:t>
            </a:r>
            <a:r>
              <a:rPr lang="en-US" altLang="zh-TW" sz="2400" b="1" dirty="0">
                <a:solidFill>
                  <a:srgbClr val="FF0000"/>
                </a:solidFill>
              </a:rPr>
              <a:t>70</a:t>
            </a:r>
            <a:r>
              <a:rPr lang="zh-TW" altLang="zh-TW" sz="2400" dirty="0"/>
              <a:t>的形式來表示。但是如果預期真正的母數是小於虛無假設所假定之值時，則以如</a:t>
            </a:r>
            <a:r>
              <a:rPr lang="en-US" altLang="zh-TW" sz="2400" dirty="0" err="1"/>
              <a:t>H</a:t>
            </a:r>
            <a:r>
              <a:rPr lang="en-US" altLang="zh-TW" sz="2400" baseline="-25000" dirty="0" err="1"/>
              <a:t>1</a:t>
            </a:r>
            <a:r>
              <a:rPr lang="zh-TW" altLang="zh-TW" sz="2400" dirty="0"/>
              <a:t>：</a:t>
            </a:r>
            <a:r>
              <a:rPr lang="en-US" altLang="zh-TW" sz="2400" dirty="0"/>
              <a:t>μ</a:t>
            </a:r>
            <a:r>
              <a:rPr lang="zh-TW" altLang="zh-TW" sz="2400" dirty="0"/>
              <a:t>＜</a:t>
            </a:r>
            <a:r>
              <a:rPr lang="en-US" altLang="zh-TW" sz="2400" dirty="0"/>
              <a:t>70</a:t>
            </a:r>
            <a:r>
              <a:rPr lang="zh-TW" altLang="zh-TW" sz="2400" dirty="0"/>
              <a:t>的形式表現。</a:t>
            </a:r>
            <a:endParaRPr lang="en-US" altLang="zh-TW" sz="2400" dirty="0"/>
          </a:p>
          <a:p>
            <a:pPr marL="342900" indent="-342900">
              <a:buClr>
                <a:srgbClr val="FF0000"/>
              </a:buClr>
              <a:buFont typeface="Wingdings" panose="05000000000000000000" pitchFamily="2" charset="2"/>
              <a:buChar char="Ø"/>
            </a:pPr>
            <a:r>
              <a:rPr lang="zh-TW" altLang="zh-TW" sz="2400" dirty="0"/>
              <a:t>單側</a:t>
            </a:r>
            <a:r>
              <a:rPr lang="zh-TW" altLang="en-US" sz="2400" dirty="0"/>
              <a:t>檢</a:t>
            </a:r>
            <a:r>
              <a:rPr lang="zh-TW" altLang="zh-TW" sz="2400" dirty="0"/>
              <a:t>定</a:t>
            </a:r>
            <a:r>
              <a:rPr lang="zh-TW" altLang="en-US" sz="2400" dirty="0"/>
              <a:t>通常適用於含有</a:t>
            </a:r>
            <a:r>
              <a:rPr lang="zh-TW" altLang="en-US" sz="2400" dirty="0">
                <a:solidFill>
                  <a:srgbClr val="0000FF"/>
                </a:solidFill>
              </a:rPr>
              <a:t>「大於」、「多於」「短於」「少於」</a:t>
            </a:r>
            <a:r>
              <a:rPr lang="en-US" altLang="zh-TW" sz="2400" dirty="0"/>
              <a:t>...</a:t>
            </a:r>
            <a:r>
              <a:rPr lang="zh-TW" altLang="en-US" sz="2400" dirty="0"/>
              <a:t>之類。</a:t>
            </a:r>
          </a:p>
        </p:txBody>
      </p:sp>
      <p:sp>
        <p:nvSpPr>
          <p:cNvPr id="3" name="文字方塊 2"/>
          <p:cNvSpPr txBox="1"/>
          <p:nvPr/>
        </p:nvSpPr>
        <p:spPr>
          <a:xfrm>
            <a:off x="2843808" y="404664"/>
            <a:ext cx="3416320" cy="646331"/>
          </a:xfrm>
          <a:prstGeom prst="rect">
            <a:avLst/>
          </a:prstGeom>
          <a:noFill/>
        </p:spPr>
        <p:txBody>
          <a:bodyPr wrap="none" rtlCol="0">
            <a:spAutoFit/>
          </a:bodyPr>
          <a:lstStyle/>
          <a:p>
            <a:r>
              <a:rPr lang="zh-TW" altLang="zh-TW" sz="3600" b="1" u="sng" dirty="0">
                <a:solidFill>
                  <a:srgbClr val="0000FF"/>
                </a:solidFill>
                <a:latin typeface="+mn-ea"/>
              </a:rPr>
              <a:t>單側與雙側</a:t>
            </a:r>
            <a:r>
              <a:rPr lang="zh-TW" altLang="en-US" sz="3600" b="1" u="sng" dirty="0">
                <a:solidFill>
                  <a:srgbClr val="0000FF"/>
                </a:solidFill>
                <a:latin typeface="+mn-ea"/>
              </a:rPr>
              <a:t>檢定</a:t>
            </a:r>
            <a:endParaRPr lang="zh-TW" altLang="zh-TW" sz="3600" b="1" u="sng" dirty="0">
              <a:solidFill>
                <a:srgbClr val="0000FF"/>
              </a:solidFill>
              <a:latin typeface="+mn-ea"/>
            </a:endParaRPr>
          </a:p>
        </p:txBody>
      </p:sp>
      <p:sp>
        <p:nvSpPr>
          <p:cNvPr id="4" name="文字方塊 3"/>
          <p:cNvSpPr txBox="1"/>
          <p:nvPr/>
        </p:nvSpPr>
        <p:spPr>
          <a:xfrm>
            <a:off x="1691680" y="4293096"/>
            <a:ext cx="6048672"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zh-TW" sz="2400" dirty="0"/>
              <a:t>譬如說，</a:t>
            </a:r>
            <a:r>
              <a:rPr lang="zh-TW" altLang="zh-TW" sz="2400" dirty="0">
                <a:solidFill>
                  <a:srgbClr val="FF0000"/>
                </a:solidFill>
              </a:rPr>
              <a:t>研究者知道學校給住校生額外之課業輔導</a:t>
            </a:r>
            <a:r>
              <a:rPr lang="zh-TW" altLang="zh-TW" sz="2400" dirty="0"/>
              <a:t>，因此不論</a:t>
            </a:r>
            <a:r>
              <a:rPr lang="en-US" altLang="zh-TW" sz="2400" dirty="0"/>
              <a:t>μ</a:t>
            </a:r>
            <a:r>
              <a:rPr lang="zh-TW" altLang="zh-TW" sz="2400" dirty="0"/>
              <a:t>＝</a:t>
            </a:r>
            <a:r>
              <a:rPr lang="en-US" altLang="zh-TW" sz="2400" dirty="0"/>
              <a:t>70</a:t>
            </a:r>
            <a:r>
              <a:rPr lang="zh-TW" altLang="zh-TW" sz="2400" dirty="0"/>
              <a:t>或</a:t>
            </a:r>
            <a:r>
              <a:rPr lang="en-US" altLang="zh-TW" sz="2400" dirty="0"/>
              <a:t>μ</a:t>
            </a:r>
            <a:r>
              <a:rPr lang="zh-TW" altLang="zh-TW" sz="2400" dirty="0"/>
              <a:t>＜</a:t>
            </a:r>
            <a:r>
              <a:rPr lang="en-US" altLang="zh-TW" sz="2400" dirty="0"/>
              <a:t>70</a:t>
            </a:r>
            <a:r>
              <a:rPr lang="zh-TW" altLang="zh-TW" sz="2400" dirty="0"/>
              <a:t>都不是研究者所期待的，在此情況下，研究者自是可以</a:t>
            </a:r>
            <a:r>
              <a:rPr lang="en-US" altLang="zh-TW" sz="2400" dirty="0" err="1"/>
              <a:t>H</a:t>
            </a:r>
            <a:r>
              <a:rPr lang="en-US" altLang="zh-TW" sz="2400" baseline="-25000" dirty="0" err="1"/>
              <a:t>1</a:t>
            </a:r>
            <a:r>
              <a:rPr lang="zh-TW" altLang="zh-TW" sz="2400" dirty="0"/>
              <a:t>：</a:t>
            </a:r>
            <a:r>
              <a:rPr lang="en-US" altLang="zh-TW" sz="2400" dirty="0"/>
              <a:t>μ</a:t>
            </a:r>
            <a:r>
              <a:rPr lang="zh-TW" altLang="zh-TW" sz="2400" dirty="0"/>
              <a:t>＞</a:t>
            </a:r>
            <a:r>
              <a:rPr lang="en-US" altLang="zh-TW" sz="2400" dirty="0"/>
              <a:t>70</a:t>
            </a:r>
            <a:r>
              <a:rPr lang="zh-TW" altLang="zh-TW" sz="2400" dirty="0"/>
              <a:t>之研究假設。這種情況之假設測定，即為單側</a:t>
            </a:r>
            <a:r>
              <a:rPr lang="zh-TW" altLang="en-US" sz="2400" dirty="0"/>
              <a:t>檢</a:t>
            </a:r>
            <a:r>
              <a:rPr lang="zh-TW" altLang="zh-TW" sz="2400" dirty="0"/>
              <a:t>定。</a:t>
            </a:r>
          </a:p>
        </p:txBody>
      </p:sp>
    </p:spTree>
    <p:extLst>
      <p:ext uri="{BB962C8B-B14F-4D97-AF65-F5344CB8AC3E}">
        <p14:creationId xmlns:p14="http://schemas.microsoft.com/office/powerpoint/2010/main" val="234731705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11560" y="476672"/>
            <a:ext cx="2170584" cy="922114"/>
          </a:xfrm>
        </p:spPr>
        <p:txBody>
          <a:bodyPr>
            <a:normAutofit/>
          </a:bodyPr>
          <a:lstStyle/>
          <a:p>
            <a:pPr eaLnBrk="1" hangingPunct="1"/>
            <a:r>
              <a:rPr lang="zh-TW" altLang="en-US" sz="3600" dirty="0">
                <a:solidFill>
                  <a:srgbClr val="0000FF"/>
                </a:solidFill>
                <a:effectLst/>
              </a:rPr>
              <a:t>單側考驗</a:t>
            </a:r>
          </a:p>
        </p:txBody>
      </p:sp>
      <p:pic>
        <p:nvPicPr>
          <p:cNvPr id="7171" name="Picture 5" descr="week7_photo_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50825" y="1196752"/>
            <a:ext cx="86423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912279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71600" y="1484784"/>
            <a:ext cx="6969568" cy="4600940"/>
          </a:xfrm>
          <a:prstGeom prst="rect">
            <a:avLst/>
          </a:prstGeom>
          <a:noFill/>
        </p:spPr>
        <p:txBody>
          <a:bodyPr wrap="square" rtlCol="0">
            <a:spAutoFit/>
          </a:bodyPr>
          <a:lstStyle/>
          <a:p>
            <a:pPr>
              <a:lnSpc>
                <a:spcPct val="110000"/>
              </a:lnSpc>
            </a:pPr>
            <a:r>
              <a:rPr lang="en-US" altLang="zh-TW" sz="2800" b="1" u="sng" dirty="0">
                <a:solidFill>
                  <a:srgbClr val="FF0000"/>
                </a:solidFill>
                <a:latin typeface="+mn-ea"/>
              </a:rPr>
              <a:t>4</a:t>
            </a:r>
            <a:r>
              <a:rPr lang="zh-TW" altLang="zh-TW" sz="2800" b="1" u="sng" dirty="0">
                <a:solidFill>
                  <a:srgbClr val="FF0000"/>
                </a:solidFill>
                <a:latin typeface="+mn-ea"/>
              </a:rPr>
              <a:t>、計算測定統計值：</a:t>
            </a:r>
          </a:p>
          <a:p>
            <a:pPr>
              <a:lnSpc>
                <a:spcPct val="110000"/>
              </a:lnSpc>
            </a:pPr>
            <a:r>
              <a:rPr lang="zh-TW" altLang="zh-TW" sz="2400" dirty="0">
                <a:latin typeface="+mn-ea"/>
              </a:rPr>
              <a:t>以例子來說，我們將樣本平均數</a:t>
            </a:r>
            <a:r>
              <a:rPr lang="en-US" altLang="zh-TW" sz="2400" dirty="0">
                <a:latin typeface="+mn-ea"/>
              </a:rPr>
              <a:t>72.5</a:t>
            </a:r>
            <a:r>
              <a:rPr lang="zh-TW" altLang="zh-TW" sz="2400" dirty="0">
                <a:latin typeface="+mn-ea"/>
              </a:rPr>
              <a:t>換算成抽樣分配下之</a:t>
            </a:r>
            <a:r>
              <a:rPr lang="en-US" altLang="zh-TW" sz="2400" dirty="0">
                <a:latin typeface="+mn-ea"/>
              </a:rPr>
              <a:t>Z</a:t>
            </a:r>
            <a:r>
              <a:rPr lang="zh-TW" altLang="zh-TW" sz="2400" dirty="0">
                <a:latin typeface="+mn-ea"/>
              </a:rPr>
              <a:t>分數，這</a:t>
            </a:r>
            <a:r>
              <a:rPr lang="en-US" altLang="zh-TW" sz="2400" b="1" dirty="0">
                <a:solidFill>
                  <a:srgbClr val="FF0000"/>
                </a:solidFill>
                <a:latin typeface="+mn-ea"/>
              </a:rPr>
              <a:t>Z</a:t>
            </a:r>
            <a:r>
              <a:rPr lang="zh-TW" altLang="zh-TW" sz="2400" b="1" dirty="0">
                <a:solidFill>
                  <a:srgbClr val="FF0000"/>
                </a:solidFill>
                <a:latin typeface="+mn-ea"/>
              </a:rPr>
              <a:t>分數</a:t>
            </a:r>
            <a:r>
              <a:rPr lang="zh-TW" altLang="zh-TW" sz="2400" dirty="0">
                <a:latin typeface="+mn-ea"/>
              </a:rPr>
              <a:t>即為測定統計值</a:t>
            </a:r>
            <a:r>
              <a:rPr lang="en-US" altLang="zh-TW" sz="2400" dirty="0">
                <a:latin typeface="+mn-ea"/>
              </a:rPr>
              <a:t>(test statistic)</a:t>
            </a:r>
            <a:r>
              <a:rPr lang="zh-TW" altLang="zh-TW" sz="2400" dirty="0">
                <a:latin typeface="+mn-ea"/>
              </a:rPr>
              <a:t>，亦稱</a:t>
            </a:r>
            <a:r>
              <a:rPr lang="en-US" altLang="zh-TW" sz="2400" b="1" dirty="0">
                <a:solidFill>
                  <a:srgbClr val="FF0000"/>
                </a:solidFill>
                <a:latin typeface="+mn-ea"/>
              </a:rPr>
              <a:t>Z (obtained)</a:t>
            </a:r>
            <a:r>
              <a:rPr lang="zh-TW" altLang="zh-TW" sz="2400" dirty="0">
                <a:latin typeface="+mn-ea"/>
              </a:rPr>
              <a:t>。因此，當樣本平均數為</a:t>
            </a:r>
            <a:r>
              <a:rPr lang="en-US" altLang="zh-TW" sz="2400" dirty="0">
                <a:latin typeface="+mn-ea"/>
              </a:rPr>
              <a:t>72.5</a:t>
            </a:r>
            <a:r>
              <a:rPr lang="zh-TW" altLang="zh-TW" sz="2400" dirty="0">
                <a:latin typeface="+mn-ea"/>
              </a:rPr>
              <a:t>，其</a:t>
            </a:r>
            <a:r>
              <a:rPr lang="en-US" altLang="zh-TW" sz="2400" dirty="0">
                <a:latin typeface="+mn-ea"/>
              </a:rPr>
              <a:t>Z</a:t>
            </a:r>
            <a:r>
              <a:rPr lang="zh-TW" altLang="zh-TW" sz="2400" dirty="0">
                <a:latin typeface="+mn-ea"/>
              </a:rPr>
              <a:t>分數之計算為：</a:t>
            </a:r>
          </a:p>
          <a:p>
            <a:pPr>
              <a:lnSpc>
                <a:spcPct val="110000"/>
              </a:lnSpc>
            </a:pPr>
            <a:r>
              <a:rPr lang="zh-TW" altLang="zh-TW" sz="2400" dirty="0">
                <a:latin typeface="+mn-ea"/>
              </a:rPr>
              <a:t>　</a:t>
            </a:r>
            <a:endParaRPr lang="en-US" altLang="zh-TW" sz="2400" dirty="0">
              <a:latin typeface="+mn-ea"/>
            </a:endParaRPr>
          </a:p>
          <a:p>
            <a:pPr>
              <a:lnSpc>
                <a:spcPct val="110000"/>
              </a:lnSpc>
            </a:pPr>
            <a:endParaRPr lang="en-US" altLang="zh-TW" sz="2400" dirty="0">
              <a:latin typeface="+mn-ea"/>
            </a:endParaRPr>
          </a:p>
          <a:p>
            <a:pPr>
              <a:lnSpc>
                <a:spcPct val="110000"/>
              </a:lnSpc>
            </a:pPr>
            <a:endParaRPr lang="en-US" altLang="zh-TW" sz="2400" dirty="0">
              <a:latin typeface="+mn-ea"/>
            </a:endParaRPr>
          </a:p>
          <a:p>
            <a:pPr>
              <a:lnSpc>
                <a:spcPct val="110000"/>
              </a:lnSpc>
            </a:pPr>
            <a:r>
              <a:rPr lang="zh-TW" altLang="zh-TW" sz="2400" b="1" dirty="0">
                <a:latin typeface="+mn-ea"/>
              </a:rPr>
              <a:t>∴</a:t>
            </a:r>
            <a:r>
              <a:rPr lang="en-US" altLang="zh-TW" sz="2400" b="1" dirty="0">
                <a:solidFill>
                  <a:srgbClr val="FF0000"/>
                </a:solidFill>
                <a:latin typeface="+mn-ea"/>
              </a:rPr>
              <a:t>Z (obtained) = 10</a:t>
            </a:r>
            <a:r>
              <a:rPr lang="zh-TW" altLang="zh-TW" sz="2400" b="1" dirty="0">
                <a:latin typeface="+mn-ea"/>
              </a:rPr>
              <a:t>；換言之，</a:t>
            </a:r>
            <a:r>
              <a:rPr lang="en-US" altLang="zh-TW" sz="2400" b="1" dirty="0">
                <a:solidFill>
                  <a:srgbClr val="FF0000"/>
                </a:solidFill>
                <a:latin typeface="+mn-ea"/>
              </a:rPr>
              <a:t>72.5</a:t>
            </a:r>
            <a:r>
              <a:rPr lang="zh-TW" altLang="zh-TW" sz="2400" b="1" dirty="0">
                <a:solidFill>
                  <a:srgbClr val="FF0000"/>
                </a:solidFill>
                <a:latin typeface="+mn-ea"/>
              </a:rPr>
              <a:t>離虛無假設所假定的母數</a:t>
            </a:r>
            <a:r>
              <a:rPr lang="en-US" altLang="zh-TW" sz="2400" b="1" dirty="0">
                <a:solidFill>
                  <a:srgbClr val="FF0000"/>
                </a:solidFill>
                <a:latin typeface="+mn-ea"/>
              </a:rPr>
              <a:t>70</a:t>
            </a:r>
            <a:r>
              <a:rPr lang="zh-TW" altLang="zh-TW" sz="2400" b="1" dirty="0">
                <a:solidFill>
                  <a:srgbClr val="FF0000"/>
                </a:solidFill>
                <a:latin typeface="+mn-ea"/>
              </a:rPr>
              <a:t>，有</a:t>
            </a:r>
            <a:r>
              <a:rPr lang="en-US" altLang="zh-TW" sz="2400" b="1" dirty="0">
                <a:solidFill>
                  <a:srgbClr val="FF0000"/>
                </a:solidFill>
                <a:latin typeface="+mn-ea"/>
              </a:rPr>
              <a:t>10</a:t>
            </a:r>
            <a:r>
              <a:rPr lang="zh-TW" altLang="zh-TW" sz="2400" b="1" dirty="0">
                <a:solidFill>
                  <a:srgbClr val="FF0000"/>
                </a:solidFill>
                <a:latin typeface="+mn-ea"/>
              </a:rPr>
              <a:t>個標準誤差之多</a:t>
            </a:r>
            <a:r>
              <a:rPr lang="zh-TW" altLang="zh-TW" sz="2400" b="1" dirty="0">
                <a:latin typeface="+mn-ea"/>
              </a:rPr>
              <a:t>。</a:t>
            </a:r>
          </a:p>
          <a:p>
            <a:pPr>
              <a:lnSpc>
                <a:spcPct val="110000"/>
              </a:lnSpc>
            </a:pPr>
            <a:endParaRPr lang="zh-TW" altLang="en-US" sz="2400" dirty="0">
              <a:latin typeface="+mn-ea"/>
            </a:endParaRPr>
          </a:p>
        </p:txBody>
      </p:sp>
      <p:graphicFrame>
        <p:nvGraphicFramePr>
          <p:cNvPr id="5" name="物件 4"/>
          <p:cNvGraphicFramePr>
            <a:graphicFrameLocks noChangeAspect="1"/>
          </p:cNvGraphicFramePr>
          <p:nvPr>
            <p:extLst>
              <p:ext uri="{D42A27DB-BD31-4B8C-83A1-F6EECF244321}">
                <p14:modId xmlns:p14="http://schemas.microsoft.com/office/powerpoint/2010/main" val="232631970"/>
              </p:ext>
            </p:extLst>
          </p:nvPr>
        </p:nvGraphicFramePr>
        <p:xfrm>
          <a:off x="3037679" y="3682639"/>
          <a:ext cx="2400921" cy="1042505"/>
        </p:xfrm>
        <a:graphic>
          <a:graphicData uri="http://schemas.openxmlformats.org/presentationml/2006/ole">
            <mc:AlternateContent xmlns:mc="http://schemas.openxmlformats.org/markup-compatibility/2006">
              <mc:Choice xmlns:v="urn:schemas-microsoft-com:vml" Requires="v">
                <p:oleObj spid="_x0000_s7562" name="方程式" r:id="rId4" imgW="965160" imgH="419040" progId="Equation.3">
                  <p:embed/>
                </p:oleObj>
              </mc:Choice>
              <mc:Fallback>
                <p:oleObj name="方程式" r:id="rId4" imgW="965160" imgH="419040" progId="Equation.3">
                  <p:embed/>
                  <p:pic>
                    <p:nvPicPr>
                      <p:cNvPr id="0" name="Picture 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7679" y="3682639"/>
                        <a:ext cx="2400921" cy="1042505"/>
                      </a:xfrm>
                      <a:prstGeom prst="rect">
                        <a:avLst/>
                      </a:prstGeom>
                      <a:noFill/>
                      <a:extLst/>
                    </p:spPr>
                  </p:pic>
                </p:oleObj>
              </mc:Fallback>
            </mc:AlternateContent>
          </a:graphicData>
        </a:graphic>
      </p:graphicFrame>
      <p:sp>
        <p:nvSpPr>
          <p:cNvPr id="6" name="文字方塊 5"/>
          <p:cNvSpPr txBox="1"/>
          <p:nvPr/>
        </p:nvSpPr>
        <p:spPr>
          <a:xfrm>
            <a:off x="2392590" y="652621"/>
            <a:ext cx="4339650" cy="646331"/>
          </a:xfrm>
          <a:prstGeom prst="rect">
            <a:avLst/>
          </a:prstGeom>
          <a:noFill/>
        </p:spPr>
        <p:txBody>
          <a:bodyPr wrap="none" rtlCol="0">
            <a:spAutoFit/>
          </a:bodyPr>
          <a:lstStyle/>
          <a:p>
            <a:r>
              <a:rPr lang="zh-TW" altLang="zh-TW" sz="3600" b="1" u="sng" dirty="0">
                <a:solidFill>
                  <a:srgbClr val="0000FF"/>
                </a:solidFill>
              </a:rPr>
              <a:t>假設考驗的解題步驟</a:t>
            </a:r>
            <a:endParaRPr lang="zh-TW" altLang="en-US" sz="3600" u="sng" dirty="0">
              <a:solidFill>
                <a:srgbClr val="0000FF"/>
              </a:solidFill>
            </a:endParaRPr>
          </a:p>
        </p:txBody>
      </p:sp>
    </p:spTree>
    <p:extLst>
      <p:ext uri="{BB962C8B-B14F-4D97-AF65-F5344CB8AC3E}">
        <p14:creationId xmlns:p14="http://schemas.microsoft.com/office/powerpoint/2010/main" val="370077264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755576" y="1427292"/>
            <a:ext cx="7704856" cy="2382191"/>
          </a:xfrm>
          <a:prstGeom prst="rect">
            <a:avLst/>
          </a:prstGeom>
          <a:noFill/>
        </p:spPr>
        <p:txBody>
          <a:bodyPr wrap="square" rtlCol="0">
            <a:spAutoFit/>
          </a:bodyPr>
          <a:lstStyle/>
          <a:p>
            <a:pPr>
              <a:lnSpc>
                <a:spcPct val="120000"/>
              </a:lnSpc>
            </a:pPr>
            <a:r>
              <a:rPr lang="en-US" altLang="zh-TW" sz="2800" b="1" u="sng" dirty="0">
                <a:solidFill>
                  <a:srgbClr val="FF0000"/>
                </a:solidFill>
                <a:latin typeface="+mn-ea"/>
              </a:rPr>
              <a:t>5</a:t>
            </a:r>
            <a:r>
              <a:rPr lang="zh-TW" altLang="zh-TW" sz="2800" b="1" u="sng" dirty="0">
                <a:solidFill>
                  <a:srgbClr val="FF0000"/>
                </a:solidFill>
                <a:latin typeface="+mn-ea"/>
              </a:rPr>
              <a:t>、做出決定，並解釋測定結果</a:t>
            </a:r>
          </a:p>
          <a:p>
            <a:pPr marL="342900" indent="-342900">
              <a:lnSpc>
                <a:spcPct val="120000"/>
              </a:lnSpc>
              <a:buClr>
                <a:srgbClr val="FF0000"/>
              </a:buClr>
              <a:buFont typeface="Wingdings" panose="05000000000000000000" pitchFamily="2" charset="2"/>
              <a:buChar char="Ø"/>
            </a:pPr>
            <a:r>
              <a:rPr lang="zh-TW" altLang="zh-TW" sz="2400" dirty="0">
                <a:latin typeface="+mn-ea"/>
              </a:rPr>
              <a:t>統計公式計算出之</a:t>
            </a:r>
            <a:r>
              <a:rPr lang="zh-TW" altLang="zh-TW" sz="2400" dirty="0">
                <a:solidFill>
                  <a:srgbClr val="FF0000"/>
                </a:solidFill>
                <a:latin typeface="+mn-ea"/>
              </a:rPr>
              <a:t>統計值＞查表找出之標準值</a:t>
            </a:r>
            <a:r>
              <a:rPr lang="zh-TW" altLang="zh-TW" sz="2400" dirty="0">
                <a:latin typeface="+mn-ea"/>
              </a:rPr>
              <a:t>，則</a:t>
            </a:r>
            <a:r>
              <a:rPr lang="en-US" altLang="zh-TW" sz="2400" dirty="0">
                <a:solidFill>
                  <a:srgbClr val="FF0000"/>
                </a:solidFill>
                <a:latin typeface="+mn-ea"/>
              </a:rPr>
              <a:t>P</a:t>
            </a:r>
            <a:r>
              <a:rPr lang="zh-TW" altLang="zh-TW" sz="2400" dirty="0">
                <a:solidFill>
                  <a:srgbClr val="FF0000"/>
                </a:solidFill>
                <a:latin typeface="+mn-ea"/>
              </a:rPr>
              <a:t>＜α</a:t>
            </a:r>
            <a:r>
              <a:rPr lang="zh-TW" altLang="zh-TW" sz="2400" dirty="0">
                <a:latin typeface="+mn-ea"/>
              </a:rPr>
              <a:t>，即</a:t>
            </a:r>
            <a:r>
              <a:rPr lang="zh-TW" altLang="zh-TW" sz="2400" dirty="0">
                <a:solidFill>
                  <a:srgbClr val="FF0000"/>
                </a:solidFill>
                <a:latin typeface="+mn-ea"/>
              </a:rPr>
              <a:t>推翻</a:t>
            </a:r>
            <a:r>
              <a:rPr lang="en-US" altLang="zh-TW" sz="2400" dirty="0" err="1">
                <a:solidFill>
                  <a:srgbClr val="FF0000"/>
                </a:solidFill>
                <a:latin typeface="+mn-ea"/>
              </a:rPr>
              <a:t>H</a:t>
            </a:r>
            <a:r>
              <a:rPr lang="en-US" altLang="zh-TW" sz="2400" baseline="-25000" dirty="0" err="1">
                <a:solidFill>
                  <a:srgbClr val="FF0000"/>
                </a:solidFill>
                <a:latin typeface="+mn-ea"/>
              </a:rPr>
              <a:t>0</a:t>
            </a:r>
            <a:r>
              <a:rPr lang="zh-TW" altLang="zh-TW" sz="2400" dirty="0">
                <a:latin typeface="+mn-ea"/>
              </a:rPr>
              <a:t>，接受</a:t>
            </a:r>
            <a:r>
              <a:rPr lang="en-US" altLang="zh-TW" sz="2400" dirty="0" err="1">
                <a:latin typeface="+mn-ea"/>
              </a:rPr>
              <a:t>H</a:t>
            </a:r>
            <a:r>
              <a:rPr lang="en-US" altLang="zh-TW" sz="2400" baseline="-25000" dirty="0" err="1">
                <a:latin typeface="+mn-ea"/>
              </a:rPr>
              <a:t>1</a:t>
            </a:r>
            <a:r>
              <a:rPr lang="zh-TW" altLang="en-US" sz="2400" dirty="0">
                <a:latin typeface="+mn-ea"/>
              </a:rPr>
              <a:t>。</a:t>
            </a:r>
            <a:endParaRPr lang="zh-TW" altLang="zh-TW" sz="2400" baseline="-25000" dirty="0">
              <a:latin typeface="+mn-ea"/>
            </a:endParaRPr>
          </a:p>
          <a:p>
            <a:pPr marL="342900" indent="-342900">
              <a:lnSpc>
                <a:spcPct val="120000"/>
              </a:lnSpc>
              <a:buClr>
                <a:srgbClr val="FF0000"/>
              </a:buClr>
              <a:buFont typeface="Wingdings" panose="05000000000000000000" pitchFamily="2" charset="2"/>
              <a:buChar char="Ø"/>
            </a:pPr>
            <a:r>
              <a:rPr lang="zh-TW" altLang="zh-TW" sz="2400" dirty="0">
                <a:solidFill>
                  <a:srgbClr val="FF0000"/>
                </a:solidFill>
                <a:latin typeface="+mn-ea"/>
              </a:rPr>
              <a:t>推翻</a:t>
            </a:r>
            <a:r>
              <a:rPr lang="en-US" altLang="zh-TW" sz="2400" dirty="0" err="1">
                <a:solidFill>
                  <a:srgbClr val="FF0000"/>
                </a:solidFill>
                <a:latin typeface="+mn-ea"/>
              </a:rPr>
              <a:t>H</a:t>
            </a:r>
            <a:r>
              <a:rPr lang="en-US" altLang="zh-TW" sz="2400" baseline="-25000" dirty="0" err="1">
                <a:solidFill>
                  <a:srgbClr val="FF0000"/>
                </a:solidFill>
                <a:latin typeface="+mn-ea"/>
              </a:rPr>
              <a:t>0</a:t>
            </a:r>
            <a:r>
              <a:rPr lang="en-US" altLang="zh-TW" sz="2400" dirty="0">
                <a:solidFill>
                  <a:srgbClr val="FF0000"/>
                </a:solidFill>
                <a:latin typeface="+mn-ea"/>
              </a:rPr>
              <a:t> </a:t>
            </a:r>
            <a:r>
              <a:rPr lang="zh-TW" altLang="zh-TW" sz="2400" dirty="0">
                <a:solidFill>
                  <a:srgbClr val="FF0000"/>
                </a:solidFill>
                <a:latin typeface="+mn-ea"/>
              </a:rPr>
              <a:t>即統計檢定結果有顯著</a:t>
            </a:r>
            <a:r>
              <a:rPr lang="zh-TW" altLang="zh-TW" sz="2400" dirty="0">
                <a:latin typeface="+mn-ea"/>
              </a:rPr>
              <a:t>，代表所欲探求的自</a:t>
            </a:r>
            <a:r>
              <a:rPr lang="zh-TW" altLang="zh-TW" sz="2400" b="1" dirty="0">
                <a:solidFill>
                  <a:srgbClr val="0000FF"/>
                </a:solidFill>
                <a:latin typeface="+mn-ea"/>
              </a:rPr>
              <a:t>變項對於依變項之影響確實顯著</a:t>
            </a:r>
            <a:r>
              <a:rPr lang="zh-TW" altLang="en-US" sz="2400" dirty="0">
                <a:latin typeface="+mn-ea"/>
              </a:rPr>
              <a:t>。</a:t>
            </a:r>
            <a:r>
              <a:rPr lang="zh-TW" altLang="zh-TW" sz="2400" dirty="0">
                <a:latin typeface="+mn-ea"/>
              </a:rPr>
              <a:t>　</a:t>
            </a:r>
            <a:endParaRPr lang="zh-TW" altLang="en-US" sz="2400" dirty="0">
              <a:latin typeface="+mn-ea"/>
            </a:endParaRPr>
          </a:p>
        </p:txBody>
      </p:sp>
      <p:sp>
        <p:nvSpPr>
          <p:cNvPr id="3" name="文字方塊 2"/>
          <p:cNvSpPr txBox="1"/>
          <p:nvPr/>
        </p:nvSpPr>
        <p:spPr>
          <a:xfrm>
            <a:off x="2392590" y="635204"/>
            <a:ext cx="4339650" cy="646331"/>
          </a:xfrm>
          <a:prstGeom prst="rect">
            <a:avLst/>
          </a:prstGeom>
          <a:noFill/>
        </p:spPr>
        <p:txBody>
          <a:bodyPr wrap="none" rtlCol="0">
            <a:spAutoFit/>
          </a:bodyPr>
          <a:lstStyle/>
          <a:p>
            <a:r>
              <a:rPr lang="zh-TW" altLang="zh-TW" sz="3600" b="1" u="sng" dirty="0">
                <a:solidFill>
                  <a:srgbClr val="0000FF"/>
                </a:solidFill>
              </a:rPr>
              <a:t>假設考驗的解題步驟</a:t>
            </a:r>
            <a:endParaRPr lang="zh-TW" altLang="en-US" sz="3600" u="sng" dirty="0">
              <a:solidFill>
                <a:srgbClr val="0000FF"/>
              </a:solidFill>
            </a:endParaRPr>
          </a:p>
        </p:txBody>
      </p:sp>
      <p:sp>
        <p:nvSpPr>
          <p:cNvPr id="4" name="文字方塊 3"/>
          <p:cNvSpPr txBox="1"/>
          <p:nvPr/>
        </p:nvSpPr>
        <p:spPr>
          <a:xfrm>
            <a:off x="886980" y="4019580"/>
            <a:ext cx="7560840" cy="15696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zh-TW" altLang="zh-TW" sz="2400" dirty="0">
                <a:solidFill>
                  <a:srgbClr val="0000FF"/>
                </a:solidFill>
                <a:latin typeface="+mn-ea"/>
              </a:rPr>
              <a:t>以例子來說</a:t>
            </a:r>
            <a:r>
              <a:rPr lang="zh-TW" altLang="zh-TW" sz="2400" dirty="0">
                <a:latin typeface="+mn-ea"/>
              </a:rPr>
              <a:t>，</a:t>
            </a:r>
            <a:r>
              <a:rPr lang="en-US" altLang="zh-TW" sz="2400" dirty="0">
                <a:latin typeface="+mn-ea"/>
              </a:rPr>
              <a:t>72.5</a:t>
            </a:r>
            <a:r>
              <a:rPr lang="zh-TW" altLang="zh-TW" sz="2400" dirty="0">
                <a:latin typeface="+mn-ea"/>
              </a:rPr>
              <a:t>換算成</a:t>
            </a:r>
            <a:r>
              <a:rPr lang="en-US" altLang="zh-TW" sz="2400" dirty="0">
                <a:solidFill>
                  <a:srgbClr val="FF0000"/>
                </a:solidFill>
                <a:latin typeface="+mn-ea"/>
              </a:rPr>
              <a:t>Z</a:t>
            </a:r>
            <a:r>
              <a:rPr lang="zh-TW" altLang="zh-TW" sz="2400" dirty="0">
                <a:solidFill>
                  <a:srgbClr val="FF0000"/>
                </a:solidFill>
                <a:latin typeface="+mn-ea"/>
              </a:rPr>
              <a:t>分數</a:t>
            </a:r>
            <a:r>
              <a:rPr lang="zh-TW" altLang="en-US" sz="2400" dirty="0">
                <a:solidFill>
                  <a:srgbClr val="FF0000"/>
                </a:solidFill>
                <a:latin typeface="+mn-ea"/>
              </a:rPr>
              <a:t>＝</a:t>
            </a:r>
            <a:r>
              <a:rPr lang="en-US" altLang="zh-TW" sz="2400" dirty="0">
                <a:solidFill>
                  <a:srgbClr val="FF0000"/>
                </a:solidFill>
                <a:latin typeface="+mn-ea"/>
              </a:rPr>
              <a:t>10&gt;Z(critical)</a:t>
            </a:r>
            <a:r>
              <a:rPr lang="zh-TW" altLang="en-US" sz="2400" dirty="0">
                <a:solidFill>
                  <a:srgbClr val="FF0000"/>
                </a:solidFill>
                <a:latin typeface="+mn-ea"/>
              </a:rPr>
              <a:t>＝</a:t>
            </a:r>
            <a:r>
              <a:rPr lang="en-US" altLang="zh-TW" sz="2400" dirty="0">
                <a:solidFill>
                  <a:srgbClr val="FF0000"/>
                </a:solidFill>
                <a:latin typeface="+mn-ea"/>
              </a:rPr>
              <a:t>+1.96</a:t>
            </a:r>
            <a:r>
              <a:rPr lang="zh-TW" altLang="zh-TW" sz="2400" dirty="0">
                <a:latin typeface="+mn-ea"/>
              </a:rPr>
              <a:t>，所以</a:t>
            </a:r>
            <a:r>
              <a:rPr lang="en-US" altLang="zh-TW" sz="2400" dirty="0">
                <a:latin typeface="+mn-ea"/>
              </a:rPr>
              <a:t>72.5</a:t>
            </a:r>
            <a:r>
              <a:rPr lang="zh-TW" altLang="zh-TW" sz="2400" dirty="0">
                <a:latin typeface="+mn-ea"/>
              </a:rPr>
              <a:t>是落在臨界區內，</a:t>
            </a:r>
            <a:r>
              <a:rPr lang="zh-TW" altLang="zh-TW" sz="2400" dirty="0">
                <a:solidFill>
                  <a:srgbClr val="FF0000"/>
                </a:solidFill>
                <a:latin typeface="+mn-ea"/>
              </a:rPr>
              <a:t>拒絕</a:t>
            </a:r>
            <a:r>
              <a:rPr lang="en-US" altLang="zh-TW" sz="2400" dirty="0" err="1">
                <a:solidFill>
                  <a:srgbClr val="FF0000"/>
                </a:solidFill>
                <a:latin typeface="+mn-ea"/>
              </a:rPr>
              <a:t>H</a:t>
            </a:r>
            <a:r>
              <a:rPr lang="en-US" altLang="zh-TW" sz="2400" baseline="-25000" dirty="0" err="1">
                <a:solidFill>
                  <a:srgbClr val="FF0000"/>
                </a:solidFill>
                <a:latin typeface="+mn-ea"/>
              </a:rPr>
              <a:t>0</a:t>
            </a:r>
            <a:r>
              <a:rPr lang="zh-TW" altLang="zh-TW" sz="2400" dirty="0">
                <a:solidFill>
                  <a:srgbClr val="FF0000"/>
                </a:solidFill>
                <a:latin typeface="+mn-ea"/>
              </a:rPr>
              <a:t>為真之假設</a:t>
            </a:r>
            <a:r>
              <a:rPr lang="zh-TW" altLang="zh-TW" sz="2400" dirty="0">
                <a:latin typeface="+mn-ea"/>
              </a:rPr>
              <a:t>。也就是說，</a:t>
            </a:r>
            <a:r>
              <a:rPr lang="zh-TW" altLang="zh-TW" sz="2400" dirty="0">
                <a:solidFill>
                  <a:srgbClr val="FF0000"/>
                </a:solidFill>
                <a:latin typeface="+mn-ea"/>
              </a:rPr>
              <a:t>在</a:t>
            </a:r>
            <a:r>
              <a:rPr lang="en-US" altLang="zh-TW" sz="2400" dirty="0">
                <a:solidFill>
                  <a:srgbClr val="FF0000"/>
                </a:solidFill>
                <a:latin typeface="+mn-ea"/>
              </a:rPr>
              <a:t>α</a:t>
            </a:r>
            <a:r>
              <a:rPr lang="zh-TW" altLang="en-US" sz="2400" dirty="0">
                <a:solidFill>
                  <a:srgbClr val="FF0000"/>
                </a:solidFill>
                <a:latin typeface="+mn-ea"/>
              </a:rPr>
              <a:t>＝</a:t>
            </a:r>
            <a:r>
              <a:rPr lang="en-US" altLang="zh-TW" sz="2400" dirty="0">
                <a:solidFill>
                  <a:srgbClr val="FF0000"/>
                </a:solidFill>
                <a:latin typeface="+mn-ea"/>
              </a:rPr>
              <a:t>0.05</a:t>
            </a:r>
            <a:r>
              <a:rPr lang="zh-TW" altLang="zh-TW" sz="2400" dirty="0">
                <a:solidFill>
                  <a:srgbClr val="FF0000"/>
                </a:solidFill>
                <a:latin typeface="+mn-ea"/>
              </a:rPr>
              <a:t>之顯著水準下，在校生之成績與全校學生之成績間的差異已達到統計上之顯著差異</a:t>
            </a:r>
            <a:r>
              <a:rPr lang="zh-TW" altLang="zh-TW" sz="2400" dirty="0">
                <a:latin typeface="+mn-ea"/>
              </a:rPr>
              <a:t>。</a:t>
            </a:r>
            <a:endParaRPr lang="zh-TW" altLang="en-US" sz="2400" dirty="0"/>
          </a:p>
        </p:txBody>
      </p:sp>
    </p:spTree>
    <p:extLst>
      <p:ext uri="{BB962C8B-B14F-4D97-AF65-F5344CB8AC3E}">
        <p14:creationId xmlns:p14="http://schemas.microsoft.com/office/powerpoint/2010/main" val="41116364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p:cNvSpPr>
            <a:spLocks noGrp="1"/>
          </p:cNvSpPr>
          <p:nvPr/>
        </p:nvSpPr>
        <p:spPr bwMode="auto">
          <a:xfrm>
            <a:off x="683568" y="1698648"/>
            <a:ext cx="7641638" cy="409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50000"/>
              <a:buFont typeface="Wingdings 2" pitchFamily="18" charset="2"/>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2" pitchFamily="18" charset="2"/>
              <a:buChar char="³"/>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7B9B57"/>
              </a:buClr>
              <a:buSzPct val="60000"/>
              <a:buFont typeface="Wingdings 2" pitchFamily="18"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8B7396"/>
              </a:buClr>
              <a:buSzPct val="45000"/>
              <a:buFont typeface="Wingdings 2" pitchFamily="18"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E89A53"/>
              </a:buClr>
              <a:buFont typeface="Wingdings 2" pitchFamily="18" charset="2"/>
              <a:buChar char=""/>
              <a:defRPr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457200" lvl="1" indent="-457200">
              <a:buClr>
                <a:srgbClr val="FF0000"/>
              </a:buClr>
              <a:buSzPct val="100000"/>
              <a:buFont typeface="Wingdings" panose="05000000000000000000" pitchFamily="2" charset="2"/>
              <a:buChar char="Ø"/>
            </a:pPr>
            <a:r>
              <a:rPr lang="zh-TW" altLang="zh-TW" b="1" dirty="0">
                <a:solidFill>
                  <a:srgbClr val="FF0000"/>
                </a:solidFill>
                <a:latin typeface="+mn-ea"/>
              </a:rPr>
              <a:t>自由度</a:t>
            </a:r>
            <a:r>
              <a:rPr lang="zh-TW" altLang="en-US" dirty="0">
                <a:latin typeface="+mn-ea"/>
              </a:rPr>
              <a:t>：</a:t>
            </a:r>
            <a:r>
              <a:rPr lang="zh-TW" altLang="zh-TW" dirty="0">
                <a:latin typeface="+mn-ea"/>
              </a:rPr>
              <a:t>在一項分配中，</a:t>
            </a:r>
            <a:r>
              <a:rPr lang="zh-TW" altLang="zh-TW" b="1" dirty="0">
                <a:solidFill>
                  <a:srgbClr val="FF0000"/>
                </a:solidFill>
                <a:latin typeface="+mn-ea"/>
              </a:rPr>
              <a:t>彼此能獨立的觀察或值的數目</a:t>
            </a:r>
            <a:r>
              <a:rPr lang="zh-TW" altLang="en-US" dirty="0">
                <a:latin typeface="+mn-ea"/>
              </a:rPr>
              <a:t>，或</a:t>
            </a:r>
            <a:r>
              <a:rPr lang="zh-TW" altLang="en-US" b="1" dirty="0">
                <a:solidFill>
                  <a:srgbClr val="0000FF"/>
                </a:solidFill>
                <a:latin typeface="+mn-ea"/>
              </a:rPr>
              <a:t>能自由變化、彼此不互相推演之數量的數目</a:t>
            </a:r>
            <a:r>
              <a:rPr lang="zh-TW" altLang="en-US" dirty="0">
                <a:latin typeface="+mn-ea"/>
              </a:rPr>
              <a:t>，</a:t>
            </a:r>
            <a:r>
              <a:rPr lang="zh-TW" altLang="zh-TW" dirty="0">
                <a:latin typeface="+mn-ea"/>
              </a:rPr>
              <a:t>通常用</a:t>
            </a:r>
            <a:r>
              <a:rPr lang="en-US" altLang="zh-TW" dirty="0">
                <a:latin typeface="+mn-ea"/>
              </a:rPr>
              <a:t> </a:t>
            </a:r>
            <a:r>
              <a:rPr lang="en-US" altLang="zh-TW" dirty="0" err="1">
                <a:latin typeface="+mn-ea"/>
              </a:rPr>
              <a:t>df</a:t>
            </a:r>
            <a:r>
              <a:rPr lang="en-US" altLang="zh-TW" dirty="0">
                <a:latin typeface="+mn-ea"/>
              </a:rPr>
              <a:t> </a:t>
            </a:r>
            <a:r>
              <a:rPr lang="zh-TW" altLang="zh-TW" dirty="0">
                <a:latin typeface="+mn-ea"/>
              </a:rPr>
              <a:t>表示</a:t>
            </a:r>
            <a:r>
              <a:rPr lang="zh-TW" altLang="en-US" dirty="0">
                <a:latin typeface="+mn-ea"/>
              </a:rPr>
              <a:t>。</a:t>
            </a:r>
            <a:endParaRPr lang="en-US" altLang="zh-TW" dirty="0">
              <a:latin typeface="+mn-ea"/>
            </a:endParaRPr>
          </a:p>
          <a:p>
            <a:pPr marL="457200" lvl="1" indent="-457200">
              <a:buClr>
                <a:srgbClr val="FF0000"/>
              </a:buClr>
              <a:buSzPct val="100000"/>
              <a:buFont typeface="Wingdings" panose="05000000000000000000" pitchFamily="2" charset="2"/>
              <a:buChar char="Ø"/>
            </a:pPr>
            <a:r>
              <a:rPr lang="zh-TW" altLang="zh-TW" dirty="0">
                <a:latin typeface="+mn-ea"/>
              </a:rPr>
              <a:t>以樣本的變異數代替母群的變異數時</a:t>
            </a:r>
            <a:r>
              <a:rPr lang="en-US" altLang="zh-TW" dirty="0">
                <a:latin typeface="+mn-ea"/>
              </a:rPr>
              <a:t>      </a:t>
            </a:r>
          </a:p>
          <a:p>
            <a:pPr marL="723900" indent="-723900">
              <a:buClr>
                <a:srgbClr val="FF0000"/>
              </a:buClr>
              <a:buSzPct val="100000"/>
              <a:buNone/>
            </a:pPr>
            <a:r>
              <a:rPr lang="zh-TW" altLang="en-US" sz="2800" dirty="0">
                <a:latin typeface="+mn-ea"/>
              </a:rPr>
              <a:t>  </a:t>
            </a:r>
            <a:r>
              <a:rPr lang="zh-TW" altLang="zh-TW" sz="2800" dirty="0">
                <a:latin typeface="+mn-ea"/>
              </a:rPr>
              <a:t>∵</a:t>
            </a:r>
            <a:r>
              <a:rPr lang="zh-TW" altLang="en-US" sz="2800" dirty="0">
                <a:latin typeface="+mn-ea"/>
              </a:rPr>
              <a:t>計算</a:t>
            </a:r>
            <a:r>
              <a:rPr lang="zh-TW" altLang="zh-TW" sz="2800" dirty="0">
                <a:solidFill>
                  <a:srgbClr val="FF0000"/>
                </a:solidFill>
                <a:latin typeface="+mn-ea"/>
              </a:rPr>
              <a:t>平均數</a:t>
            </a:r>
            <a:r>
              <a:rPr lang="zh-TW" altLang="zh-TW" sz="2800" dirty="0">
                <a:latin typeface="+mn-ea"/>
              </a:rPr>
              <a:t>時，</a:t>
            </a:r>
            <a:r>
              <a:rPr lang="zh-TW" altLang="zh-TW" sz="2800" dirty="0">
                <a:solidFill>
                  <a:srgbClr val="FF0000"/>
                </a:solidFill>
                <a:latin typeface="+mn-ea"/>
              </a:rPr>
              <a:t>已用去了一個自由度</a:t>
            </a:r>
            <a:r>
              <a:rPr lang="zh-TW" altLang="en-US" sz="2800" dirty="0">
                <a:latin typeface="+mn-ea"/>
              </a:rPr>
              <a:t>，因        此計算變異數時，便以</a:t>
            </a:r>
            <a:r>
              <a:rPr lang="en-US" altLang="zh-TW" sz="2800" dirty="0">
                <a:solidFill>
                  <a:srgbClr val="FF0000"/>
                </a:solidFill>
                <a:latin typeface="+mn-ea"/>
              </a:rPr>
              <a:t>N-1</a:t>
            </a:r>
            <a:r>
              <a:rPr lang="zh-TW" altLang="zh-TW" sz="2800" dirty="0">
                <a:solidFill>
                  <a:srgbClr val="FF0000"/>
                </a:solidFill>
                <a:latin typeface="+mn-ea"/>
              </a:rPr>
              <a:t>個自由度</a:t>
            </a:r>
            <a:r>
              <a:rPr lang="zh-TW" altLang="en-US" sz="2800" dirty="0">
                <a:latin typeface="+mn-ea"/>
              </a:rPr>
              <a:t>為計算基礎。</a:t>
            </a:r>
            <a:endParaRPr lang="zh-TW" altLang="zh-TW" sz="2800" dirty="0">
              <a:latin typeface="+mn-ea"/>
            </a:endParaRPr>
          </a:p>
          <a:p>
            <a:pPr lvl="1"/>
            <a:endParaRPr lang="zh-TW" altLang="en-US" dirty="0">
              <a:latin typeface="+mn-ea"/>
            </a:endParaRPr>
          </a:p>
        </p:txBody>
      </p:sp>
      <p:sp>
        <p:nvSpPr>
          <p:cNvPr id="3" name="文字方塊 2"/>
          <p:cNvSpPr txBox="1"/>
          <p:nvPr/>
        </p:nvSpPr>
        <p:spPr>
          <a:xfrm>
            <a:off x="1571547" y="764704"/>
            <a:ext cx="6096797" cy="646331"/>
          </a:xfrm>
          <a:prstGeom prst="rect">
            <a:avLst/>
          </a:prstGeom>
          <a:noFill/>
        </p:spPr>
        <p:txBody>
          <a:bodyPr wrap="none" rtlCol="0">
            <a:spAutoFit/>
          </a:bodyPr>
          <a:lstStyle/>
          <a:p>
            <a:r>
              <a:rPr lang="zh-TW" altLang="en-US" sz="3600" b="1" u="sng" dirty="0">
                <a:solidFill>
                  <a:srgbClr val="0000FF"/>
                </a:solidFill>
              </a:rPr>
              <a:t>自由度</a:t>
            </a:r>
            <a:r>
              <a:rPr lang="zh-TW" altLang="zh-TW" sz="3600" dirty="0"/>
              <a:t>（</a:t>
            </a:r>
            <a:r>
              <a:rPr lang="en-US" altLang="zh-TW" sz="3600" dirty="0"/>
              <a:t>degree of freedom</a:t>
            </a:r>
            <a:r>
              <a:rPr lang="zh-TW" altLang="zh-TW" sz="3600" dirty="0"/>
              <a:t>）</a:t>
            </a:r>
            <a:endParaRPr lang="en-US" altLang="zh-TW" sz="3600" b="1" u="sng" dirty="0">
              <a:solidFill>
                <a:srgbClr val="0000FF"/>
              </a:solidFill>
            </a:endParaRPr>
          </a:p>
        </p:txBody>
      </p:sp>
      <p:graphicFrame>
        <p:nvGraphicFramePr>
          <p:cNvPr id="4" name="物件 3"/>
          <p:cNvGraphicFramePr>
            <a:graphicFrameLocks noChangeAspect="1"/>
          </p:cNvGraphicFramePr>
          <p:nvPr>
            <p:extLst>
              <p:ext uri="{D42A27DB-BD31-4B8C-83A1-F6EECF244321}">
                <p14:modId xmlns:p14="http://schemas.microsoft.com/office/powerpoint/2010/main" val="2141981560"/>
              </p:ext>
            </p:extLst>
          </p:nvPr>
        </p:nvGraphicFramePr>
        <p:xfrm>
          <a:off x="3059832" y="4725144"/>
          <a:ext cx="3142167" cy="1296144"/>
        </p:xfrm>
        <a:graphic>
          <a:graphicData uri="http://schemas.openxmlformats.org/presentationml/2006/ole">
            <mc:AlternateContent xmlns:mc="http://schemas.openxmlformats.org/markup-compatibility/2006">
              <mc:Choice xmlns:v="urn:schemas-microsoft-com:vml" Requires="v">
                <p:oleObj spid="_x0000_s95293" name="方程式" r:id="rId3" imgW="1015920" imgH="419040" progId="Equation.3">
                  <p:embed/>
                </p:oleObj>
              </mc:Choice>
              <mc:Fallback>
                <p:oleObj name="方程式" r:id="rId3" imgW="1015920" imgH="419040" progId="Equation.3">
                  <p:embed/>
                  <p:pic>
                    <p:nvPicPr>
                      <p:cNvPr id="0" name=""/>
                      <p:cNvPicPr/>
                      <p:nvPr/>
                    </p:nvPicPr>
                    <p:blipFill>
                      <a:blip r:embed="rId4"/>
                      <a:stretch>
                        <a:fillRect/>
                      </a:stretch>
                    </p:blipFill>
                    <p:spPr>
                      <a:xfrm>
                        <a:off x="3059832" y="4725144"/>
                        <a:ext cx="3142167" cy="1296144"/>
                      </a:xfrm>
                      <a:prstGeom prst="rect">
                        <a:avLst/>
                      </a:prstGeom>
                    </p:spPr>
                  </p:pic>
                </p:oleObj>
              </mc:Fallback>
            </mc:AlternateContent>
          </a:graphicData>
        </a:graphic>
      </p:graphicFrame>
    </p:spTree>
    <p:extLst>
      <p:ext uri="{BB962C8B-B14F-4D97-AF65-F5344CB8AC3E}">
        <p14:creationId xmlns:p14="http://schemas.microsoft.com/office/powerpoint/2010/main" val="10484319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475656" y="1700808"/>
            <a:ext cx="5832648" cy="3785652"/>
          </a:xfrm>
          <a:prstGeom prst="rect">
            <a:avLst/>
          </a:prstGeom>
          <a:noFill/>
        </p:spPr>
        <p:txBody>
          <a:bodyPr wrap="square" rtlCol="0">
            <a:spAutoFit/>
          </a:bodyPr>
          <a:lstStyle/>
          <a:p>
            <a:pPr>
              <a:lnSpc>
                <a:spcPct val="150000"/>
              </a:lnSpc>
            </a:pPr>
            <a:r>
              <a:rPr lang="en-US" altLang="zh-TW" sz="3200" dirty="0">
                <a:latin typeface="+mn-ea"/>
              </a:rPr>
              <a:t>1.</a:t>
            </a:r>
            <a:r>
              <a:rPr lang="zh-TW" altLang="zh-TW" sz="3200" dirty="0">
                <a:latin typeface="+mn-ea"/>
              </a:rPr>
              <a:t>確認</a:t>
            </a:r>
            <a:r>
              <a:rPr lang="zh-TW" altLang="zh-TW" sz="3200" b="1" dirty="0">
                <a:solidFill>
                  <a:srgbClr val="FF0000"/>
                </a:solidFill>
                <a:latin typeface="+mn-ea"/>
              </a:rPr>
              <a:t>基本假定</a:t>
            </a:r>
            <a:r>
              <a:rPr lang="zh-TW" altLang="zh-TW" sz="3200" dirty="0">
                <a:latin typeface="+mn-ea"/>
              </a:rPr>
              <a:t>。</a:t>
            </a:r>
          </a:p>
          <a:p>
            <a:pPr>
              <a:lnSpc>
                <a:spcPct val="150000"/>
              </a:lnSpc>
            </a:pPr>
            <a:r>
              <a:rPr lang="en-US" altLang="zh-TW" sz="3200" dirty="0">
                <a:latin typeface="+mn-ea"/>
              </a:rPr>
              <a:t>2.</a:t>
            </a:r>
            <a:r>
              <a:rPr lang="zh-TW" altLang="zh-TW" sz="3200" dirty="0">
                <a:latin typeface="+mn-ea"/>
              </a:rPr>
              <a:t>列出</a:t>
            </a:r>
            <a:r>
              <a:rPr lang="zh-TW" altLang="zh-TW" sz="3200" b="1" dirty="0">
                <a:solidFill>
                  <a:srgbClr val="FF0000"/>
                </a:solidFill>
                <a:latin typeface="+mn-ea"/>
              </a:rPr>
              <a:t>虛無假設</a:t>
            </a:r>
            <a:r>
              <a:rPr lang="zh-TW" altLang="zh-TW" sz="3200" dirty="0">
                <a:latin typeface="+mn-ea"/>
              </a:rPr>
              <a:t>。</a:t>
            </a:r>
          </a:p>
          <a:p>
            <a:pPr>
              <a:lnSpc>
                <a:spcPct val="150000"/>
              </a:lnSpc>
            </a:pPr>
            <a:r>
              <a:rPr lang="en-US" altLang="zh-TW" sz="3200" dirty="0">
                <a:latin typeface="+mn-ea"/>
              </a:rPr>
              <a:t>3.</a:t>
            </a:r>
            <a:r>
              <a:rPr lang="zh-TW" altLang="zh-TW" sz="3200" b="1" dirty="0">
                <a:solidFill>
                  <a:srgbClr val="FF0000"/>
                </a:solidFill>
                <a:latin typeface="+mn-ea"/>
              </a:rPr>
              <a:t>選出抽樣分配</a:t>
            </a:r>
            <a:r>
              <a:rPr lang="zh-TW" altLang="zh-TW" sz="3200" dirty="0">
                <a:latin typeface="+mn-ea"/>
              </a:rPr>
              <a:t>及</a:t>
            </a:r>
            <a:r>
              <a:rPr lang="zh-TW" altLang="zh-TW" sz="3200" b="1" dirty="0">
                <a:solidFill>
                  <a:srgbClr val="FF0000"/>
                </a:solidFill>
                <a:latin typeface="+mn-ea"/>
              </a:rPr>
              <a:t>建立臨界區</a:t>
            </a:r>
            <a:r>
              <a:rPr lang="zh-TW" altLang="zh-TW" sz="3200" dirty="0">
                <a:latin typeface="+mn-ea"/>
              </a:rPr>
              <a:t>。</a:t>
            </a:r>
          </a:p>
          <a:p>
            <a:pPr>
              <a:lnSpc>
                <a:spcPct val="150000"/>
              </a:lnSpc>
            </a:pPr>
            <a:r>
              <a:rPr lang="en-US" altLang="zh-TW" sz="3200" dirty="0">
                <a:latin typeface="+mn-ea"/>
              </a:rPr>
              <a:t>4.</a:t>
            </a:r>
            <a:r>
              <a:rPr lang="zh-TW" altLang="zh-TW" sz="3200" dirty="0">
                <a:latin typeface="+mn-ea"/>
              </a:rPr>
              <a:t>算出測定統計值。</a:t>
            </a:r>
          </a:p>
          <a:p>
            <a:pPr>
              <a:lnSpc>
                <a:spcPct val="150000"/>
              </a:lnSpc>
            </a:pPr>
            <a:r>
              <a:rPr lang="en-US" altLang="zh-TW" sz="3200" dirty="0">
                <a:latin typeface="+mn-ea"/>
              </a:rPr>
              <a:t>5.</a:t>
            </a:r>
            <a:r>
              <a:rPr lang="zh-TW" altLang="zh-TW" sz="3200" dirty="0">
                <a:latin typeface="+mn-ea"/>
              </a:rPr>
              <a:t>做出決定，並解釋測定結果。</a:t>
            </a:r>
            <a:endParaRPr lang="zh-TW" altLang="en-US" sz="3200" dirty="0">
              <a:latin typeface="+mn-ea"/>
            </a:endParaRPr>
          </a:p>
        </p:txBody>
      </p:sp>
      <p:sp>
        <p:nvSpPr>
          <p:cNvPr id="3" name="文字方塊 2"/>
          <p:cNvSpPr txBox="1"/>
          <p:nvPr/>
        </p:nvSpPr>
        <p:spPr>
          <a:xfrm>
            <a:off x="1403648" y="560874"/>
            <a:ext cx="6340197" cy="707886"/>
          </a:xfrm>
          <a:prstGeom prst="rect">
            <a:avLst/>
          </a:prstGeom>
          <a:noFill/>
        </p:spPr>
        <p:txBody>
          <a:bodyPr wrap="none" rtlCol="0">
            <a:spAutoFit/>
          </a:bodyPr>
          <a:lstStyle/>
          <a:p>
            <a:r>
              <a:rPr lang="zh-TW" altLang="zh-TW" sz="4000" b="1" u="sng" dirty="0">
                <a:solidFill>
                  <a:srgbClr val="0000FF"/>
                </a:solidFill>
              </a:rPr>
              <a:t>推論統計使用時的思考邏輯</a:t>
            </a:r>
            <a:endParaRPr lang="zh-TW" altLang="zh-TW" sz="4000" u="sng" dirty="0">
              <a:solidFill>
                <a:srgbClr val="0000FF"/>
              </a:solidFill>
            </a:endParaRPr>
          </a:p>
        </p:txBody>
      </p:sp>
    </p:spTree>
    <p:extLst>
      <p:ext uri="{BB962C8B-B14F-4D97-AF65-F5344CB8AC3E}">
        <p14:creationId xmlns:p14="http://schemas.microsoft.com/office/powerpoint/2010/main" val="14598088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2428860" y="2143116"/>
            <a:ext cx="4698722" cy="1446550"/>
          </a:xfrm>
          <a:prstGeom prst="rect">
            <a:avLst/>
          </a:prstGeom>
        </p:spPr>
        <p:style>
          <a:lnRef idx="3">
            <a:schemeClr val="lt1"/>
          </a:lnRef>
          <a:fillRef idx="1">
            <a:schemeClr val="accent3"/>
          </a:fillRef>
          <a:effectRef idx="1">
            <a:schemeClr val="accent3"/>
          </a:effectRef>
          <a:fontRef idx="minor">
            <a:schemeClr val="lt1"/>
          </a:fontRef>
        </p:style>
        <p:txBody>
          <a:bodyPr wrap="none" rtlCol="0">
            <a:spAutoFit/>
          </a:bodyPr>
          <a:lstStyle/>
          <a:p>
            <a:r>
              <a:rPr lang="zh-TW" altLang="en-US" sz="8800" dirty="0"/>
              <a:t>感謝聆聽</a:t>
            </a:r>
          </a:p>
        </p:txBody>
      </p:sp>
    </p:spTree>
    <p:extLst>
      <p:ext uri="{BB962C8B-B14F-4D97-AF65-F5344CB8AC3E}">
        <p14:creationId xmlns:p14="http://schemas.microsoft.com/office/powerpoint/2010/main" val="25302920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字方塊 1"/>
              <p:cNvSpPr txBox="1"/>
              <p:nvPr/>
            </p:nvSpPr>
            <p:spPr>
              <a:xfrm>
                <a:off x="1115616" y="908720"/>
                <a:ext cx="7056784" cy="4893647"/>
              </a:xfrm>
              <a:prstGeom prst="rect">
                <a:avLst/>
              </a:prstGeom>
              <a:noFill/>
            </p:spPr>
            <p:txBody>
              <a:bodyPr wrap="square" rtlCol="0">
                <a:spAutoFit/>
              </a:bodyPr>
              <a:lstStyle/>
              <a:p>
                <a:r>
                  <a:rPr lang="zh-TW" altLang="zh-TW" sz="2600" b="1" dirty="0">
                    <a:solidFill>
                      <a:srgbClr val="FF0000"/>
                    </a:solidFill>
                  </a:rPr>
                  <a:t>〈例〉</a:t>
                </a:r>
                <a:r>
                  <a:rPr lang="zh-TW" altLang="zh-TW" sz="2600" dirty="0"/>
                  <a:t>有人認為</a:t>
                </a:r>
                <a:r>
                  <a:rPr lang="zh-TW" altLang="zh-TW" sz="2600" b="1" dirty="0">
                    <a:solidFill>
                      <a:srgbClr val="FF0000"/>
                    </a:solidFill>
                  </a:rPr>
                  <a:t>住校生</a:t>
                </a:r>
                <a:r>
                  <a:rPr lang="zh-TW" altLang="zh-TW" sz="2600" dirty="0"/>
                  <a:t>的成績一般而言較好，有些人則認為較差。因此某研究者即由住校生中以簡單隨機抽樣法選出</a:t>
                </a:r>
                <a:r>
                  <a:rPr lang="en-US" altLang="zh-TW" sz="2600" b="1" dirty="0">
                    <a:solidFill>
                      <a:srgbClr val="FF0000"/>
                    </a:solidFill>
                  </a:rPr>
                  <a:t>100</a:t>
                </a:r>
                <a:r>
                  <a:rPr lang="zh-TW" altLang="zh-TW" sz="2600" dirty="0"/>
                  <a:t>人，然後又從教務處得到</a:t>
                </a:r>
                <a:r>
                  <a:rPr lang="zh-TW" altLang="zh-TW" sz="2600" b="1" dirty="0">
                    <a:solidFill>
                      <a:srgbClr val="FF0000"/>
                    </a:solidFill>
                  </a:rPr>
                  <a:t>全校學生</a:t>
                </a:r>
                <a:r>
                  <a:rPr lang="zh-TW" altLang="zh-TW" sz="2600" dirty="0"/>
                  <a:t>之成績，做成以下之資料：</a:t>
                </a:r>
                <a:endParaRPr lang="en-US" altLang="zh-TW" sz="2600" dirty="0"/>
              </a:p>
              <a:p>
                <a:r>
                  <a:rPr lang="en-US" altLang="zh-TW" sz="2600" dirty="0"/>
                  <a:t> </a:t>
                </a:r>
                <a:endParaRPr lang="zh-TW" altLang="zh-TW" sz="2600" dirty="0"/>
              </a:p>
              <a:p>
                <a:r>
                  <a:rPr lang="zh-TW" altLang="zh-TW" sz="2600" dirty="0"/>
                  <a:t>　　　　　　</a:t>
                </a:r>
                <a:r>
                  <a:rPr lang="zh-TW" altLang="zh-TW" sz="2600" b="1" dirty="0">
                    <a:solidFill>
                      <a:srgbClr val="FF0000"/>
                    </a:solidFill>
                  </a:rPr>
                  <a:t>全校學生　　住校生　　</a:t>
                </a:r>
              </a:p>
              <a:p>
                <a:r>
                  <a:rPr lang="zh-TW" altLang="zh-TW" sz="2600" b="1" dirty="0">
                    <a:solidFill>
                      <a:srgbClr val="FF0000"/>
                    </a:solidFill>
                  </a:rPr>
                  <a:t>　　　　　　</a:t>
                </a:r>
                <a:r>
                  <a:rPr lang="en-US" altLang="zh-TW" sz="2600" b="1" dirty="0">
                    <a:solidFill>
                      <a:srgbClr val="FF0000"/>
                    </a:solidFill>
                  </a:rPr>
                  <a:t> μ</a:t>
                </a:r>
                <a:r>
                  <a:rPr lang="zh-TW" altLang="zh-TW" sz="2600" b="1" dirty="0">
                    <a:solidFill>
                      <a:srgbClr val="FF0000"/>
                    </a:solidFill>
                  </a:rPr>
                  <a:t>＝</a:t>
                </a:r>
                <a:r>
                  <a:rPr lang="en-US" altLang="zh-TW" sz="2600" b="1" dirty="0">
                    <a:solidFill>
                      <a:srgbClr val="FF0000"/>
                    </a:solidFill>
                  </a:rPr>
                  <a:t>70      </a:t>
                </a:r>
                <a:r>
                  <a:rPr lang="zh-TW" altLang="en-US" sz="2600" b="1" dirty="0">
                    <a:solidFill>
                      <a:srgbClr val="FF0000"/>
                    </a:solidFill>
                  </a:rPr>
                  <a:t>    </a:t>
                </a:r>
                <a:r>
                  <a:rPr lang="en-US" altLang="zh-TW" sz="2600" b="1" dirty="0">
                    <a:solidFill>
                      <a:srgbClr val="FF0000"/>
                    </a:solidFill>
                  </a:rPr>
                  <a:t>   </a:t>
                </a:r>
                <a14:m>
                  <m:oMath xmlns:m="http://schemas.openxmlformats.org/officeDocument/2006/math">
                    <m:acc>
                      <m:accPr>
                        <m:chr m:val="̅"/>
                        <m:ctrlPr>
                          <a:rPr lang="en-US" altLang="zh-TW" sz="2600" b="1" i="1" smtClean="0">
                            <a:solidFill>
                              <a:srgbClr val="FF0000"/>
                            </a:solidFill>
                            <a:latin typeface="Cambria Math" panose="02040503050406030204" pitchFamily="18" charset="0"/>
                          </a:rPr>
                        </m:ctrlPr>
                      </m:accPr>
                      <m:e>
                        <m:r>
                          <a:rPr lang="en-US" altLang="zh-TW" sz="2600" b="1" i="1" smtClean="0">
                            <a:solidFill>
                              <a:srgbClr val="FF0000"/>
                            </a:solidFill>
                            <a:latin typeface="Cambria Math"/>
                          </a:rPr>
                          <m:t>𝑿</m:t>
                        </m:r>
                      </m:e>
                    </m:acc>
                  </m:oMath>
                </a14:m>
                <a:r>
                  <a:rPr lang="zh-TW" altLang="zh-TW" sz="2600" b="1" dirty="0">
                    <a:solidFill>
                      <a:srgbClr val="FF0000"/>
                    </a:solidFill>
                  </a:rPr>
                  <a:t>＝</a:t>
                </a:r>
                <a:r>
                  <a:rPr lang="en-US" altLang="zh-TW" sz="2600" b="1" dirty="0">
                    <a:solidFill>
                      <a:srgbClr val="FF0000"/>
                    </a:solidFill>
                  </a:rPr>
                  <a:t>72.5 </a:t>
                </a:r>
                <a:endParaRPr lang="zh-TW" altLang="zh-TW" sz="2600" b="1" dirty="0">
                  <a:solidFill>
                    <a:srgbClr val="FF0000"/>
                  </a:solidFill>
                </a:endParaRPr>
              </a:p>
              <a:p>
                <a:r>
                  <a:rPr lang="zh-TW" altLang="en-US" sz="2600" b="1" dirty="0">
                    <a:solidFill>
                      <a:srgbClr val="FF0000"/>
                    </a:solidFill>
                  </a:rPr>
                  <a:t>                          </a:t>
                </a:r>
                <a:r>
                  <a:rPr lang="en-US" altLang="zh-TW" sz="2600" b="1" dirty="0">
                    <a:solidFill>
                      <a:srgbClr val="FF0000"/>
                    </a:solidFill>
                  </a:rPr>
                  <a:t>σ</a:t>
                </a:r>
                <a:r>
                  <a:rPr lang="zh-TW" altLang="zh-TW" sz="2600" b="1" dirty="0">
                    <a:solidFill>
                      <a:srgbClr val="FF0000"/>
                    </a:solidFill>
                  </a:rPr>
                  <a:t>＝</a:t>
                </a:r>
                <a:r>
                  <a:rPr lang="en-US" altLang="zh-TW" sz="2600" b="1" dirty="0">
                    <a:solidFill>
                      <a:srgbClr val="FF0000"/>
                    </a:solidFill>
                  </a:rPr>
                  <a:t>2.5     </a:t>
                </a:r>
                <a:r>
                  <a:rPr lang="zh-TW" altLang="en-US" sz="2600" b="1" dirty="0">
                    <a:solidFill>
                      <a:srgbClr val="FF0000"/>
                    </a:solidFill>
                  </a:rPr>
                  <a:t>    </a:t>
                </a:r>
                <a:r>
                  <a:rPr lang="en-US" altLang="zh-TW" sz="2600" b="1" dirty="0">
                    <a:solidFill>
                      <a:srgbClr val="FF0000"/>
                    </a:solidFill>
                  </a:rPr>
                  <a:t>   N</a:t>
                </a:r>
                <a:r>
                  <a:rPr lang="zh-TW" altLang="zh-TW" sz="2600" b="1" dirty="0">
                    <a:solidFill>
                      <a:srgbClr val="FF0000"/>
                    </a:solidFill>
                  </a:rPr>
                  <a:t>＝</a:t>
                </a:r>
                <a:r>
                  <a:rPr lang="en-US" altLang="zh-TW" sz="2600" b="1" dirty="0">
                    <a:solidFill>
                      <a:srgbClr val="FF0000"/>
                    </a:solidFill>
                  </a:rPr>
                  <a:t>100</a:t>
                </a:r>
                <a:endParaRPr lang="zh-TW" altLang="zh-TW" sz="2600" b="1" dirty="0">
                  <a:solidFill>
                    <a:srgbClr val="FF0000"/>
                  </a:solidFill>
                </a:endParaRPr>
              </a:p>
              <a:p>
                <a:r>
                  <a:rPr lang="en-US" altLang="zh-TW" sz="2600" dirty="0"/>
                  <a:t> </a:t>
                </a:r>
                <a:endParaRPr lang="zh-TW" altLang="zh-TW" sz="2600" dirty="0"/>
              </a:p>
              <a:p>
                <a:r>
                  <a:rPr lang="zh-TW" altLang="zh-TW" sz="2600" b="1" dirty="0">
                    <a:solidFill>
                      <a:srgbClr val="FF0000"/>
                    </a:solidFill>
                  </a:rPr>
                  <a:t>要測定住校生的成績是否和全校學生不同</a:t>
                </a:r>
                <a:r>
                  <a:rPr lang="zh-TW" altLang="zh-TW" sz="2600" dirty="0"/>
                  <a:t>，我們可以下列五個步驟來做假設測定：</a:t>
                </a:r>
              </a:p>
              <a:p>
                <a:endParaRPr lang="zh-TW" altLang="en-US" sz="2600" dirty="0"/>
              </a:p>
            </p:txBody>
          </p:sp>
        </mc:Choice>
        <mc:Fallback xmlns="">
          <p:sp>
            <p:nvSpPr>
              <p:cNvPr id="2" name="文字方塊 1"/>
              <p:cNvSpPr txBox="1">
                <a:spLocks noRot="1" noChangeAspect="1" noMove="1" noResize="1" noEditPoints="1" noAdjustHandles="1" noChangeArrowheads="1" noChangeShapeType="1" noTextEdit="1"/>
              </p:cNvSpPr>
              <p:nvPr/>
            </p:nvSpPr>
            <p:spPr>
              <a:xfrm>
                <a:off x="1115616" y="908720"/>
                <a:ext cx="7056784" cy="4893647"/>
              </a:xfrm>
              <a:prstGeom prst="rect">
                <a:avLst/>
              </a:prstGeom>
              <a:blipFill rotWithShape="1">
                <a:blip r:embed="rId2"/>
                <a:stretch>
                  <a:fillRect l="-1468" t="-112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8492888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966795" y="1556792"/>
            <a:ext cx="7493637" cy="2677656"/>
          </a:xfrm>
          <a:prstGeom prst="rect">
            <a:avLst/>
          </a:prstGeom>
          <a:noFill/>
        </p:spPr>
        <p:txBody>
          <a:bodyPr wrap="square" rtlCol="0">
            <a:spAutoFit/>
          </a:bodyPr>
          <a:lstStyle/>
          <a:p>
            <a:pPr>
              <a:lnSpc>
                <a:spcPct val="150000"/>
              </a:lnSpc>
            </a:pPr>
            <a:r>
              <a:rPr lang="en-US" altLang="zh-TW" sz="2800" b="1" u="sng" dirty="0">
                <a:solidFill>
                  <a:srgbClr val="FF0000"/>
                </a:solidFill>
                <a:latin typeface="+mn-ea"/>
              </a:rPr>
              <a:t>1.</a:t>
            </a:r>
            <a:r>
              <a:rPr lang="zh-TW" altLang="zh-TW" sz="2800" b="1" u="sng" dirty="0">
                <a:solidFill>
                  <a:srgbClr val="FF0000"/>
                </a:solidFill>
                <a:latin typeface="+mn-ea"/>
              </a:rPr>
              <a:t>確認基本假定</a:t>
            </a:r>
            <a:endParaRPr lang="en-US" altLang="zh-TW" sz="2800" u="sng" dirty="0">
              <a:solidFill>
                <a:srgbClr val="FF0000"/>
              </a:solidFill>
              <a:latin typeface="+mn-ea"/>
            </a:endParaRPr>
          </a:p>
          <a:p>
            <a:pPr>
              <a:lnSpc>
                <a:spcPct val="150000"/>
              </a:lnSpc>
            </a:pPr>
            <a:r>
              <a:rPr lang="zh-TW" altLang="zh-TW" sz="2800" b="1" dirty="0">
                <a:solidFill>
                  <a:srgbClr val="0000FF"/>
                </a:solidFill>
                <a:latin typeface="+mn-ea"/>
              </a:rPr>
              <a:t>假定</a:t>
            </a:r>
            <a:r>
              <a:rPr lang="zh-TW" altLang="zh-TW" sz="2800" dirty="0">
                <a:latin typeface="+mn-ea"/>
              </a:rPr>
              <a:t>就是我們暫時不去懷疑的事情，而</a:t>
            </a:r>
            <a:r>
              <a:rPr lang="zh-TW" altLang="zh-TW" sz="2800" b="1" dirty="0">
                <a:solidFill>
                  <a:srgbClr val="0000FF"/>
                </a:solidFill>
                <a:latin typeface="+mn-ea"/>
              </a:rPr>
              <a:t>假設</a:t>
            </a:r>
            <a:r>
              <a:rPr lang="zh-TW" altLang="zh-TW" sz="2800" dirty="0">
                <a:latin typeface="+mn-ea"/>
              </a:rPr>
              <a:t>是我們要驗證的</a:t>
            </a:r>
            <a:r>
              <a:rPr lang="zh-TW" altLang="en-US" sz="2800" dirty="0">
                <a:latin typeface="+mn-ea"/>
              </a:rPr>
              <a:t>。</a:t>
            </a:r>
            <a:r>
              <a:rPr lang="zh-TW" altLang="zh-TW" sz="2800" dirty="0">
                <a:latin typeface="+mn-ea"/>
              </a:rPr>
              <a:t>如：</a:t>
            </a:r>
            <a:r>
              <a:rPr lang="zh-TW" altLang="zh-TW" sz="2800" b="1" dirty="0">
                <a:solidFill>
                  <a:srgbClr val="FF0000"/>
                </a:solidFill>
                <a:latin typeface="+mn-ea"/>
              </a:rPr>
              <a:t>隨機抽樣</a:t>
            </a:r>
            <a:r>
              <a:rPr lang="zh-TW" altLang="zh-TW" sz="2800" dirty="0">
                <a:latin typeface="+mn-ea"/>
              </a:rPr>
              <a:t>、</a:t>
            </a:r>
            <a:r>
              <a:rPr lang="zh-TW" altLang="zh-TW" sz="2800" b="1" dirty="0">
                <a:solidFill>
                  <a:srgbClr val="FF0000"/>
                </a:solidFill>
                <a:latin typeface="+mn-ea"/>
              </a:rPr>
              <a:t>抽樣分配是常態的</a:t>
            </a:r>
            <a:r>
              <a:rPr lang="zh-TW" altLang="en-US" sz="2800" dirty="0">
                <a:latin typeface="+mn-ea"/>
              </a:rPr>
              <a:t>。</a:t>
            </a:r>
          </a:p>
        </p:txBody>
      </p:sp>
      <p:sp>
        <p:nvSpPr>
          <p:cNvPr id="5" name="文字方塊 4"/>
          <p:cNvSpPr txBox="1"/>
          <p:nvPr/>
        </p:nvSpPr>
        <p:spPr>
          <a:xfrm>
            <a:off x="2392590" y="622429"/>
            <a:ext cx="4339650" cy="646331"/>
          </a:xfrm>
          <a:prstGeom prst="rect">
            <a:avLst/>
          </a:prstGeom>
          <a:noFill/>
        </p:spPr>
        <p:txBody>
          <a:bodyPr wrap="none" rtlCol="0">
            <a:spAutoFit/>
          </a:bodyPr>
          <a:lstStyle/>
          <a:p>
            <a:r>
              <a:rPr lang="zh-TW" altLang="zh-TW" sz="3600" b="1" u="sng" dirty="0">
                <a:solidFill>
                  <a:srgbClr val="0000FF"/>
                </a:solidFill>
              </a:rPr>
              <a:t>假設考驗的解題步驟</a:t>
            </a:r>
            <a:endParaRPr lang="zh-TW" altLang="en-US" sz="3600" u="sng" dirty="0">
              <a:solidFill>
                <a:srgbClr val="0000FF"/>
              </a:solidFill>
            </a:endParaRPr>
          </a:p>
        </p:txBody>
      </p:sp>
    </p:spTree>
    <p:extLst>
      <p:ext uri="{BB962C8B-B14F-4D97-AF65-F5344CB8AC3E}">
        <p14:creationId xmlns:p14="http://schemas.microsoft.com/office/powerpoint/2010/main" val="104627829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745991" y="1268760"/>
            <a:ext cx="7632848" cy="2160591"/>
          </a:xfrm>
          <a:prstGeom prst="rect">
            <a:avLst/>
          </a:prstGeom>
          <a:noFill/>
        </p:spPr>
        <p:txBody>
          <a:bodyPr wrap="square" rtlCol="0">
            <a:spAutoFit/>
          </a:bodyPr>
          <a:lstStyle/>
          <a:p>
            <a:pPr>
              <a:lnSpc>
                <a:spcPct val="120000"/>
              </a:lnSpc>
            </a:pPr>
            <a:r>
              <a:rPr lang="en-US" altLang="zh-TW" sz="2800" b="1" u="sng" dirty="0">
                <a:solidFill>
                  <a:srgbClr val="FF0000"/>
                </a:solidFill>
                <a:latin typeface="+mn-ea"/>
              </a:rPr>
              <a:t>2.</a:t>
            </a:r>
            <a:r>
              <a:rPr lang="zh-TW" altLang="zh-TW" sz="2800" b="1" u="sng" dirty="0">
                <a:solidFill>
                  <a:srgbClr val="FF0000"/>
                </a:solidFill>
                <a:latin typeface="+mn-ea"/>
              </a:rPr>
              <a:t>根據題目列出虛無假設</a:t>
            </a:r>
            <a:r>
              <a:rPr lang="en-US" altLang="zh-TW" sz="2800" b="1" u="sng" dirty="0" err="1">
                <a:solidFill>
                  <a:srgbClr val="FF0000"/>
                </a:solidFill>
                <a:latin typeface="+mn-ea"/>
              </a:rPr>
              <a:t>H</a:t>
            </a:r>
            <a:r>
              <a:rPr lang="en-US" altLang="zh-TW" sz="2800" b="1" u="sng" baseline="-25000" dirty="0" err="1">
                <a:solidFill>
                  <a:srgbClr val="FF0000"/>
                </a:solidFill>
                <a:latin typeface="+mn-ea"/>
              </a:rPr>
              <a:t>0</a:t>
            </a:r>
            <a:r>
              <a:rPr lang="zh-TW" altLang="zh-TW" sz="2800" dirty="0">
                <a:latin typeface="+mn-ea"/>
              </a:rPr>
              <a:t>（無差異假設）與</a:t>
            </a:r>
            <a:r>
              <a:rPr lang="zh-TW" altLang="zh-TW" sz="2800" b="1" dirty="0">
                <a:solidFill>
                  <a:srgbClr val="FF0000"/>
                </a:solidFill>
                <a:latin typeface="+mn-ea"/>
              </a:rPr>
              <a:t>對立假設</a:t>
            </a:r>
            <a:r>
              <a:rPr lang="en-US" altLang="zh-TW" sz="2800" b="1" dirty="0" err="1">
                <a:solidFill>
                  <a:srgbClr val="FF0000"/>
                </a:solidFill>
                <a:latin typeface="+mn-ea"/>
              </a:rPr>
              <a:t>H</a:t>
            </a:r>
            <a:r>
              <a:rPr lang="en-US" altLang="zh-TW" sz="2800" b="1" baseline="-25000" dirty="0" err="1">
                <a:solidFill>
                  <a:srgbClr val="FF0000"/>
                </a:solidFill>
                <a:latin typeface="+mn-ea"/>
              </a:rPr>
              <a:t>1</a:t>
            </a:r>
            <a:r>
              <a:rPr lang="zh-TW" altLang="zh-TW" sz="2800" dirty="0">
                <a:latin typeface="+mn-ea"/>
              </a:rPr>
              <a:t>（有差異假設）</a:t>
            </a:r>
          </a:p>
          <a:p>
            <a:pPr>
              <a:lnSpc>
                <a:spcPct val="120000"/>
              </a:lnSpc>
            </a:pPr>
            <a:r>
              <a:rPr lang="zh-TW" altLang="en-US" sz="2800" dirty="0">
                <a:latin typeface="+mn-ea"/>
              </a:rPr>
              <a:t> </a:t>
            </a:r>
            <a:r>
              <a:rPr lang="zh-TW" altLang="zh-TW" sz="2800" dirty="0">
                <a:latin typeface="+mn-ea"/>
              </a:rPr>
              <a:t>（</a:t>
            </a:r>
            <a:r>
              <a:rPr lang="en-US" altLang="zh-TW" sz="2800" dirty="0">
                <a:latin typeface="+mn-ea"/>
              </a:rPr>
              <a:t>1</a:t>
            </a:r>
            <a:r>
              <a:rPr lang="zh-TW" altLang="zh-TW" sz="2800" dirty="0">
                <a:latin typeface="+mn-ea"/>
              </a:rPr>
              <a:t>）先寫虛無假設</a:t>
            </a:r>
            <a:r>
              <a:rPr lang="en-US" altLang="zh-TW" sz="2800" dirty="0" err="1">
                <a:latin typeface="+mn-ea"/>
              </a:rPr>
              <a:t>H</a:t>
            </a:r>
            <a:r>
              <a:rPr lang="en-US" altLang="zh-TW" sz="2800" baseline="-25000" dirty="0" err="1">
                <a:latin typeface="+mn-ea"/>
              </a:rPr>
              <a:t>0</a:t>
            </a:r>
            <a:r>
              <a:rPr lang="zh-TW" altLang="en-US" sz="2800" dirty="0">
                <a:latin typeface="+mn-ea"/>
              </a:rPr>
              <a:t>，</a:t>
            </a:r>
            <a:r>
              <a:rPr lang="zh-TW" altLang="zh-TW" sz="2800" dirty="0">
                <a:latin typeface="+mn-ea"/>
              </a:rPr>
              <a:t>再寫對立假設</a:t>
            </a:r>
            <a:r>
              <a:rPr lang="en-US" altLang="zh-TW" sz="2800" dirty="0" err="1">
                <a:latin typeface="+mn-ea"/>
              </a:rPr>
              <a:t>H</a:t>
            </a:r>
            <a:r>
              <a:rPr lang="en-US" altLang="zh-TW" sz="2800" baseline="-25000" dirty="0" err="1">
                <a:latin typeface="+mn-ea"/>
              </a:rPr>
              <a:t>1</a:t>
            </a:r>
            <a:r>
              <a:rPr lang="en-US" altLang="zh-TW" sz="2800" dirty="0">
                <a:latin typeface="+mn-ea"/>
              </a:rPr>
              <a:t> </a:t>
            </a:r>
          </a:p>
          <a:p>
            <a:pPr>
              <a:lnSpc>
                <a:spcPct val="120000"/>
              </a:lnSpc>
            </a:pPr>
            <a:r>
              <a:rPr lang="zh-TW" altLang="en-US" sz="2800" dirty="0">
                <a:latin typeface="+mn-ea"/>
              </a:rPr>
              <a:t> </a:t>
            </a:r>
            <a:r>
              <a:rPr lang="zh-TW" altLang="zh-TW" sz="2800" dirty="0">
                <a:latin typeface="+mn-ea"/>
              </a:rPr>
              <a:t>（</a:t>
            </a:r>
            <a:r>
              <a:rPr lang="en-US" altLang="zh-TW" sz="2800" dirty="0">
                <a:latin typeface="+mn-ea"/>
              </a:rPr>
              <a:t>2</a:t>
            </a:r>
            <a:r>
              <a:rPr lang="zh-TW" altLang="zh-TW" sz="2800" dirty="0">
                <a:latin typeface="+mn-ea"/>
              </a:rPr>
              <a:t>）注意單雙側問題</a:t>
            </a:r>
            <a:endParaRPr lang="zh-TW" altLang="en-US" sz="2800" dirty="0">
              <a:latin typeface="+mn-ea"/>
            </a:endParaRPr>
          </a:p>
        </p:txBody>
      </p:sp>
      <p:sp>
        <p:nvSpPr>
          <p:cNvPr id="5" name="文字方塊 4"/>
          <p:cNvSpPr txBox="1"/>
          <p:nvPr/>
        </p:nvSpPr>
        <p:spPr>
          <a:xfrm>
            <a:off x="2392590" y="476672"/>
            <a:ext cx="4339650" cy="646331"/>
          </a:xfrm>
          <a:prstGeom prst="rect">
            <a:avLst/>
          </a:prstGeom>
          <a:noFill/>
        </p:spPr>
        <p:txBody>
          <a:bodyPr wrap="none" rtlCol="0">
            <a:spAutoFit/>
          </a:bodyPr>
          <a:lstStyle/>
          <a:p>
            <a:r>
              <a:rPr lang="zh-TW" altLang="zh-TW" sz="3600" b="1" u="sng" dirty="0">
                <a:solidFill>
                  <a:srgbClr val="0000FF"/>
                </a:solidFill>
              </a:rPr>
              <a:t>假設考驗的解題步驟</a:t>
            </a:r>
            <a:endParaRPr lang="zh-TW" altLang="en-US" sz="3600" u="sng" dirty="0">
              <a:solidFill>
                <a:srgbClr val="0000FF"/>
              </a:solidFill>
            </a:endParaRPr>
          </a:p>
        </p:txBody>
      </p:sp>
      <p:sp>
        <p:nvSpPr>
          <p:cNvPr id="6" name="文字方塊 5"/>
          <p:cNvSpPr txBox="1"/>
          <p:nvPr/>
        </p:nvSpPr>
        <p:spPr>
          <a:xfrm>
            <a:off x="1115616" y="3645024"/>
            <a:ext cx="6912768" cy="236988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buClr>
                <a:srgbClr val="FF0000"/>
              </a:buClr>
              <a:buFont typeface="Wingdings" panose="05000000000000000000" pitchFamily="2" charset="2"/>
              <a:buChar char="Ø"/>
            </a:pPr>
            <a:r>
              <a:rPr lang="zh-TW" altLang="zh-TW" sz="2400" dirty="0">
                <a:latin typeface="+mn-ea"/>
              </a:rPr>
              <a:t>所謂</a:t>
            </a:r>
            <a:r>
              <a:rPr lang="zh-TW" altLang="zh-TW" sz="2400" b="1" dirty="0">
                <a:solidFill>
                  <a:srgbClr val="FF0000"/>
                </a:solidFill>
                <a:latin typeface="+mn-ea"/>
              </a:rPr>
              <a:t>虛無假設</a:t>
            </a:r>
            <a:r>
              <a:rPr lang="en-US" altLang="zh-TW" sz="2400" dirty="0">
                <a:latin typeface="+mn-ea"/>
              </a:rPr>
              <a:t>(the null hypothesis)</a:t>
            </a:r>
            <a:r>
              <a:rPr lang="zh-TW" altLang="zh-TW" sz="2400" dirty="0">
                <a:latin typeface="+mn-ea"/>
              </a:rPr>
              <a:t>就是認為</a:t>
            </a:r>
            <a:r>
              <a:rPr lang="zh-TW" altLang="zh-TW" sz="2400" b="1" dirty="0">
                <a:solidFill>
                  <a:srgbClr val="FF0000"/>
                </a:solidFill>
                <a:latin typeface="+mn-ea"/>
              </a:rPr>
              <a:t>樣本特性與母數「無差</a:t>
            </a:r>
            <a:r>
              <a:rPr lang="zh-TW" altLang="en-US" sz="2400" b="1" dirty="0">
                <a:solidFill>
                  <a:srgbClr val="FF0000"/>
                </a:solidFill>
                <a:latin typeface="+mn-ea"/>
              </a:rPr>
              <a:t>異</a:t>
            </a:r>
            <a:r>
              <a:rPr lang="zh-TW" altLang="zh-TW" sz="2400" b="1" dirty="0">
                <a:solidFill>
                  <a:srgbClr val="FF0000"/>
                </a:solidFill>
                <a:latin typeface="+mn-ea"/>
              </a:rPr>
              <a:t>」的假設</a:t>
            </a:r>
            <a:r>
              <a:rPr lang="zh-TW" altLang="zh-TW" sz="2400" dirty="0">
                <a:latin typeface="+mn-ea"/>
              </a:rPr>
              <a:t>。</a:t>
            </a:r>
            <a:endParaRPr lang="en-US" altLang="zh-TW" sz="2400" dirty="0">
              <a:latin typeface="+mn-ea"/>
            </a:endParaRPr>
          </a:p>
          <a:p>
            <a:pPr marL="342900" indent="-342900">
              <a:buClr>
                <a:srgbClr val="FF0000"/>
              </a:buClr>
              <a:buFont typeface="Wingdings" panose="05000000000000000000" pitchFamily="2" charset="2"/>
              <a:buChar char="Ø"/>
            </a:pPr>
            <a:r>
              <a:rPr lang="zh-TW" altLang="zh-TW" sz="2400" dirty="0">
                <a:latin typeface="+mn-ea"/>
              </a:rPr>
              <a:t>以例子而言，</a:t>
            </a:r>
            <a:r>
              <a:rPr lang="zh-TW" altLang="zh-TW" sz="2400" b="1" dirty="0">
                <a:solidFill>
                  <a:srgbClr val="0000FF"/>
                </a:solidFill>
                <a:latin typeface="+mn-ea"/>
              </a:rPr>
              <a:t>虛無假設就是住校生之平均成績與全校學生無差異</a:t>
            </a:r>
            <a:r>
              <a:rPr lang="zh-TW" altLang="zh-TW" sz="2400" dirty="0">
                <a:latin typeface="+mn-ea"/>
              </a:rPr>
              <a:t>，亦即</a:t>
            </a:r>
            <a:r>
              <a:rPr lang="en-US" altLang="zh-TW" sz="2400" b="1" dirty="0">
                <a:solidFill>
                  <a:srgbClr val="0000FF"/>
                </a:solidFill>
                <a:latin typeface="+mn-ea"/>
              </a:rPr>
              <a:t>70</a:t>
            </a:r>
            <a:r>
              <a:rPr lang="zh-TW" altLang="zh-TW" sz="2400" b="1" dirty="0">
                <a:solidFill>
                  <a:srgbClr val="0000FF"/>
                </a:solidFill>
                <a:latin typeface="+mn-ea"/>
              </a:rPr>
              <a:t>分與</a:t>
            </a:r>
            <a:r>
              <a:rPr lang="en-US" altLang="zh-TW" sz="2400" b="1" dirty="0">
                <a:solidFill>
                  <a:srgbClr val="0000FF"/>
                </a:solidFill>
                <a:latin typeface="+mn-ea"/>
              </a:rPr>
              <a:t>72.5</a:t>
            </a:r>
            <a:r>
              <a:rPr lang="zh-TW" altLang="zh-TW" sz="2400" b="1" dirty="0">
                <a:solidFill>
                  <a:srgbClr val="0000FF"/>
                </a:solidFill>
                <a:latin typeface="+mn-ea"/>
              </a:rPr>
              <a:t>分之差別可歸因於</a:t>
            </a:r>
            <a:r>
              <a:rPr lang="en-US" altLang="zh-TW" sz="2400" b="1" dirty="0">
                <a:solidFill>
                  <a:srgbClr val="0000FF"/>
                </a:solidFill>
                <a:latin typeface="+mn-ea"/>
              </a:rPr>
              <a:t>random chance</a:t>
            </a:r>
            <a:r>
              <a:rPr lang="zh-TW" altLang="zh-TW" sz="2400" dirty="0">
                <a:latin typeface="+mn-ea"/>
              </a:rPr>
              <a:t>。在形式上，虛無假設是以 </a:t>
            </a:r>
            <a:r>
              <a:rPr lang="en-US" altLang="zh-TW" sz="2800" b="1" dirty="0" err="1">
                <a:solidFill>
                  <a:srgbClr val="FF0000"/>
                </a:solidFill>
                <a:latin typeface="+mn-ea"/>
              </a:rPr>
              <a:t>H</a:t>
            </a:r>
            <a:r>
              <a:rPr lang="en-US" altLang="zh-TW" sz="2800" b="1" baseline="-25000" dirty="0" err="1">
                <a:solidFill>
                  <a:srgbClr val="FF0000"/>
                </a:solidFill>
                <a:latin typeface="+mn-ea"/>
              </a:rPr>
              <a:t>0</a:t>
            </a:r>
            <a:r>
              <a:rPr lang="zh-TW" altLang="zh-TW" sz="2800" b="1" dirty="0">
                <a:solidFill>
                  <a:srgbClr val="FF0000"/>
                </a:solidFill>
                <a:latin typeface="+mn-ea"/>
              </a:rPr>
              <a:t>：</a:t>
            </a:r>
            <a:r>
              <a:rPr lang="en-US" altLang="zh-TW" sz="2800" b="1" dirty="0">
                <a:solidFill>
                  <a:srgbClr val="FF0000"/>
                </a:solidFill>
                <a:latin typeface="+mn-ea"/>
              </a:rPr>
              <a:t>μ</a:t>
            </a:r>
            <a:r>
              <a:rPr lang="zh-TW" altLang="zh-TW" sz="2800" b="1" dirty="0">
                <a:solidFill>
                  <a:srgbClr val="FF0000"/>
                </a:solidFill>
                <a:latin typeface="+mn-ea"/>
              </a:rPr>
              <a:t>＝</a:t>
            </a:r>
            <a:r>
              <a:rPr lang="en-US" altLang="zh-TW" sz="2800" b="1" dirty="0">
                <a:solidFill>
                  <a:srgbClr val="FF0000"/>
                </a:solidFill>
                <a:latin typeface="+mn-ea"/>
              </a:rPr>
              <a:t>70 </a:t>
            </a:r>
            <a:r>
              <a:rPr lang="zh-TW" altLang="zh-TW" sz="2400" dirty="0">
                <a:latin typeface="+mn-ea"/>
              </a:rPr>
              <a:t>來表示。</a:t>
            </a:r>
          </a:p>
        </p:txBody>
      </p:sp>
    </p:spTree>
    <p:extLst>
      <p:ext uri="{BB962C8B-B14F-4D97-AF65-F5344CB8AC3E}">
        <p14:creationId xmlns:p14="http://schemas.microsoft.com/office/powerpoint/2010/main" val="19946759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683568" y="1196752"/>
            <a:ext cx="7632848" cy="4228850"/>
          </a:xfrm>
          <a:prstGeom prst="rect">
            <a:avLst/>
          </a:prstGeom>
          <a:noFill/>
        </p:spPr>
        <p:txBody>
          <a:bodyPr wrap="square" rtlCol="0">
            <a:spAutoFit/>
          </a:bodyPr>
          <a:lstStyle/>
          <a:p>
            <a:pPr marL="342900" indent="-342900">
              <a:lnSpc>
                <a:spcPct val="120000"/>
              </a:lnSpc>
              <a:buClr>
                <a:srgbClr val="FF0000"/>
              </a:buClr>
              <a:buFont typeface="Wingdings" panose="05000000000000000000" pitchFamily="2" charset="2"/>
              <a:buChar char="Ø"/>
            </a:pPr>
            <a:r>
              <a:rPr lang="zh-TW" altLang="zh-TW" sz="2800" b="1" dirty="0">
                <a:solidFill>
                  <a:srgbClr val="FF0000"/>
                </a:solidFill>
                <a:latin typeface="+mn-ea"/>
              </a:rPr>
              <a:t>虛無假設為假設測定中的核心</a:t>
            </a:r>
            <a:r>
              <a:rPr lang="zh-TW" altLang="zh-TW" sz="2800" dirty="0">
                <a:latin typeface="+mn-ea"/>
              </a:rPr>
              <a:t>，因為整個假設測定就是在決定是否要拒絕虛無假設。</a:t>
            </a:r>
          </a:p>
          <a:p>
            <a:pPr marL="342900" indent="-342900">
              <a:lnSpc>
                <a:spcPct val="120000"/>
              </a:lnSpc>
              <a:buClr>
                <a:srgbClr val="FF0000"/>
              </a:buClr>
              <a:buFont typeface="Wingdings" panose="05000000000000000000" pitchFamily="2" charset="2"/>
              <a:buChar char="Ø"/>
            </a:pPr>
            <a:r>
              <a:rPr lang="zh-TW" altLang="zh-TW" sz="2800" dirty="0">
                <a:latin typeface="+mn-ea"/>
              </a:rPr>
              <a:t>相對於虛無假設的是所謂的「</a:t>
            </a:r>
            <a:r>
              <a:rPr lang="zh-TW" altLang="zh-TW" sz="2800" b="1" dirty="0">
                <a:solidFill>
                  <a:srgbClr val="FF0000"/>
                </a:solidFill>
                <a:latin typeface="+mn-ea"/>
              </a:rPr>
              <a:t>對立假設</a:t>
            </a:r>
            <a:r>
              <a:rPr lang="zh-TW" altLang="zh-TW" sz="2800" dirty="0">
                <a:latin typeface="+mn-ea"/>
              </a:rPr>
              <a:t>」</a:t>
            </a:r>
            <a:r>
              <a:rPr lang="en-US" altLang="zh-TW" sz="2800" dirty="0">
                <a:latin typeface="+mn-ea"/>
              </a:rPr>
              <a:t>(research hypothesis)</a:t>
            </a:r>
            <a:r>
              <a:rPr lang="zh-TW" altLang="zh-TW" sz="2800" dirty="0">
                <a:latin typeface="+mn-ea"/>
              </a:rPr>
              <a:t>，亦稱</a:t>
            </a:r>
            <a:r>
              <a:rPr lang="zh-TW" altLang="zh-TW" sz="2800" b="1" dirty="0">
                <a:solidFill>
                  <a:srgbClr val="FF0000"/>
                </a:solidFill>
                <a:latin typeface="+mn-ea"/>
              </a:rPr>
              <a:t>研究假設</a:t>
            </a:r>
            <a:r>
              <a:rPr lang="zh-TW" altLang="zh-TW" sz="2800" dirty="0">
                <a:latin typeface="+mn-ea"/>
              </a:rPr>
              <a:t>。通常</a:t>
            </a:r>
            <a:r>
              <a:rPr lang="zh-TW" altLang="zh-TW" sz="2800" b="1" dirty="0">
                <a:solidFill>
                  <a:srgbClr val="0000FF"/>
                </a:solidFill>
                <a:latin typeface="+mn-ea"/>
              </a:rPr>
              <a:t>研究者希望拒絕虛無假設</a:t>
            </a:r>
            <a:r>
              <a:rPr lang="zh-TW" altLang="zh-TW" sz="2800" dirty="0">
                <a:latin typeface="+mn-ea"/>
              </a:rPr>
              <a:t>，而研究者所相信的假設（如樣本與母群體的差異是真的）就是對立假設。通常我們的對立假設是以 </a:t>
            </a:r>
            <a:r>
              <a:rPr lang="en-US" altLang="zh-TW" sz="2800" b="1" dirty="0" err="1">
                <a:solidFill>
                  <a:srgbClr val="FF0000"/>
                </a:solidFill>
                <a:latin typeface="+mn-ea"/>
              </a:rPr>
              <a:t>H</a:t>
            </a:r>
            <a:r>
              <a:rPr lang="en-US" altLang="zh-TW" sz="2800" b="1" baseline="-25000" dirty="0" err="1">
                <a:solidFill>
                  <a:srgbClr val="FF0000"/>
                </a:solidFill>
                <a:latin typeface="+mn-ea"/>
              </a:rPr>
              <a:t>1</a:t>
            </a:r>
            <a:r>
              <a:rPr lang="zh-TW" altLang="zh-TW" sz="2800" b="1" dirty="0">
                <a:solidFill>
                  <a:srgbClr val="FF0000"/>
                </a:solidFill>
                <a:latin typeface="+mn-ea"/>
              </a:rPr>
              <a:t>：</a:t>
            </a:r>
            <a:r>
              <a:rPr lang="en-US" altLang="zh-TW" sz="2800" b="1" dirty="0">
                <a:solidFill>
                  <a:srgbClr val="FF0000"/>
                </a:solidFill>
                <a:latin typeface="+mn-ea"/>
              </a:rPr>
              <a:t>μ ≠ 70</a:t>
            </a:r>
            <a:r>
              <a:rPr lang="zh-TW" altLang="zh-TW" sz="2800" dirty="0">
                <a:latin typeface="+mn-ea"/>
              </a:rPr>
              <a:t>來表示。</a:t>
            </a:r>
            <a:endParaRPr lang="zh-TW" altLang="en-US" sz="2800" dirty="0">
              <a:latin typeface="+mn-ea"/>
            </a:endParaRPr>
          </a:p>
        </p:txBody>
      </p:sp>
    </p:spTree>
    <p:extLst>
      <p:ext uri="{BB962C8B-B14F-4D97-AF65-F5344CB8AC3E}">
        <p14:creationId xmlns:p14="http://schemas.microsoft.com/office/powerpoint/2010/main" val="8862629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043609" y="1052736"/>
            <a:ext cx="7128791" cy="598305"/>
          </a:xfrm>
          <a:prstGeom prst="rect">
            <a:avLst/>
          </a:prstGeom>
          <a:noFill/>
        </p:spPr>
        <p:txBody>
          <a:bodyPr wrap="square" rtlCol="0">
            <a:spAutoFit/>
          </a:bodyPr>
          <a:lstStyle/>
          <a:p>
            <a:pPr>
              <a:lnSpc>
                <a:spcPct val="130000"/>
              </a:lnSpc>
            </a:pPr>
            <a:r>
              <a:rPr lang="en-US" altLang="zh-TW" sz="2800" b="1" u="sng" dirty="0">
                <a:solidFill>
                  <a:srgbClr val="FF0000"/>
                </a:solidFill>
                <a:latin typeface="+mn-ea"/>
              </a:rPr>
              <a:t>3</a:t>
            </a:r>
            <a:r>
              <a:rPr lang="zh-TW" altLang="zh-TW" sz="2800" b="1" u="sng" dirty="0">
                <a:solidFill>
                  <a:srgbClr val="FF0000"/>
                </a:solidFill>
                <a:latin typeface="+mn-ea"/>
              </a:rPr>
              <a:t>、選擇抽樣分配及</a:t>
            </a:r>
            <a:r>
              <a:rPr lang="zh-TW" altLang="en-US" sz="2800" b="1" u="sng" dirty="0">
                <a:solidFill>
                  <a:srgbClr val="FF0000"/>
                </a:solidFill>
                <a:latin typeface="+mn-ea"/>
              </a:rPr>
              <a:t>選擇</a:t>
            </a:r>
            <a:r>
              <a:rPr lang="el-GR" altLang="zh-TW" sz="2800" b="1" u="sng" dirty="0">
                <a:solidFill>
                  <a:srgbClr val="FF0000"/>
                </a:solidFill>
                <a:latin typeface="+mn-ea"/>
              </a:rPr>
              <a:t>α</a:t>
            </a:r>
            <a:r>
              <a:rPr lang="zh-TW" altLang="en-US" sz="2800" b="1" u="sng" dirty="0">
                <a:solidFill>
                  <a:srgbClr val="FF0000"/>
                </a:solidFill>
                <a:latin typeface="+mn-ea"/>
              </a:rPr>
              <a:t>水準</a:t>
            </a:r>
            <a:r>
              <a:rPr lang="en-US" altLang="zh-TW" sz="2800" b="1" dirty="0">
                <a:solidFill>
                  <a:srgbClr val="FF0000"/>
                </a:solidFill>
                <a:latin typeface="+mn-ea"/>
              </a:rPr>
              <a:t>(</a:t>
            </a:r>
            <a:r>
              <a:rPr lang="zh-TW" altLang="en-US" sz="2800" b="1" dirty="0">
                <a:solidFill>
                  <a:srgbClr val="FF0000"/>
                </a:solidFill>
                <a:latin typeface="+mn-ea"/>
              </a:rPr>
              <a:t>決定臨界區</a:t>
            </a:r>
            <a:r>
              <a:rPr lang="en-US" altLang="zh-TW" sz="2800" b="1" dirty="0">
                <a:solidFill>
                  <a:srgbClr val="FF0000"/>
                </a:solidFill>
                <a:latin typeface="+mn-ea"/>
              </a:rPr>
              <a:t>)</a:t>
            </a:r>
            <a:r>
              <a:rPr lang="zh-TW" altLang="zh-TW" sz="2800" b="1" dirty="0">
                <a:solidFill>
                  <a:srgbClr val="FF0000"/>
                </a:solidFill>
                <a:latin typeface="+mn-ea"/>
              </a:rPr>
              <a:t>：</a:t>
            </a:r>
          </a:p>
        </p:txBody>
      </p:sp>
      <p:sp>
        <p:nvSpPr>
          <p:cNvPr id="5" name="文字方塊 4"/>
          <p:cNvSpPr txBox="1"/>
          <p:nvPr/>
        </p:nvSpPr>
        <p:spPr>
          <a:xfrm>
            <a:off x="2392590" y="332656"/>
            <a:ext cx="4339650" cy="646331"/>
          </a:xfrm>
          <a:prstGeom prst="rect">
            <a:avLst/>
          </a:prstGeom>
          <a:noFill/>
        </p:spPr>
        <p:txBody>
          <a:bodyPr wrap="none" rtlCol="0">
            <a:spAutoFit/>
          </a:bodyPr>
          <a:lstStyle/>
          <a:p>
            <a:r>
              <a:rPr lang="zh-TW" altLang="zh-TW" sz="3600" b="1" u="sng" dirty="0">
                <a:solidFill>
                  <a:srgbClr val="0000FF"/>
                </a:solidFill>
              </a:rPr>
              <a:t>假設考驗的解題步驟</a:t>
            </a:r>
            <a:endParaRPr lang="zh-TW" altLang="en-US" sz="3600" u="sng" dirty="0">
              <a:solidFill>
                <a:srgbClr val="0000FF"/>
              </a:solidFill>
            </a:endParaRPr>
          </a:p>
        </p:txBody>
      </p:sp>
      <p:sp>
        <p:nvSpPr>
          <p:cNvPr id="4" name="文字方塊 3"/>
          <p:cNvSpPr txBox="1"/>
          <p:nvPr/>
        </p:nvSpPr>
        <p:spPr>
          <a:xfrm>
            <a:off x="1331640" y="1772816"/>
            <a:ext cx="6552728" cy="707886"/>
          </a:xfrm>
          <a:prstGeom prst="rect">
            <a:avLst/>
          </a:prstGeom>
          <a:noFill/>
        </p:spPr>
        <p:txBody>
          <a:bodyPr wrap="square" rtlCol="0">
            <a:spAutoFit/>
          </a:bodyPr>
          <a:lstStyle/>
          <a:p>
            <a:pPr marL="342900" indent="-342900">
              <a:buClr>
                <a:srgbClr val="FF0000"/>
              </a:buClr>
              <a:buFont typeface="Wingdings" panose="05000000000000000000" pitchFamily="2" charset="2"/>
              <a:buChar char="Ø"/>
            </a:pPr>
            <a:r>
              <a:rPr lang="zh-TW" altLang="zh-TW" sz="2000" b="1" dirty="0">
                <a:solidFill>
                  <a:srgbClr val="0000FF"/>
                </a:solidFill>
                <a:latin typeface="+mn-ea"/>
              </a:rPr>
              <a:t>選擇抽樣分配</a:t>
            </a:r>
            <a:r>
              <a:rPr lang="zh-TW" altLang="en-US" sz="2000" b="1" dirty="0">
                <a:solidFill>
                  <a:srgbClr val="0000FF"/>
                </a:solidFill>
                <a:latin typeface="+mn-ea"/>
              </a:rPr>
              <a:t>：</a:t>
            </a:r>
            <a:r>
              <a:rPr lang="zh-TW" altLang="zh-TW" sz="2000" dirty="0">
                <a:latin typeface="+mn-ea"/>
              </a:rPr>
              <a:t>依照自變項與依變項的</a:t>
            </a:r>
            <a:r>
              <a:rPr lang="zh-TW" altLang="zh-TW" sz="2000" b="1" dirty="0">
                <a:solidFill>
                  <a:srgbClr val="0000FF"/>
                </a:solidFill>
                <a:latin typeface="+mn-ea"/>
              </a:rPr>
              <a:t>變項種類</a:t>
            </a:r>
            <a:r>
              <a:rPr lang="zh-TW" altLang="zh-TW" sz="2000" dirty="0">
                <a:latin typeface="+mn-ea"/>
              </a:rPr>
              <a:t>以及自變項為</a:t>
            </a:r>
            <a:r>
              <a:rPr lang="zh-TW" altLang="zh-TW" sz="2000" b="1" dirty="0">
                <a:solidFill>
                  <a:srgbClr val="0000FF"/>
                </a:solidFill>
                <a:latin typeface="+mn-ea"/>
              </a:rPr>
              <a:t>幾組樣本</a:t>
            </a:r>
            <a:r>
              <a:rPr lang="zh-TW" altLang="zh-TW" sz="2000" dirty="0">
                <a:latin typeface="+mn-ea"/>
              </a:rPr>
              <a:t>資料之比較，選擇統計檢定方法。</a:t>
            </a:r>
            <a:endParaRPr lang="zh-TW" altLang="en-US" sz="2000" dirty="0">
              <a:latin typeface="+mn-ea"/>
            </a:endParaRPr>
          </a:p>
        </p:txBody>
      </p:sp>
      <p:pic>
        <p:nvPicPr>
          <p:cNvPr id="7" name="Picture 2" descr="C:\Users\lion\Documents\南科大\教育研究法\推論統計\推論統計原理.jpg"/>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3603" t="50989" r="4153" b="13113"/>
          <a:stretch/>
        </p:blipFill>
        <p:spPr bwMode="auto">
          <a:xfrm>
            <a:off x="1331641" y="2529051"/>
            <a:ext cx="6268818" cy="3451672"/>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1579492" y="5934670"/>
            <a:ext cx="5965845" cy="1015663"/>
          </a:xfrm>
          <a:prstGeom prst="rect">
            <a:avLst/>
          </a:prstGeom>
          <a:noFill/>
        </p:spPr>
        <p:txBody>
          <a:bodyPr wrap="square" rtlCol="0">
            <a:spAutoFit/>
          </a:bodyPr>
          <a:lstStyle/>
          <a:p>
            <a:r>
              <a:rPr lang="zh-TW" altLang="zh-TW" b="1" dirty="0">
                <a:solidFill>
                  <a:srgbClr val="FF0000"/>
                </a:solidFill>
              </a:rPr>
              <a:t>以例子而言，有母群體標準差資料，故選擇</a:t>
            </a:r>
            <a:r>
              <a:rPr lang="en-US" altLang="zh-TW" sz="2400" b="1" dirty="0">
                <a:solidFill>
                  <a:srgbClr val="0000FF"/>
                </a:solidFill>
              </a:rPr>
              <a:t>Z</a:t>
            </a:r>
            <a:r>
              <a:rPr lang="zh-TW" altLang="zh-TW" sz="2400" b="1" dirty="0">
                <a:solidFill>
                  <a:srgbClr val="0000FF"/>
                </a:solidFill>
              </a:rPr>
              <a:t>分配</a:t>
            </a:r>
            <a:r>
              <a:rPr lang="zh-TW" altLang="zh-TW" b="1" dirty="0">
                <a:solidFill>
                  <a:srgbClr val="FF0000"/>
                </a:solidFill>
              </a:rPr>
              <a:t>來進行假設測定的工作。</a:t>
            </a:r>
          </a:p>
          <a:p>
            <a:endParaRPr lang="zh-TW" altLang="en-US" dirty="0"/>
          </a:p>
        </p:txBody>
      </p:sp>
    </p:spTree>
    <p:extLst>
      <p:ext uri="{BB962C8B-B14F-4D97-AF65-F5344CB8AC3E}">
        <p14:creationId xmlns:p14="http://schemas.microsoft.com/office/powerpoint/2010/main" val="195560274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7584" y="980728"/>
            <a:ext cx="7455953" cy="1421928"/>
          </a:xfrm>
          <a:prstGeom prst="rect">
            <a:avLst/>
          </a:prstGeom>
          <a:noFill/>
        </p:spPr>
        <p:txBody>
          <a:bodyPr wrap="square" rtlCol="0">
            <a:spAutoFit/>
          </a:bodyPr>
          <a:lstStyle/>
          <a:p>
            <a:pPr marL="342900" indent="-342900">
              <a:lnSpc>
                <a:spcPct val="120000"/>
              </a:lnSpc>
              <a:buClr>
                <a:srgbClr val="FF0000"/>
              </a:buClr>
              <a:buFont typeface="Arial" panose="020B0604020202020204" pitchFamily="34" charset="0"/>
              <a:buChar char="•"/>
            </a:pPr>
            <a:r>
              <a:rPr lang="zh-TW" altLang="zh-TW" sz="2400" b="1" dirty="0">
                <a:solidFill>
                  <a:srgbClr val="FF0000"/>
                </a:solidFill>
                <a:latin typeface="+mn-ea"/>
              </a:rPr>
              <a:t>臨界區</a:t>
            </a:r>
            <a:r>
              <a:rPr lang="en-US" altLang="zh-TW" sz="2400" dirty="0">
                <a:latin typeface="+mn-ea"/>
              </a:rPr>
              <a:t>(the critical region) </a:t>
            </a:r>
            <a:r>
              <a:rPr lang="zh-TW" altLang="zh-TW" sz="2400" dirty="0">
                <a:latin typeface="+mn-ea"/>
              </a:rPr>
              <a:t>亦稱</a:t>
            </a:r>
            <a:r>
              <a:rPr lang="zh-TW" altLang="zh-TW" sz="2400" b="1" dirty="0">
                <a:solidFill>
                  <a:srgbClr val="FF0000"/>
                </a:solidFill>
                <a:latin typeface="+mn-ea"/>
              </a:rPr>
              <a:t>拒絕區</a:t>
            </a:r>
            <a:r>
              <a:rPr lang="en-US" altLang="zh-TW" sz="2400" dirty="0">
                <a:latin typeface="+mn-ea"/>
              </a:rPr>
              <a:t>(the region of rejection)</a:t>
            </a:r>
            <a:r>
              <a:rPr lang="zh-TW" altLang="zh-TW" sz="2400" dirty="0">
                <a:latin typeface="+mn-ea"/>
              </a:rPr>
              <a:t>，</a:t>
            </a:r>
            <a:r>
              <a:rPr lang="zh-TW" altLang="zh-TW" sz="2400" b="1" dirty="0">
                <a:solidFill>
                  <a:srgbClr val="0000FF"/>
                </a:solidFill>
                <a:latin typeface="+mn-ea"/>
              </a:rPr>
              <a:t>表示樣本特性</a:t>
            </a:r>
            <a:r>
              <a:rPr lang="zh-TW" altLang="en-US" sz="2400" b="1" dirty="0">
                <a:solidFill>
                  <a:srgbClr val="0000FF"/>
                </a:solidFill>
                <a:latin typeface="+mn-ea"/>
              </a:rPr>
              <a:t>（</a:t>
            </a:r>
            <a:r>
              <a:rPr lang="zh-TW" altLang="en-US" sz="2400" dirty="0">
                <a:latin typeface="+mn-ea"/>
              </a:rPr>
              <a:t>檢定統計量</a:t>
            </a:r>
            <a:r>
              <a:rPr lang="zh-TW" altLang="en-US" sz="2400" b="1" dirty="0">
                <a:solidFill>
                  <a:srgbClr val="0000FF"/>
                </a:solidFill>
                <a:latin typeface="+mn-ea"/>
              </a:rPr>
              <a:t>）</a:t>
            </a:r>
            <a:r>
              <a:rPr lang="zh-TW" altLang="zh-TW" sz="2400" b="1" dirty="0">
                <a:solidFill>
                  <a:srgbClr val="0000FF"/>
                </a:solidFill>
                <a:latin typeface="+mn-ea"/>
              </a:rPr>
              <a:t>不太可能發生之區域</a:t>
            </a:r>
            <a:r>
              <a:rPr lang="zh-TW" altLang="zh-TW" sz="2400" dirty="0">
                <a:latin typeface="+mn-ea"/>
              </a:rPr>
              <a:t>。</a:t>
            </a:r>
            <a:endParaRPr lang="en-US" altLang="zh-TW" sz="2400" dirty="0">
              <a:latin typeface="+mn-ea"/>
            </a:endParaRPr>
          </a:p>
        </p:txBody>
      </p:sp>
      <p:sp>
        <p:nvSpPr>
          <p:cNvPr id="3" name="文字方塊 2"/>
          <p:cNvSpPr txBox="1"/>
          <p:nvPr/>
        </p:nvSpPr>
        <p:spPr>
          <a:xfrm>
            <a:off x="827584" y="404664"/>
            <a:ext cx="3916457" cy="461665"/>
          </a:xfrm>
          <a:prstGeom prst="rect">
            <a:avLst/>
          </a:prstGeom>
          <a:noFill/>
        </p:spPr>
        <p:txBody>
          <a:bodyPr wrap="none" rtlCol="0">
            <a:spAutoFit/>
          </a:bodyPr>
          <a:lstStyle/>
          <a:p>
            <a:pPr marL="342900" indent="-342900">
              <a:buClr>
                <a:srgbClr val="FF0000"/>
              </a:buClr>
              <a:buFont typeface="Wingdings" panose="05000000000000000000" pitchFamily="2" charset="2"/>
              <a:buChar char="Ø"/>
            </a:pPr>
            <a:r>
              <a:rPr lang="zh-TW" altLang="en-US" sz="2400" b="1" u="sng" dirty="0">
                <a:solidFill>
                  <a:srgbClr val="0000FF"/>
                </a:solidFill>
                <a:latin typeface="+mn-ea"/>
              </a:rPr>
              <a:t>選擇</a:t>
            </a:r>
            <a:r>
              <a:rPr lang="el-GR" altLang="zh-TW" sz="2400" b="1" u="sng" dirty="0">
                <a:solidFill>
                  <a:srgbClr val="0000FF"/>
                </a:solidFill>
                <a:latin typeface="+mn-ea"/>
              </a:rPr>
              <a:t>α</a:t>
            </a:r>
            <a:r>
              <a:rPr lang="zh-TW" altLang="en-US" sz="2400" b="1" u="sng" dirty="0">
                <a:solidFill>
                  <a:srgbClr val="0000FF"/>
                </a:solidFill>
                <a:latin typeface="+mn-ea"/>
              </a:rPr>
              <a:t>水準</a:t>
            </a:r>
            <a:r>
              <a:rPr lang="en-US" altLang="zh-TW" sz="2400" b="1" dirty="0">
                <a:solidFill>
                  <a:srgbClr val="0000FF"/>
                </a:solidFill>
                <a:latin typeface="+mn-ea"/>
              </a:rPr>
              <a:t>(</a:t>
            </a:r>
            <a:r>
              <a:rPr lang="zh-TW" altLang="en-US" sz="2400" b="1" dirty="0">
                <a:solidFill>
                  <a:srgbClr val="0000FF"/>
                </a:solidFill>
                <a:latin typeface="+mn-ea"/>
              </a:rPr>
              <a:t>決定臨界區</a:t>
            </a:r>
            <a:r>
              <a:rPr lang="en-US" altLang="zh-TW" sz="2400" b="1" dirty="0">
                <a:solidFill>
                  <a:srgbClr val="0000FF"/>
                </a:solidFill>
                <a:latin typeface="+mn-ea"/>
              </a:rPr>
              <a:t>)</a:t>
            </a:r>
            <a:endParaRPr lang="zh-TW" altLang="en-US" sz="2400" dirty="0">
              <a:solidFill>
                <a:srgbClr val="0000FF"/>
              </a:solidFill>
            </a:endParaRPr>
          </a:p>
        </p:txBody>
      </p:sp>
      <p:pic>
        <p:nvPicPr>
          <p:cNvPr id="4" name="圖片 3" descr="two-tailed(z1"/>
          <p:cNvPicPr/>
          <p:nvPr/>
        </p:nvPicPr>
        <p:blipFill>
          <a:blip r:embed="rId2">
            <a:extLst>
              <a:ext uri="{28A0092B-C50C-407E-A947-70E740481C1C}">
                <a14:useLocalDpi xmlns:a14="http://schemas.microsoft.com/office/drawing/2010/main"/>
              </a:ext>
            </a:extLst>
          </a:blip>
          <a:srcRect/>
          <a:stretch>
            <a:fillRect/>
          </a:stretch>
        </p:blipFill>
        <p:spPr bwMode="auto">
          <a:xfrm>
            <a:off x="1547664" y="2780928"/>
            <a:ext cx="5847834" cy="2448272"/>
          </a:xfrm>
          <a:prstGeom prst="rect">
            <a:avLst/>
          </a:prstGeom>
          <a:noFill/>
          <a:ln>
            <a:noFill/>
          </a:ln>
        </p:spPr>
      </p:pic>
      <p:sp>
        <p:nvSpPr>
          <p:cNvPr id="5" name="文字方塊 4"/>
          <p:cNvSpPr txBox="1"/>
          <p:nvPr/>
        </p:nvSpPr>
        <p:spPr>
          <a:xfrm>
            <a:off x="6228184" y="5301208"/>
            <a:ext cx="1008112" cy="369332"/>
          </a:xfrm>
          <a:prstGeom prst="rect">
            <a:avLst/>
          </a:prstGeom>
          <a:noFill/>
        </p:spPr>
        <p:txBody>
          <a:bodyPr wrap="square" rtlCol="0">
            <a:spAutoFit/>
          </a:bodyPr>
          <a:lstStyle/>
          <a:p>
            <a:r>
              <a:rPr lang="zh-TW" altLang="zh-TW" b="1" dirty="0">
                <a:solidFill>
                  <a:srgbClr val="FF0000"/>
                </a:solidFill>
                <a:latin typeface="+mn-ea"/>
              </a:rPr>
              <a:t>臨界區</a:t>
            </a:r>
            <a:endParaRPr lang="zh-TW" altLang="en-US" dirty="0"/>
          </a:p>
        </p:txBody>
      </p:sp>
      <p:sp>
        <p:nvSpPr>
          <p:cNvPr id="6" name="文字方塊 5"/>
          <p:cNvSpPr txBox="1"/>
          <p:nvPr/>
        </p:nvSpPr>
        <p:spPr>
          <a:xfrm>
            <a:off x="1835696" y="5301208"/>
            <a:ext cx="1008112" cy="369332"/>
          </a:xfrm>
          <a:prstGeom prst="rect">
            <a:avLst/>
          </a:prstGeom>
          <a:noFill/>
        </p:spPr>
        <p:txBody>
          <a:bodyPr wrap="square" rtlCol="0">
            <a:spAutoFit/>
          </a:bodyPr>
          <a:lstStyle/>
          <a:p>
            <a:r>
              <a:rPr lang="zh-TW" altLang="zh-TW" b="1" dirty="0">
                <a:solidFill>
                  <a:srgbClr val="FF0000"/>
                </a:solidFill>
                <a:latin typeface="+mn-ea"/>
              </a:rPr>
              <a:t>臨界區</a:t>
            </a:r>
            <a:endParaRPr lang="zh-TW" altLang="en-US" dirty="0"/>
          </a:p>
        </p:txBody>
      </p:sp>
      <p:cxnSp>
        <p:nvCxnSpPr>
          <p:cNvPr id="8" name="直線單箭頭接點 7"/>
          <p:cNvCxnSpPr/>
          <p:nvPr/>
        </p:nvCxnSpPr>
        <p:spPr>
          <a:xfrm flipV="1">
            <a:off x="2339752" y="4797152"/>
            <a:ext cx="72008" cy="5040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H="1" flipV="1">
            <a:off x="6588224" y="4797152"/>
            <a:ext cx="144016" cy="43204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97975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827584" y="980728"/>
            <a:ext cx="7455953" cy="2308324"/>
          </a:xfrm>
          <a:prstGeom prst="rect">
            <a:avLst/>
          </a:prstGeom>
          <a:noFill/>
        </p:spPr>
        <p:txBody>
          <a:bodyPr wrap="square" rtlCol="0">
            <a:spAutoFit/>
          </a:bodyPr>
          <a:lstStyle/>
          <a:p>
            <a:pPr marL="342900" lvl="1" indent="-342900">
              <a:lnSpc>
                <a:spcPct val="120000"/>
              </a:lnSpc>
              <a:buClr>
                <a:srgbClr val="FF0000"/>
              </a:buClr>
              <a:buFont typeface="Arial" panose="020B0604020202020204" pitchFamily="34" charset="0"/>
              <a:buChar char="•"/>
            </a:pPr>
            <a:r>
              <a:rPr lang="zh-TW" altLang="en-US" sz="2400" b="1" dirty="0">
                <a:solidFill>
                  <a:srgbClr val="0000FF"/>
                </a:solidFill>
                <a:latin typeface="+mn-ea"/>
              </a:rPr>
              <a:t>統計上顯著：</a:t>
            </a:r>
            <a:r>
              <a:rPr lang="zh-TW" altLang="en-US" sz="2400" b="1" dirty="0">
                <a:solidFill>
                  <a:srgbClr val="FF0000"/>
                </a:solidFill>
                <a:latin typeface="+mn-ea"/>
              </a:rPr>
              <a:t>拒絕</a:t>
            </a:r>
            <a:r>
              <a:rPr lang="en-US" altLang="zh-TW" sz="2400" b="1" dirty="0" err="1">
                <a:solidFill>
                  <a:srgbClr val="FF0000"/>
                </a:solidFill>
                <a:latin typeface="+mn-ea"/>
              </a:rPr>
              <a:t>H</a:t>
            </a:r>
            <a:r>
              <a:rPr lang="en-US" altLang="zh-TW" sz="2400" b="1" baseline="-25000" dirty="0" err="1">
                <a:solidFill>
                  <a:srgbClr val="FF0000"/>
                </a:solidFill>
                <a:latin typeface="+mn-ea"/>
              </a:rPr>
              <a:t>0</a:t>
            </a:r>
            <a:r>
              <a:rPr lang="zh-TW" altLang="en-US" sz="2400" dirty="0">
                <a:latin typeface="新細明體"/>
                <a:ea typeface="新細明體"/>
              </a:rPr>
              <a:t>，</a:t>
            </a:r>
            <a:r>
              <a:rPr lang="zh-TW" altLang="en-US" sz="2400" dirty="0">
                <a:latin typeface="+mn-ea"/>
              </a:rPr>
              <a:t>檢定統計量掉落於拒絕區</a:t>
            </a:r>
            <a:r>
              <a:rPr lang="zh-TW" altLang="en-US" sz="2400" dirty="0">
                <a:latin typeface="新細明體"/>
                <a:ea typeface="新細明體"/>
              </a:rPr>
              <a:t>。</a:t>
            </a:r>
            <a:endParaRPr lang="zh-TW" altLang="en-US" sz="2400" dirty="0">
              <a:latin typeface="+mn-ea"/>
            </a:endParaRPr>
          </a:p>
          <a:p>
            <a:pPr marL="342900" lvl="1" indent="-342900">
              <a:lnSpc>
                <a:spcPct val="120000"/>
              </a:lnSpc>
              <a:buClr>
                <a:srgbClr val="FF0000"/>
              </a:buClr>
              <a:buFont typeface="Arial" panose="020B0604020202020204" pitchFamily="34" charset="0"/>
              <a:buChar char="•"/>
            </a:pPr>
            <a:r>
              <a:rPr lang="zh-TW" altLang="en-US" sz="2400" b="1" dirty="0">
                <a:solidFill>
                  <a:srgbClr val="0000FF"/>
                </a:solidFill>
                <a:latin typeface="+mn-ea"/>
              </a:rPr>
              <a:t>統計上不顯著：</a:t>
            </a:r>
            <a:r>
              <a:rPr lang="zh-TW" altLang="en-US" sz="2400" b="1" dirty="0">
                <a:solidFill>
                  <a:srgbClr val="FF0000"/>
                </a:solidFill>
                <a:latin typeface="+mn-ea"/>
              </a:rPr>
              <a:t>無法拒絕</a:t>
            </a:r>
            <a:r>
              <a:rPr lang="en-US" altLang="zh-TW" sz="2400" b="1" dirty="0" err="1">
                <a:solidFill>
                  <a:srgbClr val="FF0000"/>
                </a:solidFill>
                <a:latin typeface="+mn-ea"/>
              </a:rPr>
              <a:t>H</a:t>
            </a:r>
            <a:r>
              <a:rPr lang="en-US" altLang="zh-TW" sz="2400" b="1" baseline="-25000" dirty="0" err="1">
                <a:solidFill>
                  <a:srgbClr val="FF0000"/>
                </a:solidFill>
                <a:latin typeface="+mn-ea"/>
              </a:rPr>
              <a:t>0</a:t>
            </a:r>
            <a:r>
              <a:rPr lang="zh-TW" altLang="en-US" sz="2400" dirty="0">
                <a:latin typeface="新細明體"/>
                <a:ea typeface="新細明體"/>
              </a:rPr>
              <a:t>，</a:t>
            </a:r>
            <a:r>
              <a:rPr lang="zh-TW" altLang="en-US" sz="2400" dirty="0">
                <a:latin typeface="+mn-ea"/>
              </a:rPr>
              <a:t>檢定統計量掉落於非拒絕區</a:t>
            </a:r>
            <a:r>
              <a:rPr lang="zh-TW" altLang="en-US" sz="2400" dirty="0">
                <a:latin typeface="新細明體"/>
                <a:ea typeface="新細明體"/>
              </a:rPr>
              <a:t>。</a:t>
            </a:r>
            <a:endParaRPr lang="en-US" altLang="zh-TW" sz="2400" dirty="0">
              <a:latin typeface="+mn-ea"/>
            </a:endParaRPr>
          </a:p>
          <a:p>
            <a:pPr marL="342900" indent="-342900">
              <a:lnSpc>
                <a:spcPct val="120000"/>
              </a:lnSpc>
              <a:buClr>
                <a:srgbClr val="FF0000"/>
              </a:buClr>
              <a:buFont typeface="Arial" panose="020B0604020202020204" pitchFamily="34" charset="0"/>
              <a:buChar char="•"/>
            </a:pPr>
            <a:r>
              <a:rPr lang="zh-TW" altLang="zh-TW" sz="2400" dirty="0">
                <a:latin typeface="+mn-ea"/>
              </a:rPr>
              <a:t>在樣本平均數之抽樣分配</a:t>
            </a:r>
            <a:r>
              <a:rPr lang="zh-TW" altLang="en-US" sz="2400" dirty="0">
                <a:latin typeface="+mn-ea"/>
              </a:rPr>
              <a:t>如果</a:t>
            </a:r>
            <a:r>
              <a:rPr lang="zh-TW" altLang="zh-TW" sz="2400" dirty="0">
                <a:latin typeface="+mn-ea"/>
              </a:rPr>
              <a:t>是以</a:t>
            </a:r>
            <a:r>
              <a:rPr lang="en-US" altLang="zh-TW" sz="2400" dirty="0">
                <a:latin typeface="+mn-ea"/>
              </a:rPr>
              <a:t>Z</a:t>
            </a:r>
            <a:r>
              <a:rPr lang="zh-TW" altLang="zh-TW" sz="2400" dirty="0">
                <a:latin typeface="+mn-ea"/>
              </a:rPr>
              <a:t>分數來決定此區域之起點，此種</a:t>
            </a:r>
            <a:r>
              <a:rPr lang="en-US" altLang="zh-TW" sz="2400" dirty="0">
                <a:latin typeface="+mn-ea"/>
              </a:rPr>
              <a:t>Z</a:t>
            </a:r>
            <a:r>
              <a:rPr lang="zh-TW" altLang="zh-TW" sz="2400" dirty="0">
                <a:latin typeface="+mn-ea"/>
              </a:rPr>
              <a:t>分數被稱為</a:t>
            </a:r>
            <a:r>
              <a:rPr lang="en-US" altLang="zh-TW" sz="2400" b="1" dirty="0">
                <a:solidFill>
                  <a:srgbClr val="FF0000"/>
                </a:solidFill>
                <a:latin typeface="+mn-ea"/>
              </a:rPr>
              <a:t>Z(</a:t>
            </a:r>
            <a:r>
              <a:rPr lang="zh-TW" altLang="zh-TW" sz="2400" b="1" dirty="0">
                <a:solidFill>
                  <a:srgbClr val="FF0000"/>
                </a:solidFill>
                <a:latin typeface="+mn-ea"/>
              </a:rPr>
              <a:t>臨界</a:t>
            </a:r>
            <a:r>
              <a:rPr lang="en-US" altLang="zh-TW" sz="2400" b="1" dirty="0">
                <a:solidFill>
                  <a:srgbClr val="FF0000"/>
                </a:solidFill>
                <a:latin typeface="+mn-ea"/>
              </a:rPr>
              <a:t>)</a:t>
            </a:r>
            <a:r>
              <a:rPr lang="en-US" altLang="zh-TW" dirty="0">
                <a:latin typeface="+mn-ea"/>
              </a:rPr>
              <a:t>〔Z(critical) 〕</a:t>
            </a:r>
            <a:r>
              <a:rPr lang="zh-TW" altLang="zh-TW" sz="2400" dirty="0">
                <a:latin typeface="+mn-ea"/>
              </a:rPr>
              <a:t>。</a:t>
            </a:r>
            <a:endParaRPr lang="zh-TW" altLang="en-US" sz="2400" dirty="0">
              <a:latin typeface="+mn-ea"/>
            </a:endParaRPr>
          </a:p>
        </p:txBody>
      </p:sp>
      <p:sp>
        <p:nvSpPr>
          <p:cNvPr id="3" name="文字方塊 2"/>
          <p:cNvSpPr txBox="1"/>
          <p:nvPr/>
        </p:nvSpPr>
        <p:spPr>
          <a:xfrm>
            <a:off x="827584" y="404664"/>
            <a:ext cx="3916457" cy="461665"/>
          </a:xfrm>
          <a:prstGeom prst="rect">
            <a:avLst/>
          </a:prstGeom>
          <a:noFill/>
        </p:spPr>
        <p:txBody>
          <a:bodyPr wrap="none" rtlCol="0">
            <a:spAutoFit/>
          </a:bodyPr>
          <a:lstStyle/>
          <a:p>
            <a:pPr marL="342900" indent="-342900">
              <a:buClr>
                <a:srgbClr val="FF0000"/>
              </a:buClr>
              <a:buFont typeface="Wingdings" panose="05000000000000000000" pitchFamily="2" charset="2"/>
              <a:buChar char="Ø"/>
            </a:pPr>
            <a:r>
              <a:rPr lang="zh-TW" altLang="en-US" sz="2400" b="1" u="sng" dirty="0">
                <a:solidFill>
                  <a:srgbClr val="0000FF"/>
                </a:solidFill>
                <a:latin typeface="+mn-ea"/>
              </a:rPr>
              <a:t>選擇</a:t>
            </a:r>
            <a:r>
              <a:rPr lang="el-GR" altLang="zh-TW" sz="2400" b="1" u="sng" dirty="0">
                <a:solidFill>
                  <a:srgbClr val="0000FF"/>
                </a:solidFill>
                <a:latin typeface="+mn-ea"/>
              </a:rPr>
              <a:t>α</a:t>
            </a:r>
            <a:r>
              <a:rPr lang="zh-TW" altLang="en-US" sz="2400" b="1" u="sng" dirty="0">
                <a:solidFill>
                  <a:srgbClr val="0000FF"/>
                </a:solidFill>
                <a:latin typeface="+mn-ea"/>
              </a:rPr>
              <a:t>水準</a:t>
            </a:r>
            <a:r>
              <a:rPr lang="en-US" altLang="zh-TW" sz="2400" b="1" dirty="0">
                <a:solidFill>
                  <a:srgbClr val="0000FF"/>
                </a:solidFill>
                <a:latin typeface="+mn-ea"/>
              </a:rPr>
              <a:t>(</a:t>
            </a:r>
            <a:r>
              <a:rPr lang="zh-TW" altLang="en-US" sz="2400" b="1" dirty="0">
                <a:solidFill>
                  <a:srgbClr val="0000FF"/>
                </a:solidFill>
                <a:latin typeface="+mn-ea"/>
              </a:rPr>
              <a:t>決定臨界區</a:t>
            </a:r>
            <a:r>
              <a:rPr lang="en-US" altLang="zh-TW" sz="2400" b="1" dirty="0">
                <a:solidFill>
                  <a:srgbClr val="0000FF"/>
                </a:solidFill>
                <a:latin typeface="+mn-ea"/>
              </a:rPr>
              <a:t>)</a:t>
            </a:r>
            <a:endParaRPr lang="zh-TW" altLang="en-US" sz="2400" dirty="0">
              <a:solidFill>
                <a:srgbClr val="0000FF"/>
              </a:solidFill>
            </a:endParaRPr>
          </a:p>
        </p:txBody>
      </p:sp>
      <p:pic>
        <p:nvPicPr>
          <p:cNvPr id="4" name="圖片 3" descr="two-tailed(z1"/>
          <p:cNvPicPr/>
          <p:nvPr/>
        </p:nvPicPr>
        <p:blipFill>
          <a:blip r:embed="rId2">
            <a:extLst>
              <a:ext uri="{28A0092B-C50C-407E-A947-70E740481C1C}">
                <a14:useLocalDpi xmlns:a14="http://schemas.microsoft.com/office/drawing/2010/main"/>
              </a:ext>
            </a:extLst>
          </a:blip>
          <a:srcRect/>
          <a:stretch>
            <a:fillRect/>
          </a:stretch>
        </p:blipFill>
        <p:spPr bwMode="auto">
          <a:xfrm>
            <a:off x="1547664" y="3491716"/>
            <a:ext cx="5847834" cy="2448272"/>
          </a:xfrm>
          <a:prstGeom prst="rect">
            <a:avLst/>
          </a:prstGeom>
          <a:noFill/>
          <a:ln>
            <a:noFill/>
          </a:ln>
        </p:spPr>
      </p:pic>
      <p:sp>
        <p:nvSpPr>
          <p:cNvPr id="5" name="文字方塊 4"/>
          <p:cNvSpPr txBox="1"/>
          <p:nvPr/>
        </p:nvSpPr>
        <p:spPr>
          <a:xfrm>
            <a:off x="5940152" y="6011996"/>
            <a:ext cx="1872208" cy="369332"/>
          </a:xfrm>
          <a:prstGeom prst="rect">
            <a:avLst/>
          </a:prstGeom>
          <a:noFill/>
        </p:spPr>
        <p:txBody>
          <a:bodyPr wrap="square" rtlCol="0">
            <a:spAutoFit/>
          </a:bodyPr>
          <a:lstStyle/>
          <a:p>
            <a:r>
              <a:rPr lang="en-US" altLang="zh-TW" b="1" dirty="0">
                <a:solidFill>
                  <a:srgbClr val="FF0000"/>
                </a:solidFill>
                <a:latin typeface="+mn-ea"/>
              </a:rPr>
              <a:t>Z(</a:t>
            </a:r>
            <a:r>
              <a:rPr lang="zh-TW" altLang="zh-TW" b="1" dirty="0">
                <a:solidFill>
                  <a:srgbClr val="FF0000"/>
                </a:solidFill>
                <a:latin typeface="+mn-ea"/>
              </a:rPr>
              <a:t>臨界</a:t>
            </a:r>
            <a:r>
              <a:rPr lang="en-US" altLang="zh-TW" b="1" dirty="0">
                <a:solidFill>
                  <a:srgbClr val="FF0000"/>
                </a:solidFill>
                <a:latin typeface="+mn-ea"/>
              </a:rPr>
              <a:t>)</a:t>
            </a:r>
            <a:r>
              <a:rPr lang="zh-TW" altLang="en-US" b="1" dirty="0">
                <a:solidFill>
                  <a:srgbClr val="FF0000"/>
                </a:solidFill>
                <a:latin typeface="+mn-ea"/>
              </a:rPr>
              <a:t>＝</a:t>
            </a:r>
            <a:r>
              <a:rPr lang="en-US" altLang="zh-TW" b="1" dirty="0">
                <a:solidFill>
                  <a:srgbClr val="FF0000"/>
                </a:solidFill>
                <a:latin typeface="+mn-ea"/>
              </a:rPr>
              <a:t>1.96</a:t>
            </a:r>
            <a:endParaRPr lang="zh-TW" altLang="en-US" dirty="0"/>
          </a:p>
        </p:txBody>
      </p:sp>
      <p:sp>
        <p:nvSpPr>
          <p:cNvPr id="6" name="文字方塊 5"/>
          <p:cNvSpPr txBox="1"/>
          <p:nvPr/>
        </p:nvSpPr>
        <p:spPr>
          <a:xfrm>
            <a:off x="2123728" y="6011996"/>
            <a:ext cx="1800200" cy="369332"/>
          </a:xfrm>
          <a:prstGeom prst="rect">
            <a:avLst/>
          </a:prstGeom>
          <a:noFill/>
        </p:spPr>
        <p:txBody>
          <a:bodyPr wrap="square" rtlCol="0">
            <a:spAutoFit/>
          </a:bodyPr>
          <a:lstStyle/>
          <a:p>
            <a:r>
              <a:rPr lang="en-US" altLang="zh-TW" b="1" dirty="0">
                <a:solidFill>
                  <a:srgbClr val="FF0000"/>
                </a:solidFill>
                <a:latin typeface="+mn-ea"/>
              </a:rPr>
              <a:t>Z(</a:t>
            </a:r>
            <a:r>
              <a:rPr lang="zh-TW" altLang="zh-TW" b="1" dirty="0">
                <a:solidFill>
                  <a:srgbClr val="FF0000"/>
                </a:solidFill>
                <a:latin typeface="+mn-ea"/>
              </a:rPr>
              <a:t>臨界</a:t>
            </a:r>
            <a:r>
              <a:rPr lang="en-US" altLang="zh-TW" b="1" dirty="0">
                <a:solidFill>
                  <a:srgbClr val="FF0000"/>
                </a:solidFill>
                <a:latin typeface="+mn-ea"/>
              </a:rPr>
              <a:t>)</a:t>
            </a:r>
            <a:r>
              <a:rPr lang="zh-TW" altLang="en-US" b="1" dirty="0">
                <a:solidFill>
                  <a:srgbClr val="FF0000"/>
                </a:solidFill>
                <a:latin typeface="+mn-ea"/>
              </a:rPr>
              <a:t>＝</a:t>
            </a:r>
            <a:r>
              <a:rPr lang="en-US" altLang="zh-TW" b="1" dirty="0">
                <a:solidFill>
                  <a:srgbClr val="FF0000"/>
                </a:solidFill>
                <a:latin typeface="+mn-ea"/>
              </a:rPr>
              <a:t>-1.96</a:t>
            </a:r>
            <a:endParaRPr lang="zh-TW" altLang="en-US" dirty="0"/>
          </a:p>
        </p:txBody>
      </p:sp>
      <p:cxnSp>
        <p:nvCxnSpPr>
          <p:cNvPr id="11" name="直線接點 10"/>
          <p:cNvCxnSpPr/>
          <p:nvPr/>
        </p:nvCxnSpPr>
        <p:spPr>
          <a:xfrm>
            <a:off x="2627784" y="5373216"/>
            <a:ext cx="0" cy="2160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6444208" y="5373216"/>
            <a:ext cx="0" cy="21602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flipV="1">
            <a:off x="2627784" y="5589240"/>
            <a:ext cx="0" cy="4227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flipV="1">
            <a:off x="6444208" y="5589240"/>
            <a:ext cx="0" cy="4227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16542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匯合">
  <a:themeElements>
    <a:clrScheme name="匯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宣紙">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匯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5342</TotalTime>
  <Words>2168</Words>
  <Application>Microsoft Office PowerPoint</Application>
  <PresentationFormat>On-screen Show (4:3)</PresentationFormat>
  <Paragraphs>103</Paragraphs>
  <Slides>20</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2" baseType="lpstr">
      <vt:lpstr>標楷體</vt:lpstr>
      <vt:lpstr>新細明體</vt:lpstr>
      <vt:lpstr>Arial</vt:lpstr>
      <vt:lpstr>Calibri</vt:lpstr>
      <vt:lpstr>Cambria Math</vt:lpstr>
      <vt:lpstr>Constantia</vt:lpstr>
      <vt:lpstr>Verdana</vt:lpstr>
      <vt:lpstr>Wingdings</vt:lpstr>
      <vt:lpstr>Wingdings 2</vt:lpstr>
      <vt:lpstr>Wingdings 3</vt:lpstr>
      <vt:lpstr>匯合</vt:lpstr>
      <vt:lpstr>方程式</vt:lpstr>
      <vt:lpstr>推論統計之思考邏輯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雙側考驗-範例</vt:lpstr>
      <vt:lpstr>PowerPoint Presentation</vt:lpstr>
      <vt:lpstr>單側考驗</vt:lpstr>
      <vt:lpstr>PowerPoint Presentation</vt:lpstr>
      <vt:lpstr>PowerPoint Presentation</vt:lpstr>
      <vt:lpstr>PowerPoint Presentation</vt:lpstr>
      <vt:lpstr>PowerPoint Presentation</vt:lpstr>
    </vt:vector>
  </TitlesOfParts>
  <Company>C.M.T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教育人員之培育與任用</dc:title>
  <dc:creator>lion</dc:creator>
  <cp:lastModifiedBy>Ferry To</cp:lastModifiedBy>
  <cp:revision>449</cp:revision>
  <dcterms:created xsi:type="dcterms:W3CDTF">2013-10-20T07:28:44Z</dcterms:created>
  <dcterms:modified xsi:type="dcterms:W3CDTF">2017-09-30T12:14:34Z</dcterms:modified>
</cp:coreProperties>
</file>