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Kotlin_(programming_language)" TargetMode="External"/><Relationship Id="rId3" Type="http://schemas.openxmlformats.org/officeDocument/2006/relationships/hyperlink" Target="https://developer.android.com/kotlin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50127c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50127c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50127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50127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50127c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50127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50127c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50127c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50127c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50127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50127c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50127c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913f67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913f67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913f67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913f67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913f67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913f67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913f67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913f67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fe8b22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fe8b22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913f67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913f67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913f670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913f670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b913f67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b913f67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b913f67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b913f67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b913f670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b913f670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b913f670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b913f670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b913f670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b913f670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b913f670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b913f670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b913f670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b913f670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913f670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913f670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6fe8b22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6fe8b22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https://en.wikipedia.org/wiki/Kotlin_(programming_language)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https://developer.android.com/kotlin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ad54b6b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ad54b6b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ad54b6b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ad54b6b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ad54b6b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ad54b6b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ad54b6b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ad54b6b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ad54b6b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ad54b6b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ad54b6b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ad54b6b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ad54b6b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ad54b6b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ad54b6b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ad54b6b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ad54b6b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ad54b6b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d54b6b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d54b6b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6fe8b22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6fe8b22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ad54b6b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ad54b6b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ad54b6b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ad54b6b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ad54b6b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ad54b6b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ad54b6b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ad54b6b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ad54b6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ad54b6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ad54b6b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ad54b6b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cad54b6b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cad54b6b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ad54b6b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ad54b6b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ad54b6b8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ad54b6b8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ad54b6b8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cad54b6b8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6fe8b22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a6fe8b22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ad54b6b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ad54b6b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13f67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13f67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6fe8b22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6fe8b22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br>
              <a:rPr lang="en"/>
            </a:br>
            <a:r>
              <a:rPr lang="en"/>
              <a:t>https://developer.android.com/studio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913f67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913f67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50127c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50127c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erryyuwono/android-beginner/tree/main/1.04.01-Demo-GettingStarted" TargetMode="External"/><Relationship Id="rId4" Type="http://schemas.openxmlformats.org/officeDocument/2006/relationships/hyperlink" Target="https://github.com/ferryyuwono/android-beginner/tree/main/1.04.01-Demo-GettingStarted" TargetMode="External"/><Relationship Id="rId5" Type="http://schemas.openxmlformats.org/officeDocument/2006/relationships/hyperlink" Target="https://github.com/ferryyuwono/android-beginner/tree/main/1.04.01-Demo-GettingStarted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ferryyuwono/android-beginner/tree/main/1.05.01-Demo-Kotlin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hyperlink" Target="https://github.com/ferryyuwono/android-beginner/blob/main/1.05.01-Demo-Kotlin/app/src/test/java/com/study/android1501/ExampleUnitTest.k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ferryyuwono/android-beginner/tree/main/1.06.01-Demo-VariablesDataTypes" TargetMode="External"/><Relationship Id="rId4" Type="http://schemas.openxmlformats.org/officeDocument/2006/relationships/hyperlink" Target="https://github.com/ferryyuwono/android-beginner/tree/main/1.06.01-Demo-VariablesDataTypes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hyperlink" Target="https://github.com/ferryyuwono/android-beginner/blob/main/1.06.01-Demo-Kotlin/app/src/test/java/com/study/android1601/ExampleUnitTest.k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ferryyuwono/android-beginner/tree/main/1.06.02-Exercise-VariablesDataTypes" TargetMode="External"/><Relationship Id="rId4" Type="http://schemas.openxmlformats.org/officeDocument/2006/relationships/hyperlink" Target="https://github.com/ferryyuwono/android-beginner/blob/main/1.06.02-Exercise-VariablesDataTypes/app/src/test/java/com/study/android1602/ExampleUnitTest.kt" TargetMode="External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erryyuwono/android-beginner/tree/main/1.06.03-Solution-VariablesDataTypes" TargetMode="External"/><Relationship Id="rId4" Type="http://schemas.openxmlformats.org/officeDocument/2006/relationships/hyperlink" Target="https://github.com/ferryyuwono/android-beginner/blob/main/1.06.03-Solution-VariablesDataTypes/app/src/test/java/com/study/android1603/ExampleUnitTest.kt" TargetMode="External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erryyuwono/android-beginner/tree/main/1.07.01-Demo-ArrayCollections" TargetMode="External"/><Relationship Id="rId4" Type="http://schemas.openxmlformats.org/officeDocument/2006/relationships/hyperlink" Target="https://github.com/ferryyuwono/android-beginner/tree/main/1.07.01-Demo-ArrayCollections" TargetMode="External"/><Relationship Id="rId5" Type="http://schemas.openxmlformats.org/officeDocument/2006/relationships/hyperlink" Target="https://github.com/ferryyuwono/android-beginner/blob/main/1.07.01-Demo-ArrayCollections/app/src/test/java/com/study/android1701/ExampleUnitTest.kt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erryyuwono/android-beginner/tree/main/1.07.02-Exercise-ArrayCollections" TargetMode="External"/><Relationship Id="rId4" Type="http://schemas.openxmlformats.org/officeDocument/2006/relationships/hyperlink" Target="https://github.com/ferryyuwono/android-beginner/tree/main/1.07.02-Exercise-ArrayCollections" TargetMode="External"/><Relationship Id="rId5" Type="http://schemas.openxmlformats.org/officeDocument/2006/relationships/hyperlink" Target="https://github.com/ferryyuwono/android-beginner/tree/main/1.07.02-Exercise-ArrayCollections/app/src/test/java/com/study/android1702/ExampleUnitTest.kt" TargetMode="External"/><Relationship Id="rId6" Type="http://schemas.openxmlformats.org/officeDocument/2006/relationships/image" Target="../media/image36.png"/><Relationship Id="rId7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erryyuwono/android-beginner/tree/main/1.07.03-Solution-ArrayCollections" TargetMode="External"/><Relationship Id="rId4" Type="http://schemas.openxmlformats.org/officeDocument/2006/relationships/hyperlink" Target="https://github.com/ferryyuwono/android-beginner/tree/main/1.07.03-Solution-ArrayCollections/app/src/test/java/com/study/android1703/ExampleUnitTest.kt" TargetMode="External"/><Relationship Id="rId5" Type="http://schemas.openxmlformats.org/officeDocument/2006/relationships/image" Target="../media/image46.png"/><Relationship Id="rId6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erryyuwono/android-beginner/tree/main/1.08.01-Demo-Conditions" TargetMode="External"/><Relationship Id="rId4" Type="http://schemas.openxmlformats.org/officeDocument/2006/relationships/hyperlink" Target="https://github.com/ferryyuwono/android-beginner/tree/main/1.08.01-Demo-Conditions" TargetMode="External"/><Relationship Id="rId5" Type="http://schemas.openxmlformats.org/officeDocument/2006/relationships/hyperlink" Target="https://github.com/ferryyuwono/android-beginner/tree/main/1.08.01-Demo-Conditions/app/src/test/java/com/study/android10801/ExampleUnitTest.kt" TargetMode="External"/><Relationship Id="rId6" Type="http://schemas.openxmlformats.org/officeDocument/2006/relationships/image" Target="../media/image45.png"/><Relationship Id="rId7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ferryyuwono/android-beginner/tree/main/1.08.02-Exercise-Conditions" TargetMode="External"/><Relationship Id="rId4" Type="http://schemas.openxmlformats.org/officeDocument/2006/relationships/hyperlink" Target="https://github.com/ferryyuwono/android-beginner/tree/main/1.08.02-Exercise-Conditions" TargetMode="External"/><Relationship Id="rId5" Type="http://schemas.openxmlformats.org/officeDocument/2006/relationships/hyperlink" Target="https://github.com/ferryyuwono/android-beginner/tree/main/1.08.02-Exercise-Conditions/app/src/test/java/com/study/android10802/ExampleUnitTest.kt" TargetMode="External"/><Relationship Id="rId6" Type="http://schemas.openxmlformats.org/officeDocument/2006/relationships/image" Target="../media/image52.png"/><Relationship Id="rId7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ferryyuwono/android-beginner/tree/main/1.08.03-Solution-Conditions" TargetMode="External"/><Relationship Id="rId4" Type="http://schemas.openxmlformats.org/officeDocument/2006/relationships/hyperlink" Target="https://github.com/ferryyuwono/android-beginner/tree/main/1.08.03-Solution-Conditions" TargetMode="External"/><Relationship Id="rId5" Type="http://schemas.openxmlformats.org/officeDocument/2006/relationships/hyperlink" Target="https://github.com/ferryyuwono/android-beginner/tree/main/1.08.03-Solution-Conditions/app/src/test/java/com/study/android10803/ExampleUnitTest.kt" TargetMode="External"/><Relationship Id="rId6" Type="http://schemas.openxmlformats.org/officeDocument/2006/relationships/image" Target="../media/image55.png"/><Relationship Id="rId7" Type="http://schemas.openxmlformats.org/officeDocument/2006/relationships/image" Target="../media/image6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ferryyuwono/android-beginner/tree/main/1.09.01-Demo-Loops" TargetMode="External"/><Relationship Id="rId4" Type="http://schemas.openxmlformats.org/officeDocument/2006/relationships/hyperlink" Target="https://github.com/ferryyuwono/android-beginner/tree/main/1.09.01-Demo-Loops" TargetMode="External"/><Relationship Id="rId5" Type="http://schemas.openxmlformats.org/officeDocument/2006/relationships/hyperlink" Target="https://github.com/ferryyuwono/android-beginner/blob/main/1.09.01-Demo-Loops/app/src/test/java/com/study/android10901/ExampleUnitTest.kt" TargetMode="External"/><Relationship Id="rId6" Type="http://schemas.openxmlformats.org/officeDocument/2006/relationships/image" Target="../media/image62.png"/><Relationship Id="rId7" Type="http://schemas.openxmlformats.org/officeDocument/2006/relationships/image" Target="../media/image7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59.png"/><Relationship Id="rId5" Type="http://schemas.openxmlformats.org/officeDocument/2006/relationships/image" Target="../media/image54.png"/><Relationship Id="rId6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ferryyuwono/android-beginner/tree/main/1.09.02-Exercise-Loops" TargetMode="External"/><Relationship Id="rId4" Type="http://schemas.openxmlformats.org/officeDocument/2006/relationships/hyperlink" Target="https://github.com/ferryyuwono/android-beginner/tree/main/1.09.02-Exercise-Loops" TargetMode="External"/><Relationship Id="rId5" Type="http://schemas.openxmlformats.org/officeDocument/2006/relationships/hyperlink" Target="https://github.com/ferryyuwono/android-beginner/tree/main/1.09.02-Exercise-Loops/app/src/test/java/com/study/android10902/ExampleUnitTest.kt" TargetMode="External"/><Relationship Id="rId6" Type="http://schemas.openxmlformats.org/officeDocument/2006/relationships/image" Target="../media/image61.png"/><Relationship Id="rId7" Type="http://schemas.openxmlformats.org/officeDocument/2006/relationships/image" Target="../media/image9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ferryyuwono/android-beginner/tree/main/1.09.03-Solution-Loops" TargetMode="External"/><Relationship Id="rId4" Type="http://schemas.openxmlformats.org/officeDocument/2006/relationships/hyperlink" Target="https://github.com/ferryyuwono/android-beginner/tree/main/1.09.03-Solution-Loops/app/src/test/java/com/study/android10903/ExampleUnitTest.kt" TargetMode="External"/><Relationship Id="rId5" Type="http://schemas.openxmlformats.org/officeDocument/2006/relationships/image" Target="../media/image60.png"/><Relationship Id="rId6" Type="http://schemas.openxmlformats.org/officeDocument/2006/relationships/image" Target="../media/image6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ferryyuwono/android-beginner/tree/main/1.10.01-Demo-Functions" TargetMode="External"/><Relationship Id="rId4" Type="http://schemas.openxmlformats.org/officeDocument/2006/relationships/hyperlink" Target="https://github.com/ferryyuwono/android-beginner/tree/main/1.10.01-Demo-Functions" TargetMode="External"/><Relationship Id="rId5" Type="http://schemas.openxmlformats.org/officeDocument/2006/relationships/hyperlink" Target="https://github.com/ferryyuwono/android-beginner/blob/main/1.10.01-Demo-Functions/app/src/test/java/com/study/android11001/ExampleUnitTest.kt" TargetMode="External"/><Relationship Id="rId6" Type="http://schemas.openxmlformats.org/officeDocument/2006/relationships/image" Target="../media/image72.png"/><Relationship Id="rId7" Type="http://schemas.openxmlformats.org/officeDocument/2006/relationships/image" Target="../media/image7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ferryyuwono/android-beginner/tree/main/1.10.02-Exercise-Functions" TargetMode="External"/><Relationship Id="rId4" Type="http://schemas.openxmlformats.org/officeDocument/2006/relationships/hyperlink" Target="https://github.com/ferryyuwono/android-beginner/tree/main/1.10.02-Exercise-Functions/app/src/test/java/com/study/android11002/ExampleUnitTest.kt" TargetMode="External"/><Relationship Id="rId5" Type="http://schemas.openxmlformats.org/officeDocument/2006/relationships/image" Target="../media/image78.png"/><Relationship Id="rId6" Type="http://schemas.openxmlformats.org/officeDocument/2006/relationships/image" Target="../media/image7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ferryyuwono/android-beginner/tree/main/1.10.03-Solution-Functions" TargetMode="External"/><Relationship Id="rId4" Type="http://schemas.openxmlformats.org/officeDocument/2006/relationships/hyperlink" Target="https://github.com/ferryyuwono/android-beginner/tree/main/1.10.03-Solution-Functions/app/src/test/java/com/study/android11003/ExampleUnitTest.kt" TargetMode="External"/><Relationship Id="rId5" Type="http://schemas.openxmlformats.org/officeDocument/2006/relationships/image" Target="../media/image7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6.png"/><Relationship Id="rId4" Type="http://schemas.openxmlformats.org/officeDocument/2006/relationships/hyperlink" Target="https://github.com/ferryyuwono/android-beginner/tree/main/1.11.01-Demo-ClassDataClass" TargetMode="External"/><Relationship Id="rId5" Type="http://schemas.openxmlformats.org/officeDocument/2006/relationships/hyperlink" Target="https://github.com/ferryyuwono/android-beginner/tree/main/1.11.01-Demo-ClassDataClass" TargetMode="External"/><Relationship Id="rId6" Type="http://schemas.openxmlformats.org/officeDocument/2006/relationships/hyperlink" Target="https://github.com/ferryyuwono/android-beginner/tree/main/1.8.01-Demo-ClassDataClass/app/src/test/java/com/study/android1801/ExampleUnitTest.kt" TargetMode="External"/><Relationship Id="rId7" Type="http://schemas.openxmlformats.org/officeDocument/2006/relationships/image" Target="../media/image8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ferryyuwono/android-beginner/tree/main/1.11.01-Demo-ClassDataClass/app/src/test/java/com/study/android11101/Person.kt" TargetMode="External"/><Relationship Id="rId4" Type="http://schemas.openxmlformats.org/officeDocument/2006/relationships/image" Target="../media/image79.png"/><Relationship Id="rId5" Type="http://schemas.openxmlformats.org/officeDocument/2006/relationships/image" Target="../media/image74.png"/><Relationship Id="rId6" Type="http://schemas.openxmlformats.org/officeDocument/2006/relationships/image" Target="../media/image8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6.png"/><Relationship Id="rId4" Type="http://schemas.openxmlformats.org/officeDocument/2006/relationships/image" Target="../media/image88.png"/><Relationship Id="rId5" Type="http://schemas.openxmlformats.org/officeDocument/2006/relationships/image" Target="../media/image86.png"/><Relationship Id="rId6" Type="http://schemas.openxmlformats.org/officeDocument/2006/relationships/hyperlink" Target="https://github.com/ferryyuwono/android-beginner/tree/main/1.11.01-Demo-ClassDataClass/app/src/test/java/com/study/android11101/PersonData.k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3.png"/><Relationship Id="rId4" Type="http://schemas.openxmlformats.org/officeDocument/2006/relationships/image" Target="../media/image85.png"/><Relationship Id="rId5" Type="http://schemas.openxmlformats.org/officeDocument/2006/relationships/image" Target="../media/image84.png"/><Relationship Id="rId6" Type="http://schemas.openxmlformats.org/officeDocument/2006/relationships/image" Target="../media/image8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ferryyuwono/android-beginner/tree/main/1.11.02-Exercise-ClassDataClass" TargetMode="External"/><Relationship Id="rId4" Type="http://schemas.openxmlformats.org/officeDocument/2006/relationships/hyperlink" Target="https://github.com/ferryyuwono/android-beginner/tree/main/1.11.02-Exercise-ClassDataClass" TargetMode="External"/><Relationship Id="rId5" Type="http://schemas.openxmlformats.org/officeDocument/2006/relationships/hyperlink" Target="https://github.com/ferryyuwono/android-beginner/tree/main/1.11.02-Exercise-ClassDataClass/app/src/test/java/com/study/android11102/ExampleUnitTest.kt" TargetMode="External"/><Relationship Id="rId6" Type="http://schemas.openxmlformats.org/officeDocument/2006/relationships/image" Target="../media/image8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ferryyuwono/android-beginner/tree/main/1.11.03-Solution-ClassDataClass" TargetMode="External"/><Relationship Id="rId4" Type="http://schemas.openxmlformats.org/officeDocument/2006/relationships/hyperlink" Target="https://github.com/ferryyuwono/android-beginner/tree/main/1.11.03-Solution-ClassDataClass/app/src/test/java/com/study/android11103/ExampleUnitTest.kt" TargetMode="External"/><Relationship Id="rId5" Type="http://schemas.openxmlformats.org/officeDocument/2006/relationships/image" Target="../media/image8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erryyuwono/android-beginne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5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Beginner Level for Android Development using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Ferry Yuwono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11700" y="1037300"/>
            <a:ext cx="7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</a:t>
            </a:r>
            <a:r>
              <a:rPr lang="en" u="sng">
                <a:solidFill>
                  <a:schemeClr val="hlink"/>
                </a:solidFill>
                <a:hlinkClick r:id="rId4"/>
              </a:rPr>
              <a:t>4</a:t>
            </a:r>
            <a:r>
              <a:rPr lang="en" u="sng">
                <a:solidFill>
                  <a:schemeClr val="hlink"/>
                </a:solidFill>
                <a:hlinkClick r:id="rId5"/>
              </a:rPr>
              <a:t>.01-Demo-GettingStarted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125" y="1457000"/>
            <a:ext cx="5629952" cy="3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017800"/>
            <a:ext cx="51417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Tools &gt; AVD Manager &gt; Create Virtual Devices... 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475" y="1742375"/>
            <a:ext cx="5786149" cy="304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3"/>
          <p:cNvCxnSpPr/>
          <p:nvPr/>
        </p:nvCxnSpPr>
        <p:spPr>
          <a:xfrm>
            <a:off x="4288325" y="1437700"/>
            <a:ext cx="1611300" cy="242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00" y="1708513"/>
            <a:ext cx="2231975" cy="31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 flipH="1">
            <a:off x="1311125" y="1437700"/>
            <a:ext cx="538800" cy="201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Setup Android</a:t>
            </a:r>
            <a:r>
              <a:rPr lang="en"/>
              <a:t>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0" y="1216100"/>
            <a:ext cx="5424876" cy="3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200175" y="1550725"/>
            <a:ext cx="41781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to choose device with Play Store</a:t>
            </a:r>
            <a:endParaRPr/>
          </a:p>
        </p:txBody>
      </p:sp>
      <p:cxnSp>
        <p:nvCxnSpPr>
          <p:cNvPr id="198" name="Google Shape;198;p24"/>
          <p:cNvCxnSpPr/>
          <p:nvPr/>
        </p:nvCxnSpPr>
        <p:spPr>
          <a:xfrm flipH="1">
            <a:off x="2317550" y="2045000"/>
            <a:ext cx="1921200" cy="10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1205525"/>
            <a:ext cx="5476276" cy="35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96775" y="1290450"/>
            <a:ext cx="319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 Android</a:t>
            </a:r>
            <a:r>
              <a:rPr lang="en"/>
              <a:t> (Google Play)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 flipH="1">
            <a:off x="3457850" y="1784725"/>
            <a:ext cx="1177500" cy="84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4 </a:t>
            </a:r>
            <a:r>
              <a:rPr lang="en"/>
              <a:t>Setup 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1154125"/>
            <a:ext cx="5538625" cy="3543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>
            <a:stCxn id="214" idx="2"/>
          </p:cNvCxnSpPr>
          <p:nvPr/>
        </p:nvCxnSpPr>
        <p:spPr>
          <a:xfrm>
            <a:off x="5460700" y="3842125"/>
            <a:ext cx="352200" cy="6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046550" y="3365425"/>
            <a:ext cx="8283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</a:t>
            </a:r>
            <a:r>
              <a:rPr lang="en"/>
              <a:t>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1189825"/>
            <a:ext cx="6363426" cy="33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Setup Android Emulator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497" y="1260100"/>
            <a:ext cx="3848277" cy="3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60100"/>
            <a:ext cx="4424053" cy="3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936" y="2741923"/>
            <a:ext cx="4319890" cy="443044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8"/>
          <p:cNvSpPr/>
          <p:nvPr/>
        </p:nvSpPr>
        <p:spPr>
          <a:xfrm rot="5400000">
            <a:off x="5206458" y="1853750"/>
            <a:ext cx="722100" cy="3203100"/>
          </a:xfrm>
          <a:prstGeom prst="bentUpArrow">
            <a:avLst>
              <a:gd fmla="val 18227" name="adj1"/>
              <a:gd fmla="val 23291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2707732" y="1581174"/>
            <a:ext cx="1319700" cy="116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Kotlin Language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11700" y="961100"/>
            <a:ext cx="7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https://github.com/ferryyuwono/android-beginner/tree/main/1.05.01-Demo-Kotlin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1327887" y="18002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comment to code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5400000">
            <a:off x="578775" y="14961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5400000">
            <a:off x="578775" y="19808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5400000">
            <a:off x="578775" y="24656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327887" y="2287141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Print standard output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1327887" y="277405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your code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7" y="1647813"/>
            <a:ext cx="3818400" cy="22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25" y="3276650"/>
            <a:ext cx="5299025" cy="148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9"/>
          <p:cNvCxnSpPr/>
          <p:nvPr/>
        </p:nvCxnSpPr>
        <p:spPr>
          <a:xfrm flipH="1">
            <a:off x="4303050" y="2000800"/>
            <a:ext cx="949800" cy="138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2805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1.6.1 [Demo] </a:t>
            </a:r>
            <a:r>
              <a:rPr lang="en"/>
              <a:t>Declare Variables and Data Types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311700" y="1037300"/>
            <a:ext cx="7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https://github.com/ferryyuwono/android-beginner/tree/main/1.06.01-</a:t>
            </a:r>
            <a:r>
              <a:rPr lang="en" u="sng">
                <a:solidFill>
                  <a:schemeClr val="hlink"/>
                </a:solidFill>
                <a:hlinkClick r:id="rId4"/>
              </a:rPr>
              <a:t>Demo-VariablesDataTypes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 only variables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00" y="2167450"/>
            <a:ext cx="4482862" cy="2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8000" y="2167453"/>
            <a:ext cx="37147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7"/>
              </a:rPr>
              <a:t>ExampleUnitTest.kt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ariables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0" y="931225"/>
            <a:ext cx="5214650" cy="37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497" y="931222"/>
            <a:ext cx="2920450" cy="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37" y="228025"/>
            <a:ext cx="35052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275" y="2888875"/>
            <a:ext cx="2307700" cy="19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814128"/>
            <a:ext cx="2861716" cy="402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1.6.2 [Exercise] Declare Variables and Data Types</a:t>
            </a:r>
            <a:endParaRPr sz="2700"/>
          </a:p>
        </p:txBody>
      </p:sp>
      <p:sp>
        <p:nvSpPr>
          <p:cNvPr id="280" name="Google Shape;280;p33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https://github.com/ferryyuwono/android-beginner/tree/main/1.06.02-Exercise-VariablesDataTypes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172" y="2464897"/>
            <a:ext cx="3288135" cy="131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sp>
        <p:nvSpPr>
          <p:cNvPr id="300" name="Google Shape;300;p3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https://github.com/ferryyuwono/android-beginner/tree/main/1.06.03-Solution-VariablesDataTypes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3193199" y="2003200"/>
            <a:ext cx="2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code</a:t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 rot="5400000">
            <a:off x="2444100" y="16991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 rot="5400000">
            <a:off x="2444100" y="21838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 rot="5400000">
            <a:off x="2444100" y="26686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193212" y="24901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3193212" y="29770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Nullable data type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3190544" y="34545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Unsigned data type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 rot="5400000">
            <a:off x="2441432" y="31504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 rot="5400000">
            <a:off x="2441432" y="3635157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3190544" y="394141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 pair unicode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700" y="2432288"/>
            <a:ext cx="35242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1.6.3 [Solution] Declare Variables and Data Types</a:t>
            </a:r>
            <a:endParaRPr sz="2700"/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655075"/>
            <a:ext cx="4019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350" y="1663250"/>
            <a:ext cx="35718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/>
          <p:nvPr/>
        </p:nvSpPr>
        <p:spPr>
          <a:xfrm>
            <a:off x="4422325" y="2064338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11700" y="1017800"/>
            <a:ext cx="7126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how to do the exercise and compare with solution</a:t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4430725" y="3644313"/>
            <a:ext cx="617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50" y="2939588"/>
            <a:ext cx="3748939" cy="82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425" y="3812538"/>
            <a:ext cx="3278065" cy="82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350" y="2936900"/>
            <a:ext cx="3799474" cy="83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3340" y="3812538"/>
            <a:ext cx="3252523" cy="8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1.7.1 [Demo] Array and Collections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35" name="Google Shape;335;p3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325" y="2185728"/>
            <a:ext cx="3619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00" y="2144828"/>
            <a:ext cx="4514706" cy="265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" y="1051700"/>
            <a:ext cx="4048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150" y="1613650"/>
            <a:ext cx="36480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907703"/>
            <a:ext cx="73818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850" y="3485628"/>
            <a:ext cx="3148777" cy="110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" y="93550"/>
            <a:ext cx="6224275" cy="4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700" y="2781275"/>
            <a:ext cx="3543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1.7.2 [Exercise] Array and Collections</a:t>
            </a:r>
            <a:endParaRPr sz="2700"/>
          </a:p>
        </p:txBody>
      </p:sp>
      <p:sp>
        <p:nvSpPr>
          <p:cNvPr id="365" name="Google Shape;365;p4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ArrayCollections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1344225" y="3285325"/>
            <a:ext cx="240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  <p:pic>
        <p:nvPicPr>
          <p:cNvPr id="373" name="Google Shape;3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875" y="1852125"/>
            <a:ext cx="3310225" cy="15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975" y="2310171"/>
            <a:ext cx="2685425" cy="2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1.7.3 [Solution] Array and Collections</a:t>
            </a:r>
            <a:endParaRPr sz="2700"/>
          </a:p>
        </p:txBody>
      </p:sp>
      <p:sp>
        <p:nvSpPr>
          <p:cNvPr id="380" name="Google Shape;380;p4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https://github.com/ferryyuwono/android-beginner/tree/main/1.07.03-Solution-ArrayCollections</a:t>
            </a:r>
            <a:endParaRPr/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84" name="Google Shape;384;p41"/>
          <p:cNvSpPr txBox="1"/>
          <p:nvPr/>
        </p:nvSpPr>
        <p:spPr>
          <a:xfrm>
            <a:off x="1344225" y="2798400"/>
            <a:ext cx="294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 of nullable data type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 rot="5400000">
            <a:off x="59512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 rot="5400000">
            <a:off x="59512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1344225" y="3285325"/>
            <a:ext cx="240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immutable to mutable collection </a:t>
            </a:r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925" y="1989925"/>
            <a:ext cx="35337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688" y="3362075"/>
            <a:ext cx="3524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57" y="238205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Android and Kotlin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907950" y="2110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Since the release of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Studio 3.0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October 2017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has been included as an alternative to the standard Java compiler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404050" y="3210588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7 May 2019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, Google announced that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Kotlin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programming language is now its preferred language for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app developers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75" y="1718100"/>
            <a:ext cx="2543850" cy="29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958375" y="1494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Kotlin is a modern statically typed programming language used by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 60% of professional Android developers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helps boost productivity, developer satisfaction, and code safety.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1.8.1 [Demo] Conditions</a:t>
            </a:r>
            <a:endParaRPr/>
          </a:p>
        </p:txBody>
      </p:sp>
      <p:sp>
        <p:nvSpPr>
          <p:cNvPr id="395" name="Google Shape;395;p42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https://github.com/ferryyuwono/android-beginner/tree/main/1.08.01-Demo-C</a:t>
            </a:r>
            <a:r>
              <a:rPr lang="en" u="sng">
                <a:solidFill>
                  <a:schemeClr val="hlink"/>
                </a:solidFill>
                <a:hlinkClick r:id="rId4"/>
              </a:rPr>
              <a:t>onditions</a:t>
            </a:r>
            <a:endParaRPr/>
          </a:p>
        </p:txBody>
      </p:sp>
      <p:sp>
        <p:nvSpPr>
          <p:cNvPr id="396" name="Google Shape;396;p42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condition</a:t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399" name="Google Shape;3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487" y="1510778"/>
            <a:ext cx="2836438" cy="31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500" y="2571753"/>
            <a:ext cx="3468412" cy="89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condition</a:t>
            </a:r>
            <a:endParaRPr/>
          </a:p>
        </p:txBody>
      </p:sp>
      <p:sp>
        <p:nvSpPr>
          <p:cNvPr id="406" name="Google Shape;406;p4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6" y="814125"/>
            <a:ext cx="3636266" cy="387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237" y="1799700"/>
            <a:ext cx="35623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14" name="Google Shape;414;p4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15" name="Google Shape;415;p4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17" name="Google Shape;417;p4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700"/>
              <a:t>1.8.2 [Exercise] Conditions</a:t>
            </a:r>
            <a:endParaRPr sz="2700"/>
          </a:p>
        </p:txBody>
      </p:sp>
      <p:sp>
        <p:nvSpPr>
          <p:cNvPr id="418" name="Google Shape;418;p44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19" name="Google Shape;419;p44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4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275" y="2385525"/>
            <a:ext cx="1865300" cy="20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3199" y="2385537"/>
            <a:ext cx="1936850" cy="2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1.8.3 [Solution] Conditions</a:t>
            </a:r>
            <a:endParaRPr sz="2700"/>
          </a:p>
        </p:txBody>
      </p:sp>
      <p:sp>
        <p:nvSpPr>
          <p:cNvPr id="429" name="Google Shape;429;p4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https://github.com/ferryyuwono/android-beginner/tree/main/1.08.03-Solution-</a:t>
            </a:r>
            <a:r>
              <a:rPr lang="en" u="sng">
                <a:solidFill>
                  <a:schemeClr val="hlink"/>
                </a:solidFill>
                <a:hlinkClick r:id="rId4"/>
              </a:rPr>
              <a:t>Conditions</a:t>
            </a:r>
            <a:endParaRPr/>
          </a:p>
        </p:txBody>
      </p:sp>
      <p:sp>
        <p:nvSpPr>
          <p:cNvPr id="430" name="Google Shape;430;p4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31" name="Google Shape;431;p4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1327975" y="2798400"/>
            <a:ext cx="39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 assignment with condition</a:t>
            </a:r>
            <a:endParaRPr/>
          </a:p>
        </p:txBody>
      </p:sp>
      <p:sp>
        <p:nvSpPr>
          <p:cNvPr id="434" name="Google Shape;434;p45"/>
          <p:cNvSpPr/>
          <p:nvPr/>
        </p:nvSpPr>
        <p:spPr>
          <a:xfrm rot="5400000">
            <a:off x="578875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5"/>
          <p:cNvSpPr/>
          <p:nvPr/>
        </p:nvSpPr>
        <p:spPr>
          <a:xfrm rot="5400000">
            <a:off x="578875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1327975" y="3285325"/>
            <a:ext cx="32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simpler when condition</a:t>
            </a:r>
            <a:endParaRPr/>
          </a:p>
        </p:txBody>
      </p:sp>
      <p:pic>
        <p:nvPicPr>
          <p:cNvPr id="437" name="Google Shape;4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825" y="2165000"/>
            <a:ext cx="35623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825" y="3395175"/>
            <a:ext cx="3562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1.9.1 [Demo] Loops</a:t>
            </a:r>
            <a:endParaRPr/>
          </a:p>
        </p:txBody>
      </p:sp>
      <p:sp>
        <p:nvSpPr>
          <p:cNvPr id="444" name="Google Shape;444;p4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45" name="Google Shape;445;p4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loops</a:t>
            </a:r>
            <a:endParaRPr/>
          </a:p>
        </p:txBody>
      </p:sp>
      <p:sp>
        <p:nvSpPr>
          <p:cNvPr id="446" name="Google Shape;446;p4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448" name="Google Shape;44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00" y="2185728"/>
            <a:ext cx="3399120" cy="265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3787" y="2185728"/>
            <a:ext cx="35528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00" y="304800"/>
            <a:ext cx="34575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600" y="2792500"/>
            <a:ext cx="3590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61" name="Google Shape;461;p4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814125"/>
            <a:ext cx="3000000" cy="236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77" y="3366875"/>
            <a:ext cx="3000000" cy="1427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48"/>
          <p:cNvCxnSpPr/>
          <p:nvPr/>
        </p:nvCxnSpPr>
        <p:spPr>
          <a:xfrm>
            <a:off x="4219100" y="219075"/>
            <a:ext cx="0" cy="46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8"/>
          <p:cNvSpPr txBox="1"/>
          <p:nvPr/>
        </p:nvSpPr>
        <p:spPr>
          <a:xfrm>
            <a:off x="5363112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Loops</a:t>
            </a:r>
            <a:endParaRPr/>
          </a:p>
        </p:txBody>
      </p:sp>
      <p:sp>
        <p:nvSpPr>
          <p:cNvPr id="466" name="Google Shape;466;p48"/>
          <p:cNvSpPr/>
          <p:nvPr/>
        </p:nvSpPr>
        <p:spPr>
          <a:xfrm rot="5400000">
            <a:off x="4614000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600" y="806843"/>
            <a:ext cx="3643493" cy="24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5650" y="3400493"/>
            <a:ext cx="35814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Loops</a:t>
            </a:r>
            <a:endParaRPr/>
          </a:p>
        </p:txBody>
      </p:sp>
      <p:sp>
        <p:nvSpPr>
          <p:cNvPr id="474" name="Google Shape;474;p49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75" name="Google Shape;475;p49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77" name="Google Shape;477;p49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1.9.2 [Exercise] Loops</a:t>
            </a:r>
            <a:endParaRPr sz="2700"/>
          </a:p>
        </p:txBody>
      </p:sp>
      <p:sp>
        <p:nvSpPr>
          <p:cNvPr id="478" name="Google Shape;478;p49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9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483" name="Google Shape;483;p49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484" name="Google Shape;484;p49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485" name="Google Shape;485;p49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675" y="1912988"/>
            <a:ext cx="2865975" cy="131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3675" y="3285325"/>
            <a:ext cx="3965537" cy="16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https://github.com/ferryyuwono/android-beginner/tree/main/1.09.03-Solution-Loops</a:t>
            </a:r>
            <a:endParaRPr/>
          </a:p>
        </p:txBody>
      </p:sp>
      <p:sp>
        <p:nvSpPr>
          <p:cNvPr id="493" name="Google Shape;493;p5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494" name="Google Shape;494;p5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496" name="Google Shape;496;p5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1.9.3 [Solution] Loops</a:t>
            </a:r>
            <a:endParaRPr sz="2700"/>
          </a:p>
        </p:txBody>
      </p:sp>
      <p:sp>
        <p:nvSpPr>
          <p:cNvPr id="497" name="Google Shape;497;p50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 using downTo and step</a:t>
            </a:r>
            <a:endParaRPr/>
          </a:p>
        </p:txBody>
      </p:sp>
      <p:sp>
        <p:nvSpPr>
          <p:cNvPr id="498" name="Google Shape;498;p5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0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"/>
          <p:cNvSpPr txBox="1"/>
          <p:nvPr/>
        </p:nvSpPr>
        <p:spPr>
          <a:xfrm>
            <a:off x="1327438" y="328531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 collection with index</a:t>
            </a:r>
            <a:endParaRPr/>
          </a:p>
        </p:txBody>
      </p:sp>
      <p:sp>
        <p:nvSpPr>
          <p:cNvPr id="502" name="Google Shape;502;p50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Break loop</a:t>
            </a:r>
            <a:endParaRPr/>
          </a:p>
        </p:txBody>
      </p:sp>
      <p:sp>
        <p:nvSpPr>
          <p:cNvPr id="503" name="Google Shape;503;p50"/>
          <p:cNvSpPr txBox="1"/>
          <p:nvPr/>
        </p:nvSpPr>
        <p:spPr>
          <a:xfrm>
            <a:off x="1324771" y="424970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Skip data in loop</a:t>
            </a:r>
            <a:endParaRPr/>
          </a:p>
        </p:txBody>
      </p:sp>
      <p:sp>
        <p:nvSpPr>
          <p:cNvPr id="504" name="Google Shape;504;p50"/>
          <p:cNvSpPr/>
          <p:nvPr/>
        </p:nvSpPr>
        <p:spPr>
          <a:xfrm rot="5400000">
            <a:off x="575659" y="3945603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625" y="2004525"/>
            <a:ext cx="2888200" cy="1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613" y="3583200"/>
            <a:ext cx="3571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1.10.1 [Demo] Functions</a:t>
            </a:r>
            <a:endParaRPr/>
          </a:p>
        </p:txBody>
      </p:sp>
      <p:sp>
        <p:nvSpPr>
          <p:cNvPr id="512" name="Google Shape;512;p51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https://github.com/ferryyuwono/android-beginner/tree/main/1.10.01-Demo-</a:t>
            </a:r>
            <a:r>
              <a:rPr lang="en" u="sng">
                <a:solidFill>
                  <a:schemeClr val="hlink"/>
                </a:solidFill>
                <a:hlinkClick r:id="rId4"/>
              </a:rPr>
              <a:t>Functions</a:t>
            </a:r>
            <a:endParaRPr/>
          </a:p>
        </p:txBody>
      </p:sp>
      <p:sp>
        <p:nvSpPr>
          <p:cNvPr id="513" name="Google Shape;513;p51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Declare Function</a:t>
            </a:r>
            <a:endParaRPr/>
          </a:p>
        </p:txBody>
      </p:sp>
      <p:sp>
        <p:nvSpPr>
          <p:cNvPr id="514" name="Google Shape;514;p51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ExampleUnitTest.kt</a:t>
            </a:r>
            <a:endParaRPr/>
          </a:p>
        </p:txBody>
      </p:sp>
      <p:pic>
        <p:nvPicPr>
          <p:cNvPr id="516" name="Google Shape;516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837" y="1552828"/>
            <a:ext cx="3557174" cy="31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2334250"/>
            <a:ext cx="35718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040500" y="1888193"/>
            <a:ext cx="3445800" cy="1693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100" y="2274250"/>
            <a:ext cx="3445800" cy="10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64100" y="2274250"/>
            <a:ext cx="353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  Introduction + Course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  Install </a:t>
            </a:r>
            <a:r>
              <a:rPr lang="en"/>
              <a:t>Android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  Create </a:t>
            </a:r>
            <a:r>
              <a:rPr lang="en"/>
              <a:t>First Android Application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  Setup Android Emulator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125750" y="1888193"/>
            <a:ext cx="335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  Kotlin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  Declare Variables and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  Array and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 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1.9  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1.10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 Class and Data Class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30750" y="1560225"/>
            <a:ext cx="441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Module 1: Introduction to Android and Kotlin</a:t>
            </a:r>
            <a:endParaRPr sz="1500"/>
          </a:p>
        </p:txBody>
      </p:sp>
      <p:sp>
        <p:nvSpPr>
          <p:cNvPr id="114" name="Google Shape;114;p16"/>
          <p:cNvSpPr/>
          <p:nvPr/>
        </p:nvSpPr>
        <p:spPr>
          <a:xfrm>
            <a:off x="4047250" y="2571725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return value</a:t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983325"/>
            <a:ext cx="4623375" cy="3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763" y="2329125"/>
            <a:ext cx="3590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3"/>
          <p:cNvSpPr txBox="1"/>
          <p:nvPr/>
        </p:nvSpPr>
        <p:spPr>
          <a:xfrm>
            <a:off x="1327875" y="352425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with default argument</a:t>
            </a:r>
            <a:endParaRPr/>
          </a:p>
        </p:txBody>
      </p:sp>
      <p:sp>
        <p:nvSpPr>
          <p:cNvPr id="531" name="Google Shape;531;p53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974925"/>
            <a:ext cx="42195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950" y="3102350"/>
            <a:ext cx="35909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https://github.com/ferryyuwono/android-beginner/tree/main/1.10.02-Exercise-Functions</a:t>
            </a:r>
            <a:endParaRPr/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40" name="Google Shape;540;p54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42" name="Google Shape;542;p54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1.10.2 [Exercise] Functions</a:t>
            </a:r>
            <a:endParaRPr sz="2700"/>
          </a:p>
        </p:txBody>
      </p:sp>
      <p:sp>
        <p:nvSpPr>
          <p:cNvPr id="543" name="Google Shape;543;p54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44" name="Google Shape;544;p54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4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4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48" name="Google Shape;548;p54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  <p:pic>
        <p:nvPicPr>
          <p:cNvPr id="549" name="Google Shape;54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623" y="1858885"/>
            <a:ext cx="4971975" cy="91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7900" y="2895323"/>
            <a:ext cx="3657700" cy="1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https://github.com/ferryyuwono/android-beginner/tree/main/1.10.03-Solution-Functions</a:t>
            </a:r>
            <a:endParaRPr/>
          </a:p>
        </p:txBody>
      </p:sp>
      <p:sp>
        <p:nvSpPr>
          <p:cNvPr id="556" name="Google Shape;556;p55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557" name="Google Shape;557;p55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558" name="Google Shape;558;p55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559" name="Google Shape;559;p55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1.10.3 [Solution] Functions</a:t>
            </a:r>
            <a:endParaRPr sz="2700"/>
          </a:p>
        </p:txBody>
      </p:sp>
      <p:sp>
        <p:nvSpPr>
          <p:cNvPr id="560" name="Google Shape;560;p55"/>
          <p:cNvSpPr txBox="1"/>
          <p:nvPr/>
        </p:nvSpPr>
        <p:spPr>
          <a:xfrm>
            <a:off x="1327426" y="279840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Write single expression function</a:t>
            </a:r>
            <a:endParaRPr/>
          </a:p>
        </p:txBody>
      </p:sp>
      <p:sp>
        <p:nvSpPr>
          <p:cNvPr id="561" name="Google Shape;561;p55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5"/>
          <p:cNvSpPr/>
          <p:nvPr/>
        </p:nvSpPr>
        <p:spPr>
          <a:xfrm rot="5400000">
            <a:off x="578326" y="297905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5"/>
          <p:cNvSpPr/>
          <p:nvPr/>
        </p:nvSpPr>
        <p:spPr>
          <a:xfrm rot="5400000">
            <a:off x="578326" y="346380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5"/>
          <p:cNvSpPr txBox="1"/>
          <p:nvPr/>
        </p:nvSpPr>
        <p:spPr>
          <a:xfrm>
            <a:off x="1327454" y="3285325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named argument in parameter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1327438" y="3772229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function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904" y="3098450"/>
            <a:ext cx="3485446" cy="9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96" y="22235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1.11.1 [Demo] Class and Data Class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311700" y="1037300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https://github.com/ferryyuwono/android-beginner/tree/main/1.11.01-Demo-</a:t>
            </a:r>
            <a:r>
              <a:rPr lang="en" u="sng">
                <a:solidFill>
                  <a:schemeClr val="hlink"/>
                </a:solidFill>
                <a:hlinkClick r:id="rId5"/>
              </a:rPr>
              <a:t>ClassDataClass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1327887" y="17240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new Kotlin Class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 rot="5400000">
            <a:off x="701900" y="1439025"/>
            <a:ext cx="408900" cy="893700"/>
          </a:xfrm>
          <a:prstGeom prst="bentUpArrow">
            <a:avLst>
              <a:gd fmla="val 27415" name="adj1"/>
              <a:gd fmla="val 25000" name="adj2"/>
              <a:gd fmla="val 2260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6"/>
          <p:cNvSpPr txBox="1"/>
          <p:nvPr>
            <p:ph idx="1" type="body"/>
          </p:nvPr>
        </p:nvSpPr>
        <p:spPr>
          <a:xfrm>
            <a:off x="311700" y="1356778"/>
            <a:ext cx="74373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ExampleUnitTest.kt</a:t>
            </a:r>
            <a:endParaRPr/>
          </a:p>
        </p:txBody>
      </p:sp>
      <p:pic>
        <p:nvPicPr>
          <p:cNvPr id="577" name="Google Shape;577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9573" y="2223575"/>
            <a:ext cx="2645800" cy="1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6"/>
          <p:cNvSpPr/>
          <p:nvPr/>
        </p:nvSpPr>
        <p:spPr>
          <a:xfrm>
            <a:off x="5118375" y="26899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idx="1" type="body"/>
          </p:nvPr>
        </p:nvSpPr>
        <p:spPr>
          <a:xfrm>
            <a:off x="311700" y="4609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Person.kt</a:t>
            </a:r>
            <a:endParaRPr sz="1300"/>
          </a:p>
        </p:txBody>
      </p:sp>
      <p:sp>
        <p:nvSpPr>
          <p:cNvPr id="584" name="Google Shape;584;p57"/>
          <p:cNvSpPr txBox="1"/>
          <p:nvPr>
            <p:ph idx="1" type="body"/>
          </p:nvPr>
        </p:nvSpPr>
        <p:spPr>
          <a:xfrm>
            <a:off x="311700" y="995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File</a:t>
            </a:r>
            <a:endParaRPr/>
          </a:p>
        </p:txBody>
      </p:sp>
      <p:pic>
        <p:nvPicPr>
          <p:cNvPr id="585" name="Google Shape;58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100"/>
            <a:ext cx="4161325" cy="1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161325" cy="20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175" y="2571750"/>
            <a:ext cx="3590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"/>
          <p:cNvSpPr txBox="1"/>
          <p:nvPr/>
        </p:nvSpPr>
        <p:spPr>
          <a:xfrm>
            <a:off x="1327887" y="35242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Data Class</a:t>
            </a:r>
            <a:endParaRPr/>
          </a:p>
        </p:txBody>
      </p:sp>
      <p:sp>
        <p:nvSpPr>
          <p:cNvPr id="593" name="Google Shape;593;p58"/>
          <p:cNvSpPr/>
          <p:nvPr/>
        </p:nvSpPr>
        <p:spPr>
          <a:xfrm rot="5400000">
            <a:off x="578775" y="483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1" y="878871"/>
            <a:ext cx="44908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8"/>
          <p:cNvSpPr/>
          <p:nvPr/>
        </p:nvSpPr>
        <p:spPr>
          <a:xfrm>
            <a:off x="5118250" y="1345250"/>
            <a:ext cx="5313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23" y="878875"/>
            <a:ext cx="2642250" cy="19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" y="3077675"/>
            <a:ext cx="5817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8"/>
          <p:cNvSpPr txBox="1"/>
          <p:nvPr>
            <p:ph idx="1" type="body"/>
          </p:nvPr>
        </p:nvSpPr>
        <p:spPr>
          <a:xfrm>
            <a:off x="455700" y="2552338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PersonData.kt</a:t>
            </a:r>
            <a:endParaRPr sz="1300"/>
          </a:p>
        </p:txBody>
      </p:sp>
      <p:sp>
        <p:nvSpPr>
          <p:cNvPr id="599" name="Google Shape;599;p58"/>
          <p:cNvSpPr txBox="1"/>
          <p:nvPr>
            <p:ph idx="1" type="body"/>
          </p:nvPr>
        </p:nvSpPr>
        <p:spPr>
          <a:xfrm>
            <a:off x="455700" y="2190963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Class File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8726" cy="19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286875"/>
            <a:ext cx="4229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63875"/>
            <a:ext cx="4912123" cy="2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875" y="2503938"/>
            <a:ext cx="3649450" cy="1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https://github.com/ferryyuwono/android-beginner/tree/main/1.11.02-Exercise-</a:t>
            </a:r>
            <a:r>
              <a:rPr lang="en" u="sng">
                <a:solidFill>
                  <a:schemeClr val="hlink"/>
                </a:solidFill>
                <a:hlinkClick r:id="rId4"/>
              </a:rPr>
              <a:t>ClassDataClass</a:t>
            </a:r>
            <a:endParaRPr/>
          </a:p>
        </p:txBody>
      </p:sp>
      <p:sp>
        <p:nvSpPr>
          <p:cNvPr id="613" name="Google Shape;613;p60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614" name="Google Shape;614;p60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ExampleUnitTest.kt</a:t>
            </a:r>
            <a:endParaRPr sz="1300"/>
          </a:p>
        </p:txBody>
      </p:sp>
      <p:sp>
        <p:nvSpPr>
          <p:cNvPr id="615" name="Google Shape;615;p60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16" name="Google Shape;616;p60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1.11.2 [Exercise] Class And Data Class</a:t>
            </a:r>
            <a:endParaRPr sz="2700"/>
          </a:p>
        </p:txBody>
      </p:sp>
      <p:sp>
        <p:nvSpPr>
          <p:cNvPr id="617" name="Google Shape;617;p60"/>
          <p:cNvSpPr txBox="1"/>
          <p:nvPr/>
        </p:nvSpPr>
        <p:spPr>
          <a:xfrm>
            <a:off x="1327425" y="2646000"/>
            <a:ext cx="330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 rot="5400000">
            <a:off x="499575" y="3052724"/>
            <a:ext cx="708600" cy="789900"/>
          </a:xfrm>
          <a:prstGeom prst="bentUpArrow">
            <a:avLst>
              <a:gd fmla="val 19457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 txBox="1"/>
          <p:nvPr/>
        </p:nvSpPr>
        <p:spPr>
          <a:xfrm>
            <a:off x="1327454" y="3386738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  <p:pic>
        <p:nvPicPr>
          <p:cNvPr id="621" name="Google Shape;62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6" y="2599988"/>
            <a:ext cx="4281250" cy="15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"/>
          <p:cNvSpPr txBox="1"/>
          <p:nvPr/>
        </p:nvSpPr>
        <p:spPr>
          <a:xfrm>
            <a:off x="311700" y="1418300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https://github.com/ferryyuwono/android-beginner/tree/main/1.11.03-Solution-ClassDataClass</a:t>
            </a:r>
            <a:endParaRPr/>
          </a:p>
        </p:txBody>
      </p:sp>
      <p:sp>
        <p:nvSpPr>
          <p:cNvPr id="627" name="Google Shape;627;p61"/>
          <p:cNvSpPr txBox="1"/>
          <p:nvPr>
            <p:ph idx="1" type="body"/>
          </p:nvPr>
        </p:nvSpPr>
        <p:spPr>
          <a:xfrm>
            <a:off x="311700" y="1017800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628" name="Google Shape;628;p61"/>
          <p:cNvSpPr txBox="1"/>
          <p:nvPr>
            <p:ph idx="1" type="body"/>
          </p:nvPr>
        </p:nvSpPr>
        <p:spPr>
          <a:xfrm>
            <a:off x="311700" y="2213500"/>
            <a:ext cx="7437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ExampleUnitTest.kt</a:t>
            </a:r>
            <a:endParaRPr sz="1300"/>
          </a:p>
        </p:txBody>
      </p:sp>
      <p:sp>
        <p:nvSpPr>
          <p:cNvPr id="629" name="Google Shape;629;p61"/>
          <p:cNvSpPr txBox="1"/>
          <p:nvPr>
            <p:ph idx="1" type="body"/>
          </p:nvPr>
        </p:nvSpPr>
        <p:spPr>
          <a:xfrm>
            <a:off x="311700" y="1852125"/>
            <a:ext cx="31593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30" name="Google Shape;630;p61"/>
          <p:cNvSpPr txBox="1"/>
          <p:nvPr>
            <p:ph type="title"/>
          </p:nvPr>
        </p:nvSpPr>
        <p:spPr>
          <a:xfrm>
            <a:off x="311700" y="410000"/>
            <a:ext cx="8437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1.11.3 [Solution] Class And Data Class</a:t>
            </a:r>
            <a:endParaRPr sz="2700"/>
          </a:p>
        </p:txBody>
      </p:sp>
      <p:sp>
        <p:nvSpPr>
          <p:cNvPr id="631" name="Google Shape;631;p61"/>
          <p:cNvSpPr txBox="1"/>
          <p:nvPr/>
        </p:nvSpPr>
        <p:spPr>
          <a:xfrm>
            <a:off x="1327425" y="2646000"/>
            <a:ext cx="330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instance of class using named argument</a:t>
            </a:r>
            <a:endParaRPr/>
          </a:p>
        </p:txBody>
      </p:sp>
      <p:sp>
        <p:nvSpPr>
          <p:cNvPr id="632" name="Google Shape;632;p61"/>
          <p:cNvSpPr/>
          <p:nvPr/>
        </p:nvSpPr>
        <p:spPr>
          <a:xfrm rot="5400000">
            <a:off x="578326" y="2494300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1"/>
          <p:cNvSpPr/>
          <p:nvPr/>
        </p:nvSpPr>
        <p:spPr>
          <a:xfrm rot="5400000">
            <a:off x="499575" y="3052724"/>
            <a:ext cx="708600" cy="789900"/>
          </a:xfrm>
          <a:prstGeom prst="bentUpArrow">
            <a:avLst>
              <a:gd fmla="val 19457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1"/>
          <p:cNvSpPr txBox="1"/>
          <p:nvPr/>
        </p:nvSpPr>
        <p:spPr>
          <a:xfrm>
            <a:off x="1327454" y="3386738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Companion object</a:t>
            </a:r>
            <a:endParaRPr/>
          </a:p>
        </p:txBody>
      </p:sp>
      <p:pic>
        <p:nvPicPr>
          <p:cNvPr id="635" name="Google Shape;63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025" y="2726188"/>
            <a:ext cx="38481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30750" y="1560225"/>
            <a:ext cx="5224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Module 2: Develop</a:t>
            </a:r>
            <a:r>
              <a:rPr lang="en" sz="1500"/>
              <a:t> Your First Android Application</a:t>
            </a:r>
            <a:endParaRPr sz="1500"/>
          </a:p>
        </p:txBody>
      </p:sp>
      <p:sp>
        <p:nvSpPr>
          <p:cNvPr id="122" name="Google Shape;122;p17"/>
          <p:cNvSpPr/>
          <p:nvPr/>
        </p:nvSpPr>
        <p:spPr>
          <a:xfrm>
            <a:off x="464100" y="2198050"/>
            <a:ext cx="3445800" cy="139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16500" y="2274250"/>
            <a:ext cx="315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  Android 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  Layouts and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  EditText and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  ImageView and ImageButton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  View Binding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123450" y="2740900"/>
            <a:ext cx="855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192900" y="2315691"/>
            <a:ext cx="3445800" cy="116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78150" y="2379571"/>
            <a:ext cx="335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  Persistent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   Activity and Manifest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  RecyclerView and 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   Final Assignment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/>
          <p:nvPr>
            <p:ph type="ctrTitle"/>
          </p:nvPr>
        </p:nvSpPr>
        <p:spPr>
          <a:xfrm>
            <a:off x="598100" y="1775226"/>
            <a:ext cx="82221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Module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Job! See you in the next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Introduction + Course Outline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01780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1700" y="1457675"/>
            <a:ext cx="4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https://github.com/ferryyuwono/android-beginner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309775" y="2018157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Code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309775" y="2514930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Code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309775" y="3011711"/>
            <a:ext cx="1755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Code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5400000">
            <a:off x="578775" y="1724725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578775" y="2209479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5400000">
            <a:off x="578775" y="2694234"/>
            <a:ext cx="551100" cy="789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175" y="1983813"/>
            <a:ext cx="2594575" cy="2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050" y="817612"/>
            <a:ext cx="247480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</a:t>
            </a:r>
            <a:r>
              <a:rPr lang="en"/>
              <a:t>Install Android Studio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017800"/>
            <a:ext cx="37644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Download </a:t>
            </a:r>
            <a:r>
              <a:rPr lang="en"/>
              <a:t>Android Studio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85925" y="1494500"/>
            <a:ext cx="3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25" y="2002375"/>
            <a:ext cx="4171075" cy="25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00" y="1073100"/>
            <a:ext cx="4763101" cy="350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548850" y="1587950"/>
            <a:ext cx="31089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Create New Project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 flipH="1">
            <a:off x="4220650" y="2069800"/>
            <a:ext cx="1400700" cy="80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6" y="1073100"/>
            <a:ext cx="10382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Create First Android Application 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635474"/>
            <a:ext cx="3558451" cy="25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376" y="1120575"/>
            <a:ext cx="4021400" cy="2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4102400" y="2649000"/>
            <a:ext cx="5247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21550" y="10882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Choose Empty Activity, then Next</a:t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2156550" y="1462500"/>
            <a:ext cx="954300" cy="12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3197625" y="1450100"/>
            <a:ext cx="669300" cy="26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987188" y="4326775"/>
            <a:ext cx="3764400" cy="4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Name, Package Name, then Finish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flipH="1" rot="10800000">
            <a:off x="5750800" y="2094450"/>
            <a:ext cx="594900" cy="231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6779300" y="2441650"/>
            <a:ext cx="409200" cy="198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 flipH="1" rot="10800000">
            <a:off x="8427900" y="3966050"/>
            <a:ext cx="123900" cy="4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