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Robot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oboto-bold.fntdata"/><Relationship Id="rId12" Type="http://schemas.openxmlformats.org/officeDocument/2006/relationships/slide" Target="slides/slide7.xml"/><Relationship Id="rId56" Type="http://schemas.openxmlformats.org/officeDocument/2006/relationships/font" Target="fonts/Roboto-regular.fntdata"/><Relationship Id="rId15" Type="http://schemas.openxmlformats.org/officeDocument/2006/relationships/slide" Target="slides/slide10.xml"/><Relationship Id="rId59" Type="http://schemas.openxmlformats.org/officeDocument/2006/relationships/font" Target="fonts/Roboto-boldItalic.fntdata"/><Relationship Id="rId14" Type="http://schemas.openxmlformats.org/officeDocument/2006/relationships/slide" Target="slides/slide9.xml"/><Relationship Id="rId58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Kotlin_(programming_language)" TargetMode="External"/><Relationship Id="rId3" Type="http://schemas.openxmlformats.org/officeDocument/2006/relationships/hyperlink" Target="https://developer.android.com/kotlin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450127cd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450127cd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450127c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450127c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450127c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450127c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450127cd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450127cd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450127cd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450127cd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450127cd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450127cd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b913f670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b913f670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b913f670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b913f670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b913f670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b913f670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b913f670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b913f670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a6fe8b222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a6fe8b222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b913f670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cb913f670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b913f670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b913f670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b913f670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b913f670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cb913f670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cb913f670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b913f6704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cb913f6704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cb913f6704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cb913f6704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cb913f6704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cb913f6704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cb913f6704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cb913f6704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cb913f6704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cb913f6704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cb913f6704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cb913f6704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a6fe8b222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a6fe8b222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https://en.wikipedia.org/wiki/Kotlin_(programming_language)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https://developer.android.com/kotlin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cad54b6b8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cad54b6b8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cad54b6b8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cad54b6b8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cad54b6b8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cad54b6b8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cad54b6b8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cad54b6b8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cad54b6b8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cad54b6b8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cad54b6b8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cad54b6b8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cad54b6b8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cad54b6b8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cad54b6b8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cad54b6b8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cad54b6b8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cad54b6b8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cad54b6b8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cad54b6b8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a6fe8b222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a6fe8b222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cad54b6b8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cad54b6b8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cad54b6b8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cad54b6b8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cad54b6b8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cad54b6b8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cad54b6b8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cad54b6b8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cad54b6b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cad54b6b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cad54b6b8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cad54b6b8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cad54b6b8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cad54b6b8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ad54b6b8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ad54b6b8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cad54b6b8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cad54b6b8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cad54b6b8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cad54b6b8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a6fe8b222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a6fe8b222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cad54b6b8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cad54b6b8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b913f670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b913f670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a6fe8b222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a6fe8b222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</a:t>
            </a:r>
            <a:br>
              <a:rPr lang="en"/>
            </a:br>
            <a:r>
              <a:rPr lang="en"/>
              <a:t>https://developer.android.com/studio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b913f670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b913f670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450127cd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450127cd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ferryyuwono/android-beginner/tree/main/1.04.01-Demo-GettingStarted" TargetMode="External"/><Relationship Id="rId4" Type="http://schemas.openxmlformats.org/officeDocument/2006/relationships/hyperlink" Target="https://github.com/ferryyuwono/android-beginner/tree/main/1.04.01-Demo-GettingStarted" TargetMode="External"/><Relationship Id="rId5" Type="http://schemas.openxmlformats.org/officeDocument/2006/relationships/hyperlink" Target="https://github.com/ferryyuwono/android-beginner/tree/main/1.04.01-Demo-GettingStarted" TargetMode="External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ferryyuwono/android-beginner/tree/main/1.05.01-Demo-Kotlin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hyperlink" Target="https://github.com/ferryyuwono/android-beginner/blob/main/1.05.01-Demo-Kotlin/app/src/test/java/com/study/android1501/ExampleUnitTest.k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ferryyuwono/android-beginner/tree/main/1.06.01-Demo-VariablesDataTypes" TargetMode="External"/><Relationship Id="rId4" Type="http://schemas.openxmlformats.org/officeDocument/2006/relationships/hyperlink" Target="https://github.com/ferryyuwono/android-beginner/tree/main/1.06.01-Demo-VariablesDataTypes" TargetMode="External"/><Relationship Id="rId5" Type="http://schemas.openxmlformats.org/officeDocument/2006/relationships/image" Target="../media/image28.png"/><Relationship Id="rId6" Type="http://schemas.openxmlformats.org/officeDocument/2006/relationships/image" Target="../media/image17.png"/><Relationship Id="rId7" Type="http://schemas.openxmlformats.org/officeDocument/2006/relationships/hyperlink" Target="https://github.com/ferryyuwono/android-beginner/blob/main/1.06.01-Demo-Kotlin/app/src/test/java/com/study/android1601/ExampleUnitTest.k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ferryyuwono/android-beginner/tree/main/1.06.02-Exercise-VariablesDataTypes" TargetMode="External"/><Relationship Id="rId4" Type="http://schemas.openxmlformats.org/officeDocument/2006/relationships/hyperlink" Target="https://github.com/ferryyuwono/android-beginner/blob/main/1.06.02-Exercise-VariablesDataTypes/app/src/test/java/com/study/android1602/ExampleUnitTest.k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ferryyuwono/android-beginner/tree/main/1.06.03-Solution-VariablesDataTypes" TargetMode="External"/><Relationship Id="rId4" Type="http://schemas.openxmlformats.org/officeDocument/2006/relationships/hyperlink" Target="https://github.com/ferryyuwono/android-beginner/blob/main/1.06.03-Solution-VariablesDataTypes/app/src/test/java/com/study/android1603/ExampleUnitTest.kt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ferryyuwono/android-beginner/tree/main/1.07.01-Demo-ArrayCollections" TargetMode="External"/><Relationship Id="rId4" Type="http://schemas.openxmlformats.org/officeDocument/2006/relationships/hyperlink" Target="https://github.com/ferryyuwono/android-beginner/tree/main/1.07.01-Demo-ArrayCollections" TargetMode="External"/><Relationship Id="rId5" Type="http://schemas.openxmlformats.org/officeDocument/2006/relationships/hyperlink" Target="https://github.com/ferryyuwono/android-beginner/blob/main/1.07.01-Demo-ArrayCollections/app/src/test/java/com/study/android1701/ExampleUnitTest.kt" TargetMode="External"/><Relationship Id="rId6" Type="http://schemas.openxmlformats.org/officeDocument/2006/relationships/image" Target="../media/image47.png"/><Relationship Id="rId7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Relationship Id="rId4" Type="http://schemas.openxmlformats.org/officeDocument/2006/relationships/image" Target="../media/image5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ferryyuwono/android-beginner/tree/main/1.07.02-Exercise-ArrayCollections" TargetMode="External"/><Relationship Id="rId4" Type="http://schemas.openxmlformats.org/officeDocument/2006/relationships/hyperlink" Target="https://github.com/ferryyuwono/android-beginner/tree/main/1.07.02-Exercise-ArrayCollections" TargetMode="External"/><Relationship Id="rId5" Type="http://schemas.openxmlformats.org/officeDocument/2006/relationships/hyperlink" Target="https://github.com/ferryyuwono/android-beginner/tree/main/1.07.02-Exercise-ArrayCollections/app/src/test/java/com/study/android1702/ExampleUnitTest.kt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ferryyuwono/android-beginner/tree/main/1.07.03-Solution-ArrayCollections" TargetMode="External"/><Relationship Id="rId4" Type="http://schemas.openxmlformats.org/officeDocument/2006/relationships/hyperlink" Target="https://github.com/ferryyuwono/android-beginner/tree/main/1.07.03-Solution-ArrayCollections/app/src/test/java/com/study/android1703/ExampleUnitTest.k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ferryyuwono/android-beginner/tree/main/1.08.01-Demo-Conditions" TargetMode="External"/><Relationship Id="rId4" Type="http://schemas.openxmlformats.org/officeDocument/2006/relationships/hyperlink" Target="https://github.com/ferryyuwono/android-beginner/tree/main/1.08.01-Demo-Conditions" TargetMode="External"/><Relationship Id="rId5" Type="http://schemas.openxmlformats.org/officeDocument/2006/relationships/hyperlink" Target="https://github.com/ferryyuwono/android-beginner/tree/main/1.08.01-Demo-Conditions/app/src/test/java/com/study/android10801/ExampleUnitTest.kt" TargetMode="External"/><Relationship Id="rId6" Type="http://schemas.openxmlformats.org/officeDocument/2006/relationships/image" Target="../media/image40.png"/><Relationship Id="rId7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8.png"/><Relationship Id="rId4" Type="http://schemas.openxmlformats.org/officeDocument/2006/relationships/image" Target="../media/image4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ferryyuwono/android-beginner/tree/main/1.08.02-Exercise-Conditions" TargetMode="External"/><Relationship Id="rId4" Type="http://schemas.openxmlformats.org/officeDocument/2006/relationships/hyperlink" Target="https://github.com/ferryyuwono/android-beginner/tree/main/1.08.02-Exercise-Conditions" TargetMode="External"/><Relationship Id="rId5" Type="http://schemas.openxmlformats.org/officeDocument/2006/relationships/hyperlink" Target="https://github.com/ferryyuwono/android-beginner/tree/main/1.08.02-Exercise-Conditions/app/src/test/java/com/study/android10802/ExampleUnitTest.kt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ferryyuwono/android-beginner/tree/main/1.08.03-Solution-Conditions" TargetMode="External"/><Relationship Id="rId4" Type="http://schemas.openxmlformats.org/officeDocument/2006/relationships/hyperlink" Target="https://github.com/ferryyuwono/android-beginner/tree/main/1.08.03-Solution-Conditions" TargetMode="External"/><Relationship Id="rId5" Type="http://schemas.openxmlformats.org/officeDocument/2006/relationships/hyperlink" Target="https://github.com/ferryyuwono/android-beginner/tree/main/1.08.03-Solution-Conditions/app/src/test/java/com/study/android10803/ExampleUnitTest.kt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ferryyuwono/android-beginner/tree/main/1.09.01-Demo-Loops" TargetMode="External"/><Relationship Id="rId4" Type="http://schemas.openxmlformats.org/officeDocument/2006/relationships/hyperlink" Target="https://github.com/ferryyuwono/android-beginner/tree/main/1.09.01-Demo-Loops" TargetMode="External"/><Relationship Id="rId5" Type="http://schemas.openxmlformats.org/officeDocument/2006/relationships/hyperlink" Target="https://github.com/ferryyuwono/android-beginner/blob/main/1.09.01-Demo-Loops/app/src/test/java/com/study/android10901/ExampleUnitTest.kt" TargetMode="External"/><Relationship Id="rId6" Type="http://schemas.openxmlformats.org/officeDocument/2006/relationships/image" Target="../media/image36.png"/><Relationship Id="rId7" Type="http://schemas.openxmlformats.org/officeDocument/2006/relationships/image" Target="../media/image5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9.png"/><Relationship Id="rId4" Type="http://schemas.openxmlformats.org/officeDocument/2006/relationships/image" Target="../media/image4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6.png"/><Relationship Id="rId4" Type="http://schemas.openxmlformats.org/officeDocument/2006/relationships/image" Target="../media/image54.png"/><Relationship Id="rId5" Type="http://schemas.openxmlformats.org/officeDocument/2006/relationships/image" Target="../media/image51.png"/><Relationship Id="rId6" Type="http://schemas.openxmlformats.org/officeDocument/2006/relationships/image" Target="../media/image5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ithub.com/ferryyuwono/android-beginner/tree/main/1.09.02-Exercise-Loops" TargetMode="External"/><Relationship Id="rId4" Type="http://schemas.openxmlformats.org/officeDocument/2006/relationships/hyperlink" Target="https://github.com/ferryyuwono/android-beginner/tree/main/1.09.02-Exercise-Loops" TargetMode="External"/><Relationship Id="rId5" Type="http://schemas.openxmlformats.org/officeDocument/2006/relationships/hyperlink" Target="https://github.com/ferryyuwono/android-beginner/tree/main/1.09.02-Exercise-Loops/app/src/test/java/com/study/android10902/ExampleUnitTest.kt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ithub.com/ferryyuwono/android-beginner/tree/main/1.09.03-Solution-Loops" TargetMode="External"/><Relationship Id="rId4" Type="http://schemas.openxmlformats.org/officeDocument/2006/relationships/hyperlink" Target="https://github.com/ferryyuwono/android-beginner/tree/main/1.09.03-Solution-Loops/app/src/test/java/com/study/android10903/ExampleUnitTest.kt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ithub.com/ferryyuwono/android-beginner/tree/main/1.10.01-Demo-Functions" TargetMode="External"/><Relationship Id="rId4" Type="http://schemas.openxmlformats.org/officeDocument/2006/relationships/hyperlink" Target="https://github.com/ferryyuwono/android-beginner/tree/main/1.10.01-Demo-Functions" TargetMode="External"/><Relationship Id="rId5" Type="http://schemas.openxmlformats.org/officeDocument/2006/relationships/hyperlink" Target="https://github.com/ferryyuwono/android-beginner/blob/main/1.10.01-Demo-Functions/app/src/test/java/com/study/android11001/ExampleUnitTest.kt" TargetMode="External"/><Relationship Id="rId6" Type="http://schemas.openxmlformats.org/officeDocument/2006/relationships/image" Target="../media/image62.png"/><Relationship Id="rId7" Type="http://schemas.openxmlformats.org/officeDocument/2006/relationships/image" Target="../media/image6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7.png"/><Relationship Id="rId4" Type="http://schemas.openxmlformats.org/officeDocument/2006/relationships/image" Target="../media/image5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5.png"/><Relationship Id="rId4" Type="http://schemas.openxmlformats.org/officeDocument/2006/relationships/image" Target="../media/image5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github.com/ferryyuwono/android-beginner/tree/main/1.10.02-Exercise-Functions" TargetMode="External"/><Relationship Id="rId4" Type="http://schemas.openxmlformats.org/officeDocument/2006/relationships/hyperlink" Target="https://github.com/ferryyuwono/android-beginner/tree/main/1.10.02-Exercise-Functions/app/src/test/java/com/study/android11002/ExampleUnitTest.kt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ithub.com/ferryyuwono/android-beginner/tree/main/1.10.03-Solution-Functions" TargetMode="External"/><Relationship Id="rId4" Type="http://schemas.openxmlformats.org/officeDocument/2006/relationships/hyperlink" Target="https://github.com/ferryyuwono/android-beginner/tree/main/1.10.03-Solution-Functions/app/src/test/java/com/study/android11003/ExampleUnitTest.kt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2.png"/><Relationship Id="rId4" Type="http://schemas.openxmlformats.org/officeDocument/2006/relationships/hyperlink" Target="https://github.com/ferryyuwono/android-beginner/tree/main/1.11.01-Demo-ClassDataClass" TargetMode="External"/><Relationship Id="rId5" Type="http://schemas.openxmlformats.org/officeDocument/2006/relationships/hyperlink" Target="https://github.com/ferryyuwono/android-beginner/tree/main/1.11.01-Demo-ClassDataClass" TargetMode="External"/><Relationship Id="rId6" Type="http://schemas.openxmlformats.org/officeDocument/2006/relationships/hyperlink" Target="https://github.com/ferryyuwono/android-beginner/tree/main/1.8.01-Demo-ClassDataClass/app/src/test/java/com/study/android1801/ExampleUnitTest.kt" TargetMode="External"/><Relationship Id="rId7" Type="http://schemas.openxmlformats.org/officeDocument/2006/relationships/image" Target="../media/image6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ithub.com/ferryyuwono/android-beginner/tree/main/1.11.01-Demo-ClassDataClass/app/src/test/java/com/study/android11101/Person.kt" TargetMode="External"/><Relationship Id="rId4" Type="http://schemas.openxmlformats.org/officeDocument/2006/relationships/image" Target="../media/image63.png"/><Relationship Id="rId5" Type="http://schemas.openxmlformats.org/officeDocument/2006/relationships/image" Target="../media/image68.png"/><Relationship Id="rId6" Type="http://schemas.openxmlformats.org/officeDocument/2006/relationships/image" Target="../media/image5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2.png"/><Relationship Id="rId4" Type="http://schemas.openxmlformats.org/officeDocument/2006/relationships/image" Target="../media/image66.png"/><Relationship Id="rId5" Type="http://schemas.openxmlformats.org/officeDocument/2006/relationships/image" Target="../media/image60.png"/><Relationship Id="rId6" Type="http://schemas.openxmlformats.org/officeDocument/2006/relationships/hyperlink" Target="https://github.com/ferryyuwono/android-beginner/tree/main/1.11.01-Demo-ClassDataClass/app/src/test/java/com/study/android11101/PersonData.kt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4.png"/><Relationship Id="rId4" Type="http://schemas.openxmlformats.org/officeDocument/2006/relationships/image" Target="../media/image70.png"/><Relationship Id="rId5" Type="http://schemas.openxmlformats.org/officeDocument/2006/relationships/image" Target="../media/image69.png"/><Relationship Id="rId6" Type="http://schemas.openxmlformats.org/officeDocument/2006/relationships/image" Target="../media/image7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github.com/ferryyuwono/android-beginner/tree/main/1.11.02-Exercise-ClassDataClass" TargetMode="External"/><Relationship Id="rId4" Type="http://schemas.openxmlformats.org/officeDocument/2006/relationships/hyperlink" Target="https://github.com/ferryyuwono/android-beginner/tree/main/1.11.02-Exercise-ClassDataClass" TargetMode="External"/><Relationship Id="rId5" Type="http://schemas.openxmlformats.org/officeDocument/2006/relationships/hyperlink" Target="https://github.com/ferryyuwono/android-beginner/tree/main/1.11.02-Exercise-ClassDataClass/app/src/test/java/com/study/android11102/ExampleUnitTest.kt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github.com/ferryyuwono/android-beginner/tree/main/1.11.03-Solution-ClassDataClass" TargetMode="External"/><Relationship Id="rId4" Type="http://schemas.openxmlformats.org/officeDocument/2006/relationships/hyperlink" Target="https://github.com/ferryyuwono/android-beginner/tree/main/1.11.03-Solution-ClassDataClass/app/src/test/java/com/study/android11103/ExampleUnitTest.k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ferryyuwono/android-beginner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studio" TargetMode="External"/><Relationship Id="rId4" Type="http://schemas.openxmlformats.org/officeDocument/2006/relationships/image" Target="../media/image4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Beginner Level for Android Development using Kotlin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</a:t>
            </a:r>
            <a:r>
              <a:rPr lang="en"/>
              <a:t>: Ferry Yuwono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</a:t>
            </a:r>
            <a:r>
              <a:rPr lang="en"/>
              <a:t>Setup Android Emulator</a:t>
            </a:r>
            <a:r>
              <a:rPr lang="en"/>
              <a:t> </a:t>
            </a: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311700" y="1037300"/>
            <a:ext cx="76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</a:t>
            </a:r>
            <a:r>
              <a:rPr lang="en" u="sng">
                <a:solidFill>
                  <a:schemeClr val="hlink"/>
                </a:solidFill>
                <a:hlinkClick r:id="rId4"/>
              </a:rPr>
              <a:t>4</a:t>
            </a:r>
            <a:r>
              <a:rPr lang="en" u="sng">
                <a:solidFill>
                  <a:schemeClr val="hlink"/>
                </a:solidFill>
                <a:hlinkClick r:id="rId5"/>
              </a:rPr>
              <a:t>.01-Demo-GettingStarted</a:t>
            </a:r>
            <a:endParaRPr/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125" y="1457000"/>
            <a:ext cx="5629952" cy="32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Setup Android Emulator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311700" y="1017800"/>
            <a:ext cx="5141700" cy="47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Tools &gt; AVD Manager &gt; Create Virtual Devices... </a:t>
            </a:r>
            <a:endParaRPr/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475" y="1742375"/>
            <a:ext cx="5786149" cy="304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3"/>
          <p:cNvCxnSpPr/>
          <p:nvPr/>
        </p:nvCxnSpPr>
        <p:spPr>
          <a:xfrm>
            <a:off x="4288325" y="1437700"/>
            <a:ext cx="1611300" cy="242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9" name="Google Shape;1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500" y="1708513"/>
            <a:ext cx="2231975" cy="311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3"/>
          <p:cNvCxnSpPr/>
          <p:nvPr/>
        </p:nvCxnSpPr>
        <p:spPr>
          <a:xfrm flipH="1">
            <a:off x="1311125" y="1437700"/>
            <a:ext cx="538800" cy="2017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Setup Android</a:t>
            </a:r>
            <a:r>
              <a:rPr lang="en"/>
              <a:t> Emulator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50" y="1216100"/>
            <a:ext cx="5424876" cy="3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4200175" y="1550725"/>
            <a:ext cx="4178100" cy="47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Make to choose device with Play Store</a:t>
            </a:r>
            <a:endParaRPr/>
          </a:p>
        </p:txBody>
      </p:sp>
      <p:cxnSp>
        <p:nvCxnSpPr>
          <p:cNvPr id="198" name="Google Shape;198;p24"/>
          <p:cNvCxnSpPr/>
          <p:nvPr/>
        </p:nvCxnSpPr>
        <p:spPr>
          <a:xfrm flipH="1">
            <a:off x="2317550" y="2045000"/>
            <a:ext cx="1921200" cy="101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4 </a:t>
            </a:r>
            <a:r>
              <a:rPr lang="en"/>
              <a:t>Setup Android Emulator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75" y="1205525"/>
            <a:ext cx="5476276" cy="35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596775" y="1290450"/>
            <a:ext cx="3198900" cy="47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Target Android</a:t>
            </a:r>
            <a:r>
              <a:rPr lang="en"/>
              <a:t> (Google Play)</a:t>
            </a:r>
            <a:endParaRPr/>
          </a:p>
        </p:txBody>
      </p:sp>
      <p:cxnSp>
        <p:nvCxnSpPr>
          <p:cNvPr id="206" name="Google Shape;206;p25"/>
          <p:cNvCxnSpPr/>
          <p:nvPr/>
        </p:nvCxnSpPr>
        <p:spPr>
          <a:xfrm flipH="1">
            <a:off x="3457850" y="1784725"/>
            <a:ext cx="1177500" cy="84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4 </a:t>
            </a:r>
            <a:r>
              <a:rPr lang="en"/>
              <a:t>Setup Android Emulator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25" y="1154125"/>
            <a:ext cx="5538625" cy="35431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26"/>
          <p:cNvCxnSpPr>
            <a:stCxn id="214" idx="2"/>
          </p:cNvCxnSpPr>
          <p:nvPr/>
        </p:nvCxnSpPr>
        <p:spPr>
          <a:xfrm>
            <a:off x="5460700" y="3842125"/>
            <a:ext cx="352200" cy="607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5046550" y="3365425"/>
            <a:ext cx="828300" cy="47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Finish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</a:t>
            </a:r>
            <a:r>
              <a:rPr lang="en"/>
              <a:t>Setup </a:t>
            </a:r>
            <a:r>
              <a:rPr lang="en"/>
              <a:t>Android Emulator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75" y="1189825"/>
            <a:ext cx="6363426" cy="334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</a:t>
            </a:r>
            <a:r>
              <a:rPr lang="en"/>
              <a:t>Setup Android Emulator</a:t>
            </a:r>
            <a:endParaRPr/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497" y="1260100"/>
            <a:ext cx="3848277" cy="34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260100"/>
            <a:ext cx="4424053" cy="325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8936" y="2741923"/>
            <a:ext cx="4319890" cy="443044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9" name="Google Shape;229;p28"/>
          <p:cNvSpPr/>
          <p:nvPr/>
        </p:nvSpPr>
        <p:spPr>
          <a:xfrm rot="5400000">
            <a:off x="5206458" y="1853750"/>
            <a:ext cx="722100" cy="3203100"/>
          </a:xfrm>
          <a:prstGeom prst="bentUpArrow">
            <a:avLst>
              <a:gd fmla="val 18227" name="adj1"/>
              <a:gd fmla="val 23291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28"/>
          <p:cNvCxnSpPr/>
          <p:nvPr/>
        </p:nvCxnSpPr>
        <p:spPr>
          <a:xfrm>
            <a:off x="2707732" y="1581174"/>
            <a:ext cx="1319700" cy="116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 Kotlin Language</a:t>
            </a:r>
            <a:endParaRPr/>
          </a:p>
        </p:txBody>
      </p:sp>
      <p:sp>
        <p:nvSpPr>
          <p:cNvPr id="236" name="Google Shape;236;p29"/>
          <p:cNvSpPr txBox="1"/>
          <p:nvPr/>
        </p:nvSpPr>
        <p:spPr>
          <a:xfrm>
            <a:off x="311700" y="961100"/>
            <a:ext cx="71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https://github.com/ferryyuwono/android-beginner/tree/main/1.05.01-Demo-Kotlin</a:t>
            </a:r>
            <a:endParaRPr/>
          </a:p>
        </p:txBody>
      </p:sp>
      <p:sp>
        <p:nvSpPr>
          <p:cNvPr id="237" name="Google Shape;237;p29"/>
          <p:cNvSpPr txBox="1"/>
          <p:nvPr/>
        </p:nvSpPr>
        <p:spPr>
          <a:xfrm>
            <a:off x="1327887" y="18002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 comment to code</a:t>
            </a:r>
            <a:endParaRPr/>
          </a:p>
        </p:txBody>
      </p:sp>
      <p:sp>
        <p:nvSpPr>
          <p:cNvPr id="238" name="Google Shape;238;p29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/>
          <p:nvPr/>
        </p:nvSpPr>
        <p:spPr>
          <a:xfrm rot="5400000">
            <a:off x="578775" y="24656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 txBox="1"/>
          <p:nvPr/>
        </p:nvSpPr>
        <p:spPr>
          <a:xfrm>
            <a:off x="1327887" y="2287141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Print standard output</a:t>
            </a:r>
            <a:endParaRPr/>
          </a:p>
        </p:txBody>
      </p:sp>
      <p:sp>
        <p:nvSpPr>
          <p:cNvPr id="242" name="Google Shape;242;p29"/>
          <p:cNvSpPr txBox="1"/>
          <p:nvPr/>
        </p:nvSpPr>
        <p:spPr>
          <a:xfrm>
            <a:off x="1327887" y="2774054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Run your code</a:t>
            </a:r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9027" y="1647813"/>
            <a:ext cx="3818400" cy="22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025" y="3276650"/>
            <a:ext cx="5299025" cy="148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29"/>
          <p:cNvCxnSpPr/>
          <p:nvPr/>
        </p:nvCxnSpPr>
        <p:spPr>
          <a:xfrm flipH="1">
            <a:off x="4303050" y="2000800"/>
            <a:ext cx="949800" cy="138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311700" y="12805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6"/>
              </a:rPr>
              <a:t>ExampleUnitTest.kt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1.6.1 [Demo] </a:t>
            </a:r>
            <a:r>
              <a:rPr lang="en"/>
              <a:t>Declare Variables and Data Types</a:t>
            </a:r>
            <a:endParaRPr/>
          </a:p>
        </p:txBody>
      </p:sp>
      <p:sp>
        <p:nvSpPr>
          <p:cNvPr id="252" name="Google Shape;252;p30"/>
          <p:cNvSpPr txBox="1"/>
          <p:nvPr/>
        </p:nvSpPr>
        <p:spPr>
          <a:xfrm>
            <a:off x="311700" y="1037300"/>
            <a:ext cx="77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https://github.com/ferryyuwono/android-beginner/tree/main/1.06.01-</a:t>
            </a:r>
            <a:r>
              <a:rPr lang="en" u="sng">
                <a:solidFill>
                  <a:schemeClr val="hlink"/>
                </a:solidFill>
                <a:hlinkClick r:id="rId4"/>
              </a:rPr>
              <a:t>Demo-VariablesDataTypes</a:t>
            </a:r>
            <a:endParaRPr/>
          </a:p>
        </p:txBody>
      </p:sp>
      <p:sp>
        <p:nvSpPr>
          <p:cNvPr id="253" name="Google Shape;253;p30"/>
          <p:cNvSpPr txBox="1"/>
          <p:nvPr/>
        </p:nvSpPr>
        <p:spPr>
          <a:xfrm>
            <a:off x="1327887" y="17240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Read only variables</a:t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 rot="5400000">
            <a:off x="701900" y="1439025"/>
            <a:ext cx="408900" cy="893700"/>
          </a:xfrm>
          <a:prstGeom prst="bentUpArrow">
            <a:avLst>
              <a:gd fmla="val 27415" name="adj1"/>
              <a:gd fmla="val 25000" name="adj2"/>
              <a:gd fmla="val 22609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600" y="2167450"/>
            <a:ext cx="4482862" cy="26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8000" y="2167453"/>
            <a:ext cx="371475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311700" y="13567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7"/>
              </a:rPr>
              <a:t>ExampleUnitTest.kt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/>
        </p:nvSpPr>
        <p:spPr>
          <a:xfrm>
            <a:off x="1327887" y="3524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ariables</a:t>
            </a:r>
            <a:endParaRPr/>
          </a:p>
        </p:txBody>
      </p:sp>
      <p:sp>
        <p:nvSpPr>
          <p:cNvPr id="263" name="Google Shape;263;p31"/>
          <p:cNvSpPr/>
          <p:nvPr/>
        </p:nvSpPr>
        <p:spPr>
          <a:xfrm rot="5400000">
            <a:off x="578775" y="483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00" y="931225"/>
            <a:ext cx="5214650" cy="370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3497" y="931222"/>
            <a:ext cx="2920450" cy="9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598100" y="1775226"/>
            <a:ext cx="8222100" cy="13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1: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Android and Kotlin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/>
        </p:nvSpPr>
        <p:spPr>
          <a:xfrm>
            <a:off x="1327887" y="3524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Types</a:t>
            </a:r>
            <a:endParaRPr/>
          </a:p>
        </p:txBody>
      </p:sp>
      <p:sp>
        <p:nvSpPr>
          <p:cNvPr id="271" name="Google Shape;271;p32"/>
          <p:cNvSpPr/>
          <p:nvPr/>
        </p:nvSpPr>
        <p:spPr>
          <a:xfrm rot="5400000">
            <a:off x="578775" y="483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337" y="228025"/>
            <a:ext cx="350520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4275" y="2888875"/>
            <a:ext cx="2307700" cy="194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375" y="814128"/>
            <a:ext cx="2861716" cy="4024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1.6.2 [Exercise] Declare Variables and Data Types</a:t>
            </a:r>
            <a:endParaRPr sz="2700"/>
          </a:p>
        </p:txBody>
      </p:sp>
      <p:sp>
        <p:nvSpPr>
          <p:cNvPr id="280" name="Google Shape;280;p33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https://github.com/ferryyuwono/android-beginner/tree/main/1.06.02-Exercise-VariablesDataTypes</a:t>
            </a:r>
            <a:endParaRPr/>
          </a:p>
        </p:txBody>
      </p:sp>
      <p:sp>
        <p:nvSpPr>
          <p:cNvPr id="281" name="Google Shape;281;p33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282" name="Google Shape;282;p33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ExampleUnitTest.kt</a:t>
            </a:r>
            <a:endParaRPr sz="1300"/>
          </a:p>
        </p:txBody>
      </p:sp>
      <p:sp>
        <p:nvSpPr>
          <p:cNvPr id="283" name="Google Shape;283;p33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284" name="Google Shape;284;p33"/>
          <p:cNvSpPr txBox="1"/>
          <p:nvPr/>
        </p:nvSpPr>
        <p:spPr>
          <a:xfrm>
            <a:off x="3193199" y="2003200"/>
            <a:ext cx="247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Write simpler code</a:t>
            </a:r>
            <a:endParaRPr/>
          </a:p>
        </p:txBody>
      </p:sp>
      <p:sp>
        <p:nvSpPr>
          <p:cNvPr id="285" name="Google Shape;285;p33"/>
          <p:cNvSpPr/>
          <p:nvPr/>
        </p:nvSpPr>
        <p:spPr>
          <a:xfrm rot="5400000">
            <a:off x="2444100" y="16991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3"/>
          <p:cNvSpPr/>
          <p:nvPr/>
        </p:nvSpPr>
        <p:spPr>
          <a:xfrm rot="5400000">
            <a:off x="2444100" y="218385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"/>
          <p:cNvSpPr/>
          <p:nvPr/>
        </p:nvSpPr>
        <p:spPr>
          <a:xfrm rot="5400000">
            <a:off x="2444100" y="266860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3"/>
          <p:cNvSpPr txBox="1"/>
          <p:nvPr/>
        </p:nvSpPr>
        <p:spPr>
          <a:xfrm>
            <a:off x="3193212" y="2490116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Explicit Conversion</a:t>
            </a:r>
            <a:endParaRPr/>
          </a:p>
        </p:txBody>
      </p:sp>
      <p:sp>
        <p:nvSpPr>
          <p:cNvPr id="289" name="Google Shape;289;p33"/>
          <p:cNvSpPr txBox="1"/>
          <p:nvPr/>
        </p:nvSpPr>
        <p:spPr>
          <a:xfrm>
            <a:off x="3193212" y="2977029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Nullable data type</a:t>
            </a:r>
            <a:endParaRPr/>
          </a:p>
        </p:txBody>
      </p:sp>
      <p:sp>
        <p:nvSpPr>
          <p:cNvPr id="290" name="Google Shape;290;p33"/>
          <p:cNvSpPr txBox="1"/>
          <p:nvPr/>
        </p:nvSpPr>
        <p:spPr>
          <a:xfrm>
            <a:off x="3190544" y="3454506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Unsigned data type</a:t>
            </a:r>
            <a:endParaRPr/>
          </a:p>
        </p:txBody>
      </p:sp>
      <p:sp>
        <p:nvSpPr>
          <p:cNvPr id="291" name="Google Shape;291;p33"/>
          <p:cNvSpPr/>
          <p:nvPr/>
        </p:nvSpPr>
        <p:spPr>
          <a:xfrm rot="5400000">
            <a:off x="2441432" y="3150403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3"/>
          <p:cNvSpPr/>
          <p:nvPr/>
        </p:nvSpPr>
        <p:spPr>
          <a:xfrm rot="5400000">
            <a:off x="2441432" y="3635157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3"/>
          <p:cNvSpPr txBox="1"/>
          <p:nvPr/>
        </p:nvSpPr>
        <p:spPr>
          <a:xfrm>
            <a:off x="3190544" y="3941419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Surrogate pair unicode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1.6.3 [Solution] Declare Variables and Data Types</a:t>
            </a:r>
            <a:endParaRPr sz="2700"/>
          </a:p>
        </p:txBody>
      </p:sp>
      <p:sp>
        <p:nvSpPr>
          <p:cNvPr id="299" name="Google Shape;299;p34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https://github.com/ferryyuwono/android-beginner/tree/main/1.06.03-Solution-VariablesDataTypes</a:t>
            </a:r>
            <a:endParaRPr/>
          </a:p>
        </p:txBody>
      </p:sp>
      <p:sp>
        <p:nvSpPr>
          <p:cNvPr id="300" name="Google Shape;300;p34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301" name="Google Shape;301;p34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ExampleUnitTest.kt</a:t>
            </a:r>
            <a:endParaRPr sz="1300"/>
          </a:p>
        </p:txBody>
      </p:sp>
      <p:sp>
        <p:nvSpPr>
          <p:cNvPr id="302" name="Google Shape;302;p34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303" name="Google Shape;303;p34"/>
          <p:cNvSpPr txBox="1"/>
          <p:nvPr/>
        </p:nvSpPr>
        <p:spPr>
          <a:xfrm>
            <a:off x="3193199" y="2003200"/>
            <a:ext cx="247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Write simpler code</a:t>
            </a:r>
            <a:endParaRPr/>
          </a:p>
        </p:txBody>
      </p:sp>
      <p:sp>
        <p:nvSpPr>
          <p:cNvPr id="304" name="Google Shape;304;p34"/>
          <p:cNvSpPr/>
          <p:nvPr/>
        </p:nvSpPr>
        <p:spPr>
          <a:xfrm rot="5400000">
            <a:off x="2444100" y="16991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4"/>
          <p:cNvSpPr/>
          <p:nvPr/>
        </p:nvSpPr>
        <p:spPr>
          <a:xfrm rot="5400000">
            <a:off x="2444100" y="218385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4"/>
          <p:cNvSpPr/>
          <p:nvPr/>
        </p:nvSpPr>
        <p:spPr>
          <a:xfrm rot="5400000">
            <a:off x="2444100" y="266860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4"/>
          <p:cNvSpPr txBox="1"/>
          <p:nvPr/>
        </p:nvSpPr>
        <p:spPr>
          <a:xfrm>
            <a:off x="3193212" y="2490116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Explicit Conversion</a:t>
            </a:r>
            <a:endParaRPr/>
          </a:p>
        </p:txBody>
      </p:sp>
      <p:sp>
        <p:nvSpPr>
          <p:cNvPr id="308" name="Google Shape;308;p34"/>
          <p:cNvSpPr txBox="1"/>
          <p:nvPr/>
        </p:nvSpPr>
        <p:spPr>
          <a:xfrm>
            <a:off x="3193212" y="2977029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Nullable data type</a:t>
            </a:r>
            <a:endParaRPr/>
          </a:p>
        </p:txBody>
      </p:sp>
      <p:sp>
        <p:nvSpPr>
          <p:cNvPr id="309" name="Google Shape;309;p34"/>
          <p:cNvSpPr txBox="1"/>
          <p:nvPr/>
        </p:nvSpPr>
        <p:spPr>
          <a:xfrm>
            <a:off x="3190544" y="3454506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Unsigned data type</a:t>
            </a:r>
            <a:endParaRPr/>
          </a:p>
        </p:txBody>
      </p:sp>
      <p:sp>
        <p:nvSpPr>
          <p:cNvPr id="310" name="Google Shape;310;p34"/>
          <p:cNvSpPr/>
          <p:nvPr/>
        </p:nvSpPr>
        <p:spPr>
          <a:xfrm rot="5400000">
            <a:off x="2441432" y="3150403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4"/>
          <p:cNvSpPr/>
          <p:nvPr/>
        </p:nvSpPr>
        <p:spPr>
          <a:xfrm rot="5400000">
            <a:off x="2441432" y="3635157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4"/>
          <p:cNvSpPr txBox="1"/>
          <p:nvPr/>
        </p:nvSpPr>
        <p:spPr>
          <a:xfrm>
            <a:off x="3190544" y="3941419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Surrogate pair unicode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1.6.3 [Solution] Declare Variables and Data Types</a:t>
            </a:r>
            <a:endParaRPr sz="2700"/>
          </a:p>
        </p:txBody>
      </p:sp>
      <p:pic>
        <p:nvPicPr>
          <p:cNvPr id="318" name="Google Shape;3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50" y="1655075"/>
            <a:ext cx="40195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350" y="1663250"/>
            <a:ext cx="3571875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5"/>
          <p:cNvSpPr/>
          <p:nvPr/>
        </p:nvSpPr>
        <p:spPr>
          <a:xfrm>
            <a:off x="4422325" y="2064338"/>
            <a:ext cx="617400" cy="3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 txBox="1"/>
          <p:nvPr>
            <p:ph idx="1" type="body"/>
          </p:nvPr>
        </p:nvSpPr>
        <p:spPr>
          <a:xfrm>
            <a:off x="311700" y="1017800"/>
            <a:ext cx="71262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on how to do the exercise and compare with solution</a:t>
            </a:r>
            <a:endParaRPr/>
          </a:p>
        </p:txBody>
      </p:sp>
      <p:sp>
        <p:nvSpPr>
          <p:cNvPr id="322" name="Google Shape;322;p35"/>
          <p:cNvSpPr/>
          <p:nvPr/>
        </p:nvSpPr>
        <p:spPr>
          <a:xfrm>
            <a:off x="4430725" y="3644313"/>
            <a:ext cx="617400" cy="3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550" y="2939588"/>
            <a:ext cx="3748939" cy="82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7425" y="3812538"/>
            <a:ext cx="3278065" cy="826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83350" y="2936900"/>
            <a:ext cx="3799474" cy="83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83340" y="3812538"/>
            <a:ext cx="3252523" cy="826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1.7.1 [Demo] Array and Collections</a:t>
            </a:r>
            <a:endParaRPr/>
          </a:p>
        </p:txBody>
      </p:sp>
      <p:sp>
        <p:nvSpPr>
          <p:cNvPr id="332" name="Google Shape;332;p36"/>
          <p:cNvSpPr txBox="1"/>
          <p:nvPr/>
        </p:nvSpPr>
        <p:spPr>
          <a:xfrm>
            <a:off x="311700" y="1037300"/>
            <a:ext cx="75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https://github.com/ferryyuwono/android-beginner/tree/main/1.07.01-Demo-</a:t>
            </a:r>
            <a:r>
              <a:rPr lang="en" u="sng">
                <a:solidFill>
                  <a:schemeClr val="hlink"/>
                </a:solidFill>
                <a:hlinkClick r:id="rId4"/>
              </a:rPr>
              <a:t>ArrayCollections</a:t>
            </a:r>
            <a:endParaRPr/>
          </a:p>
        </p:txBody>
      </p:sp>
      <p:sp>
        <p:nvSpPr>
          <p:cNvPr id="333" name="Google Shape;333;p36"/>
          <p:cNvSpPr txBox="1"/>
          <p:nvPr/>
        </p:nvSpPr>
        <p:spPr>
          <a:xfrm>
            <a:off x="1327887" y="17240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Array</a:t>
            </a:r>
            <a:endParaRPr/>
          </a:p>
        </p:txBody>
      </p:sp>
      <p:sp>
        <p:nvSpPr>
          <p:cNvPr id="334" name="Google Shape;334;p36"/>
          <p:cNvSpPr/>
          <p:nvPr/>
        </p:nvSpPr>
        <p:spPr>
          <a:xfrm rot="5400000">
            <a:off x="701900" y="1439025"/>
            <a:ext cx="408900" cy="893700"/>
          </a:xfrm>
          <a:prstGeom prst="bentUpArrow">
            <a:avLst>
              <a:gd fmla="val 27415" name="adj1"/>
              <a:gd fmla="val 25000" name="adj2"/>
              <a:gd fmla="val 22609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6"/>
          <p:cNvSpPr txBox="1"/>
          <p:nvPr>
            <p:ph idx="1" type="body"/>
          </p:nvPr>
        </p:nvSpPr>
        <p:spPr>
          <a:xfrm>
            <a:off x="311700" y="13567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5"/>
              </a:rPr>
              <a:t>ExampleUnitTest.kt</a:t>
            </a:r>
            <a:endParaRPr/>
          </a:p>
        </p:txBody>
      </p:sp>
      <p:pic>
        <p:nvPicPr>
          <p:cNvPr id="336" name="Google Shape;336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6325" y="2185728"/>
            <a:ext cx="36195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4100" y="2144828"/>
            <a:ext cx="4514706" cy="2652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50" y="1051700"/>
            <a:ext cx="404812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150" y="1613650"/>
            <a:ext cx="36480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/>
          <p:nvPr/>
        </p:nvSpPr>
        <p:spPr>
          <a:xfrm>
            <a:off x="1327887" y="3524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Collections</a:t>
            </a:r>
            <a:endParaRPr/>
          </a:p>
        </p:txBody>
      </p:sp>
      <p:sp>
        <p:nvSpPr>
          <p:cNvPr id="349" name="Google Shape;349;p38"/>
          <p:cNvSpPr/>
          <p:nvPr/>
        </p:nvSpPr>
        <p:spPr>
          <a:xfrm rot="5400000">
            <a:off x="578775" y="483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25" y="907703"/>
            <a:ext cx="7381875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850" y="3485628"/>
            <a:ext cx="3148777" cy="1102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50" y="93550"/>
            <a:ext cx="6224275" cy="4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7700" y="2781275"/>
            <a:ext cx="354330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1.7.2 [Exercise] Array and Collections</a:t>
            </a:r>
            <a:endParaRPr sz="2700"/>
          </a:p>
        </p:txBody>
      </p:sp>
      <p:sp>
        <p:nvSpPr>
          <p:cNvPr id="363" name="Google Shape;363;p40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https://github.com/ferryyuwono/android-beginner/tree/main/1.07.02-Exercise-</a:t>
            </a:r>
            <a:r>
              <a:rPr lang="en" u="sng">
                <a:solidFill>
                  <a:schemeClr val="hlink"/>
                </a:solidFill>
                <a:hlinkClick r:id="rId4"/>
              </a:rPr>
              <a:t>ArrayCollections</a:t>
            </a:r>
            <a:endParaRPr/>
          </a:p>
        </p:txBody>
      </p:sp>
      <p:sp>
        <p:nvSpPr>
          <p:cNvPr id="364" name="Google Shape;364;p40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365" name="Google Shape;365;p40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ExampleUnitTest.kt</a:t>
            </a:r>
            <a:endParaRPr sz="1300"/>
          </a:p>
        </p:txBody>
      </p:sp>
      <p:sp>
        <p:nvSpPr>
          <p:cNvPr id="366" name="Google Shape;366;p40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367" name="Google Shape;367;p40"/>
          <p:cNvSpPr txBox="1"/>
          <p:nvPr/>
        </p:nvSpPr>
        <p:spPr>
          <a:xfrm>
            <a:off x="1344225" y="2798400"/>
            <a:ext cx="294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Array of nullable data type</a:t>
            </a:r>
            <a:endParaRPr/>
          </a:p>
        </p:txBody>
      </p:sp>
      <p:sp>
        <p:nvSpPr>
          <p:cNvPr id="368" name="Google Shape;368;p40"/>
          <p:cNvSpPr/>
          <p:nvPr/>
        </p:nvSpPr>
        <p:spPr>
          <a:xfrm rot="5400000">
            <a:off x="595125" y="24943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0"/>
          <p:cNvSpPr/>
          <p:nvPr/>
        </p:nvSpPr>
        <p:spPr>
          <a:xfrm rot="5400000">
            <a:off x="595125" y="297905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0"/>
          <p:cNvSpPr txBox="1"/>
          <p:nvPr/>
        </p:nvSpPr>
        <p:spPr>
          <a:xfrm>
            <a:off x="1344219" y="3285325"/>
            <a:ext cx="442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Convert immutable to mutable collection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1.7.3 [Solution] Array and Collections</a:t>
            </a:r>
            <a:endParaRPr sz="2700"/>
          </a:p>
        </p:txBody>
      </p:sp>
      <p:sp>
        <p:nvSpPr>
          <p:cNvPr id="376" name="Google Shape;376;p41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https://github.com/ferryyuwono/android-beginner/tree/main/1.07.03-Solution-ArrayCollections</a:t>
            </a:r>
            <a:endParaRPr/>
          </a:p>
        </p:txBody>
      </p:sp>
      <p:sp>
        <p:nvSpPr>
          <p:cNvPr id="377" name="Google Shape;377;p41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378" name="Google Shape;378;p41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ExampleUnitTest.kt</a:t>
            </a:r>
            <a:endParaRPr sz="1300"/>
          </a:p>
        </p:txBody>
      </p:sp>
      <p:sp>
        <p:nvSpPr>
          <p:cNvPr id="379" name="Google Shape;379;p41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380" name="Google Shape;380;p41"/>
          <p:cNvSpPr txBox="1"/>
          <p:nvPr/>
        </p:nvSpPr>
        <p:spPr>
          <a:xfrm>
            <a:off x="1344225" y="2798400"/>
            <a:ext cx="294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Array of nullable data type</a:t>
            </a:r>
            <a:endParaRPr/>
          </a:p>
        </p:txBody>
      </p:sp>
      <p:sp>
        <p:nvSpPr>
          <p:cNvPr id="381" name="Google Shape;381;p41"/>
          <p:cNvSpPr/>
          <p:nvPr/>
        </p:nvSpPr>
        <p:spPr>
          <a:xfrm rot="5400000">
            <a:off x="595125" y="24943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1"/>
          <p:cNvSpPr/>
          <p:nvPr/>
        </p:nvSpPr>
        <p:spPr>
          <a:xfrm rot="5400000">
            <a:off x="595125" y="297905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1"/>
          <p:cNvSpPr txBox="1"/>
          <p:nvPr/>
        </p:nvSpPr>
        <p:spPr>
          <a:xfrm>
            <a:off x="1344219" y="3285325"/>
            <a:ext cx="442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Convert immutable to mutable collection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Introduction + Course Outline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957" y="2382050"/>
            <a:ext cx="23812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017800"/>
            <a:ext cx="37644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Introduction to Android and Kotlin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5907950" y="211005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Since the release of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Android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Studio 3.0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in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October 2017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Kotlin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has been included as an alternative to the standard Java compiler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5404050" y="3210588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On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7 May 2019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, Google announced that the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Kotlin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programming language is now its preferred language for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Android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app developers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275" y="1718100"/>
            <a:ext cx="2543850" cy="29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2958375" y="149450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Kotlin is a modern statically typed programming language used by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over 60% of professional Android developers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that helps boost productivity, developer satisfaction, and code safety.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1.8.1 [Demo] Conditions</a:t>
            </a:r>
            <a:endParaRPr/>
          </a:p>
        </p:txBody>
      </p:sp>
      <p:sp>
        <p:nvSpPr>
          <p:cNvPr id="389" name="Google Shape;389;p42"/>
          <p:cNvSpPr txBox="1"/>
          <p:nvPr/>
        </p:nvSpPr>
        <p:spPr>
          <a:xfrm>
            <a:off x="311700" y="1037300"/>
            <a:ext cx="75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https://github.com/ferryyuwono/android-beginner/tree/main/1.08.01-Demo-C</a:t>
            </a:r>
            <a:r>
              <a:rPr lang="en" u="sng">
                <a:solidFill>
                  <a:schemeClr val="hlink"/>
                </a:solidFill>
                <a:hlinkClick r:id="rId4"/>
              </a:rPr>
              <a:t>onditions</a:t>
            </a:r>
            <a:endParaRPr/>
          </a:p>
        </p:txBody>
      </p:sp>
      <p:sp>
        <p:nvSpPr>
          <p:cNvPr id="390" name="Google Shape;390;p42"/>
          <p:cNvSpPr txBox="1"/>
          <p:nvPr/>
        </p:nvSpPr>
        <p:spPr>
          <a:xfrm>
            <a:off x="1327887" y="17240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if condition</a:t>
            </a:r>
            <a:endParaRPr/>
          </a:p>
        </p:txBody>
      </p:sp>
      <p:sp>
        <p:nvSpPr>
          <p:cNvPr id="391" name="Google Shape;391;p42"/>
          <p:cNvSpPr/>
          <p:nvPr/>
        </p:nvSpPr>
        <p:spPr>
          <a:xfrm rot="5400000">
            <a:off x="701900" y="1439025"/>
            <a:ext cx="408900" cy="893700"/>
          </a:xfrm>
          <a:prstGeom prst="bentUpArrow">
            <a:avLst>
              <a:gd fmla="val 27415" name="adj1"/>
              <a:gd fmla="val 25000" name="adj2"/>
              <a:gd fmla="val 22609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2"/>
          <p:cNvSpPr txBox="1"/>
          <p:nvPr>
            <p:ph idx="1" type="body"/>
          </p:nvPr>
        </p:nvSpPr>
        <p:spPr>
          <a:xfrm>
            <a:off x="311700" y="13567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5"/>
              </a:rPr>
              <a:t>ExampleUnitTest.kt</a:t>
            </a:r>
            <a:endParaRPr/>
          </a:p>
        </p:txBody>
      </p:sp>
      <p:pic>
        <p:nvPicPr>
          <p:cNvPr id="393" name="Google Shape;393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7487" y="1510778"/>
            <a:ext cx="2836438" cy="3152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9500" y="2571753"/>
            <a:ext cx="3468412" cy="896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3"/>
          <p:cNvSpPr txBox="1"/>
          <p:nvPr/>
        </p:nvSpPr>
        <p:spPr>
          <a:xfrm>
            <a:off x="1327887" y="3524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when condition</a:t>
            </a:r>
            <a:endParaRPr/>
          </a:p>
        </p:txBody>
      </p:sp>
      <p:sp>
        <p:nvSpPr>
          <p:cNvPr id="400" name="Google Shape;400;p43"/>
          <p:cNvSpPr/>
          <p:nvPr/>
        </p:nvSpPr>
        <p:spPr>
          <a:xfrm rot="5400000">
            <a:off x="578775" y="483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86" y="814125"/>
            <a:ext cx="3636266" cy="387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237" y="1799700"/>
            <a:ext cx="35623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4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https://github.com/ferryyuwono/android-beginner/tree/main/1.08.02-Exercise-</a:t>
            </a:r>
            <a:r>
              <a:rPr lang="en" u="sng">
                <a:solidFill>
                  <a:schemeClr val="hlink"/>
                </a:solidFill>
                <a:hlinkClick r:id="rId4"/>
              </a:rPr>
              <a:t>Conditions</a:t>
            </a:r>
            <a:endParaRPr/>
          </a:p>
        </p:txBody>
      </p:sp>
      <p:sp>
        <p:nvSpPr>
          <p:cNvPr id="408" name="Google Shape;408;p44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409" name="Google Shape;409;p44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ExampleUnitTest.kt</a:t>
            </a:r>
            <a:endParaRPr sz="1300"/>
          </a:p>
        </p:txBody>
      </p:sp>
      <p:sp>
        <p:nvSpPr>
          <p:cNvPr id="410" name="Google Shape;410;p44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411" name="Google Shape;411;p44"/>
          <p:cNvSpPr txBox="1"/>
          <p:nvPr>
            <p:ph type="title"/>
          </p:nvPr>
        </p:nvSpPr>
        <p:spPr>
          <a:xfrm>
            <a:off x="311700" y="410000"/>
            <a:ext cx="8437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700"/>
              <a:t>1.8.2 [Exercise] Conditions</a:t>
            </a:r>
            <a:endParaRPr sz="2700"/>
          </a:p>
        </p:txBody>
      </p:sp>
      <p:sp>
        <p:nvSpPr>
          <p:cNvPr id="412" name="Google Shape;412;p44"/>
          <p:cNvSpPr txBox="1"/>
          <p:nvPr/>
        </p:nvSpPr>
        <p:spPr>
          <a:xfrm>
            <a:off x="1327975" y="2798400"/>
            <a:ext cx="397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Variable assignment with condition</a:t>
            </a:r>
            <a:endParaRPr/>
          </a:p>
        </p:txBody>
      </p:sp>
      <p:sp>
        <p:nvSpPr>
          <p:cNvPr id="413" name="Google Shape;413;p44"/>
          <p:cNvSpPr/>
          <p:nvPr/>
        </p:nvSpPr>
        <p:spPr>
          <a:xfrm rot="5400000">
            <a:off x="578875" y="24943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4"/>
          <p:cNvSpPr/>
          <p:nvPr/>
        </p:nvSpPr>
        <p:spPr>
          <a:xfrm rot="5400000">
            <a:off x="578875" y="297905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4"/>
          <p:cNvSpPr txBox="1"/>
          <p:nvPr/>
        </p:nvSpPr>
        <p:spPr>
          <a:xfrm>
            <a:off x="1327975" y="3285325"/>
            <a:ext cx="327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Write simpler when condition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1.8.3 [Solution] Conditions</a:t>
            </a:r>
            <a:endParaRPr sz="2700"/>
          </a:p>
        </p:txBody>
      </p:sp>
      <p:sp>
        <p:nvSpPr>
          <p:cNvPr id="421" name="Google Shape;421;p45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https://github.com/ferryyuwono/android-beginner/tree/main/1.08.03-Solution-</a:t>
            </a:r>
            <a:r>
              <a:rPr lang="en" u="sng">
                <a:solidFill>
                  <a:schemeClr val="hlink"/>
                </a:solidFill>
                <a:hlinkClick r:id="rId4"/>
              </a:rPr>
              <a:t>Conditions</a:t>
            </a:r>
            <a:endParaRPr/>
          </a:p>
        </p:txBody>
      </p:sp>
      <p:sp>
        <p:nvSpPr>
          <p:cNvPr id="422" name="Google Shape;422;p45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423" name="Google Shape;423;p45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ExampleUnitTest.kt</a:t>
            </a:r>
            <a:endParaRPr sz="1300"/>
          </a:p>
        </p:txBody>
      </p:sp>
      <p:sp>
        <p:nvSpPr>
          <p:cNvPr id="424" name="Google Shape;424;p45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425" name="Google Shape;425;p45"/>
          <p:cNvSpPr txBox="1"/>
          <p:nvPr/>
        </p:nvSpPr>
        <p:spPr>
          <a:xfrm>
            <a:off x="1327975" y="2798400"/>
            <a:ext cx="397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Variable assignment with condition</a:t>
            </a:r>
            <a:endParaRPr/>
          </a:p>
        </p:txBody>
      </p:sp>
      <p:sp>
        <p:nvSpPr>
          <p:cNvPr id="426" name="Google Shape;426;p45"/>
          <p:cNvSpPr/>
          <p:nvPr/>
        </p:nvSpPr>
        <p:spPr>
          <a:xfrm rot="5400000">
            <a:off x="578875" y="24943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5"/>
          <p:cNvSpPr/>
          <p:nvPr/>
        </p:nvSpPr>
        <p:spPr>
          <a:xfrm rot="5400000">
            <a:off x="578875" y="297905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5"/>
          <p:cNvSpPr txBox="1"/>
          <p:nvPr/>
        </p:nvSpPr>
        <p:spPr>
          <a:xfrm>
            <a:off x="1327975" y="3285325"/>
            <a:ext cx="327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Write simpler when condition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1.9.1 [Demo] Loops</a:t>
            </a:r>
            <a:endParaRPr/>
          </a:p>
        </p:txBody>
      </p:sp>
      <p:sp>
        <p:nvSpPr>
          <p:cNvPr id="434" name="Google Shape;434;p46"/>
          <p:cNvSpPr txBox="1"/>
          <p:nvPr/>
        </p:nvSpPr>
        <p:spPr>
          <a:xfrm>
            <a:off x="311700" y="1037300"/>
            <a:ext cx="75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https://github.com/ferryyuwono/android-beginner/tree/main/1.09.01-Demo-</a:t>
            </a:r>
            <a:r>
              <a:rPr lang="en" u="sng">
                <a:solidFill>
                  <a:schemeClr val="hlink"/>
                </a:solidFill>
                <a:hlinkClick r:id="rId4"/>
              </a:rPr>
              <a:t>Loops</a:t>
            </a:r>
            <a:endParaRPr/>
          </a:p>
        </p:txBody>
      </p:sp>
      <p:sp>
        <p:nvSpPr>
          <p:cNvPr id="435" name="Google Shape;435;p46"/>
          <p:cNvSpPr txBox="1"/>
          <p:nvPr/>
        </p:nvSpPr>
        <p:spPr>
          <a:xfrm>
            <a:off x="1327887" y="17240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loops</a:t>
            </a:r>
            <a:endParaRPr/>
          </a:p>
        </p:txBody>
      </p:sp>
      <p:sp>
        <p:nvSpPr>
          <p:cNvPr id="436" name="Google Shape;436;p46"/>
          <p:cNvSpPr/>
          <p:nvPr/>
        </p:nvSpPr>
        <p:spPr>
          <a:xfrm rot="5400000">
            <a:off x="701900" y="1439025"/>
            <a:ext cx="408900" cy="893700"/>
          </a:xfrm>
          <a:prstGeom prst="bentUpArrow">
            <a:avLst>
              <a:gd fmla="val 27415" name="adj1"/>
              <a:gd fmla="val 25000" name="adj2"/>
              <a:gd fmla="val 22609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6"/>
          <p:cNvSpPr txBox="1"/>
          <p:nvPr>
            <p:ph idx="1" type="body"/>
          </p:nvPr>
        </p:nvSpPr>
        <p:spPr>
          <a:xfrm>
            <a:off x="311700" y="13567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5"/>
              </a:rPr>
              <a:t>ExampleUnitTest.kt</a:t>
            </a:r>
            <a:endParaRPr/>
          </a:p>
        </p:txBody>
      </p:sp>
      <p:pic>
        <p:nvPicPr>
          <p:cNvPr id="438" name="Google Shape;438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500" y="2185728"/>
            <a:ext cx="3399120" cy="2652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13787" y="2185728"/>
            <a:ext cx="355282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600" y="304800"/>
            <a:ext cx="345757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600" y="2792500"/>
            <a:ext cx="35909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8"/>
          <p:cNvSpPr txBox="1"/>
          <p:nvPr/>
        </p:nvSpPr>
        <p:spPr>
          <a:xfrm>
            <a:off x="1327887" y="3524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While Loops</a:t>
            </a:r>
            <a:endParaRPr/>
          </a:p>
        </p:txBody>
      </p:sp>
      <p:sp>
        <p:nvSpPr>
          <p:cNvPr id="451" name="Google Shape;451;p48"/>
          <p:cNvSpPr/>
          <p:nvPr/>
        </p:nvSpPr>
        <p:spPr>
          <a:xfrm rot="5400000">
            <a:off x="578775" y="483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Google Shape;45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75" y="814125"/>
            <a:ext cx="3000000" cy="236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377" y="3366875"/>
            <a:ext cx="3000000" cy="14278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4" name="Google Shape;454;p48"/>
          <p:cNvCxnSpPr/>
          <p:nvPr/>
        </p:nvCxnSpPr>
        <p:spPr>
          <a:xfrm>
            <a:off x="4219100" y="219075"/>
            <a:ext cx="0" cy="46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48"/>
          <p:cNvSpPr txBox="1"/>
          <p:nvPr/>
        </p:nvSpPr>
        <p:spPr>
          <a:xfrm>
            <a:off x="5363112" y="3524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While Loops</a:t>
            </a:r>
            <a:endParaRPr/>
          </a:p>
        </p:txBody>
      </p:sp>
      <p:sp>
        <p:nvSpPr>
          <p:cNvPr id="456" name="Google Shape;456;p48"/>
          <p:cNvSpPr/>
          <p:nvPr/>
        </p:nvSpPr>
        <p:spPr>
          <a:xfrm rot="5400000">
            <a:off x="4614000" y="483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7" name="Google Shape;45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4600" y="806843"/>
            <a:ext cx="3643493" cy="24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5650" y="3400493"/>
            <a:ext cx="35814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9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https://github.com/ferryyuwono/android-beginner/tree/main/1.09.02-Exercise-</a:t>
            </a:r>
            <a:r>
              <a:rPr lang="en" u="sng">
                <a:solidFill>
                  <a:schemeClr val="hlink"/>
                </a:solidFill>
                <a:hlinkClick r:id="rId4"/>
              </a:rPr>
              <a:t>Loops</a:t>
            </a:r>
            <a:endParaRPr/>
          </a:p>
        </p:txBody>
      </p:sp>
      <p:sp>
        <p:nvSpPr>
          <p:cNvPr id="464" name="Google Shape;464;p49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465" name="Google Shape;465;p49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ExampleUnitTest.kt</a:t>
            </a:r>
            <a:endParaRPr sz="1300"/>
          </a:p>
        </p:txBody>
      </p:sp>
      <p:sp>
        <p:nvSpPr>
          <p:cNvPr id="466" name="Google Shape;466;p49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467" name="Google Shape;467;p49"/>
          <p:cNvSpPr txBox="1"/>
          <p:nvPr>
            <p:ph type="title"/>
          </p:nvPr>
        </p:nvSpPr>
        <p:spPr>
          <a:xfrm>
            <a:off x="311700" y="410000"/>
            <a:ext cx="8437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1.9.2 [Exercise] Loops</a:t>
            </a:r>
            <a:endParaRPr sz="2700"/>
          </a:p>
        </p:txBody>
      </p:sp>
      <p:sp>
        <p:nvSpPr>
          <p:cNvPr id="468" name="Google Shape;468;p49"/>
          <p:cNvSpPr txBox="1"/>
          <p:nvPr/>
        </p:nvSpPr>
        <p:spPr>
          <a:xfrm>
            <a:off x="1327426" y="2798400"/>
            <a:ext cx="355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loop using downTo and step</a:t>
            </a:r>
            <a:endParaRPr/>
          </a:p>
        </p:txBody>
      </p:sp>
      <p:sp>
        <p:nvSpPr>
          <p:cNvPr id="469" name="Google Shape;469;p49"/>
          <p:cNvSpPr/>
          <p:nvPr/>
        </p:nvSpPr>
        <p:spPr>
          <a:xfrm rot="5400000">
            <a:off x="578326" y="24943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9"/>
          <p:cNvSpPr/>
          <p:nvPr/>
        </p:nvSpPr>
        <p:spPr>
          <a:xfrm rot="5400000">
            <a:off x="578326" y="297905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9"/>
          <p:cNvSpPr/>
          <p:nvPr/>
        </p:nvSpPr>
        <p:spPr>
          <a:xfrm rot="5400000">
            <a:off x="578326" y="346380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9"/>
          <p:cNvSpPr txBox="1"/>
          <p:nvPr/>
        </p:nvSpPr>
        <p:spPr>
          <a:xfrm>
            <a:off x="1327438" y="3285316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Loop collection with index</a:t>
            </a:r>
            <a:endParaRPr/>
          </a:p>
        </p:txBody>
      </p:sp>
      <p:sp>
        <p:nvSpPr>
          <p:cNvPr id="473" name="Google Shape;473;p49"/>
          <p:cNvSpPr txBox="1"/>
          <p:nvPr/>
        </p:nvSpPr>
        <p:spPr>
          <a:xfrm>
            <a:off x="1327438" y="3772229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Break loop</a:t>
            </a:r>
            <a:endParaRPr/>
          </a:p>
        </p:txBody>
      </p:sp>
      <p:sp>
        <p:nvSpPr>
          <p:cNvPr id="474" name="Google Shape;474;p49"/>
          <p:cNvSpPr txBox="1"/>
          <p:nvPr/>
        </p:nvSpPr>
        <p:spPr>
          <a:xfrm>
            <a:off x="1324771" y="4249706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Skip data in loop</a:t>
            </a:r>
            <a:endParaRPr/>
          </a:p>
        </p:txBody>
      </p:sp>
      <p:sp>
        <p:nvSpPr>
          <p:cNvPr id="475" name="Google Shape;475;p49"/>
          <p:cNvSpPr/>
          <p:nvPr/>
        </p:nvSpPr>
        <p:spPr>
          <a:xfrm rot="5400000">
            <a:off x="575659" y="3945603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0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https://github.com/ferryyuwono/android-beginner/tree/main/1.09.03-Solution-Loops</a:t>
            </a:r>
            <a:endParaRPr/>
          </a:p>
        </p:txBody>
      </p:sp>
      <p:sp>
        <p:nvSpPr>
          <p:cNvPr id="481" name="Google Shape;481;p50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482" name="Google Shape;482;p50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ExampleUnitTest.kt</a:t>
            </a:r>
            <a:endParaRPr sz="1300"/>
          </a:p>
        </p:txBody>
      </p:sp>
      <p:sp>
        <p:nvSpPr>
          <p:cNvPr id="483" name="Google Shape;483;p50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484" name="Google Shape;484;p50"/>
          <p:cNvSpPr txBox="1"/>
          <p:nvPr>
            <p:ph type="title"/>
          </p:nvPr>
        </p:nvSpPr>
        <p:spPr>
          <a:xfrm>
            <a:off x="311700" y="410000"/>
            <a:ext cx="8437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1.9.3 [Solution] Loops</a:t>
            </a:r>
            <a:endParaRPr sz="2700"/>
          </a:p>
        </p:txBody>
      </p:sp>
      <p:sp>
        <p:nvSpPr>
          <p:cNvPr id="485" name="Google Shape;485;p50"/>
          <p:cNvSpPr txBox="1"/>
          <p:nvPr/>
        </p:nvSpPr>
        <p:spPr>
          <a:xfrm>
            <a:off x="1327426" y="2798400"/>
            <a:ext cx="355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loop using downTo and step</a:t>
            </a:r>
            <a:endParaRPr/>
          </a:p>
        </p:txBody>
      </p:sp>
      <p:sp>
        <p:nvSpPr>
          <p:cNvPr id="486" name="Google Shape;486;p50"/>
          <p:cNvSpPr/>
          <p:nvPr/>
        </p:nvSpPr>
        <p:spPr>
          <a:xfrm rot="5400000">
            <a:off x="578326" y="24943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0"/>
          <p:cNvSpPr/>
          <p:nvPr/>
        </p:nvSpPr>
        <p:spPr>
          <a:xfrm rot="5400000">
            <a:off x="578326" y="297905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0"/>
          <p:cNvSpPr/>
          <p:nvPr/>
        </p:nvSpPr>
        <p:spPr>
          <a:xfrm rot="5400000">
            <a:off x="578326" y="346380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50"/>
          <p:cNvSpPr txBox="1"/>
          <p:nvPr/>
        </p:nvSpPr>
        <p:spPr>
          <a:xfrm>
            <a:off x="1327438" y="3285316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Loop collection with index</a:t>
            </a:r>
            <a:endParaRPr/>
          </a:p>
        </p:txBody>
      </p:sp>
      <p:sp>
        <p:nvSpPr>
          <p:cNvPr id="490" name="Google Shape;490;p50"/>
          <p:cNvSpPr txBox="1"/>
          <p:nvPr/>
        </p:nvSpPr>
        <p:spPr>
          <a:xfrm>
            <a:off x="1327438" y="3772229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Break loop</a:t>
            </a:r>
            <a:endParaRPr/>
          </a:p>
        </p:txBody>
      </p:sp>
      <p:sp>
        <p:nvSpPr>
          <p:cNvPr id="491" name="Google Shape;491;p50"/>
          <p:cNvSpPr txBox="1"/>
          <p:nvPr/>
        </p:nvSpPr>
        <p:spPr>
          <a:xfrm>
            <a:off x="1324771" y="4249706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Skip data in loop</a:t>
            </a:r>
            <a:endParaRPr/>
          </a:p>
        </p:txBody>
      </p:sp>
      <p:sp>
        <p:nvSpPr>
          <p:cNvPr id="492" name="Google Shape;492;p50"/>
          <p:cNvSpPr/>
          <p:nvPr/>
        </p:nvSpPr>
        <p:spPr>
          <a:xfrm rot="5400000">
            <a:off x="575659" y="3945603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1.10.1 [Demo] Functions</a:t>
            </a:r>
            <a:endParaRPr/>
          </a:p>
        </p:txBody>
      </p:sp>
      <p:sp>
        <p:nvSpPr>
          <p:cNvPr id="498" name="Google Shape;498;p51"/>
          <p:cNvSpPr txBox="1"/>
          <p:nvPr/>
        </p:nvSpPr>
        <p:spPr>
          <a:xfrm>
            <a:off x="311700" y="1037300"/>
            <a:ext cx="75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https://github.com/ferryyuwono/android-beginner/tree/main/1.10.01-Demo-</a:t>
            </a:r>
            <a:r>
              <a:rPr lang="en" u="sng">
                <a:solidFill>
                  <a:schemeClr val="hlink"/>
                </a:solidFill>
                <a:hlinkClick r:id="rId4"/>
              </a:rPr>
              <a:t>Functions</a:t>
            </a:r>
            <a:endParaRPr/>
          </a:p>
        </p:txBody>
      </p:sp>
      <p:sp>
        <p:nvSpPr>
          <p:cNvPr id="499" name="Google Shape;499;p51"/>
          <p:cNvSpPr txBox="1"/>
          <p:nvPr/>
        </p:nvSpPr>
        <p:spPr>
          <a:xfrm>
            <a:off x="1327887" y="17240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Declare Function</a:t>
            </a:r>
            <a:endParaRPr/>
          </a:p>
        </p:txBody>
      </p:sp>
      <p:sp>
        <p:nvSpPr>
          <p:cNvPr id="500" name="Google Shape;500;p51"/>
          <p:cNvSpPr/>
          <p:nvPr/>
        </p:nvSpPr>
        <p:spPr>
          <a:xfrm rot="5400000">
            <a:off x="701900" y="1439025"/>
            <a:ext cx="408900" cy="893700"/>
          </a:xfrm>
          <a:prstGeom prst="bentUpArrow">
            <a:avLst>
              <a:gd fmla="val 27415" name="adj1"/>
              <a:gd fmla="val 25000" name="adj2"/>
              <a:gd fmla="val 22609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1"/>
          <p:cNvSpPr txBox="1"/>
          <p:nvPr>
            <p:ph idx="1" type="body"/>
          </p:nvPr>
        </p:nvSpPr>
        <p:spPr>
          <a:xfrm>
            <a:off x="311700" y="13567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5"/>
              </a:rPr>
              <a:t>ExampleUnitTest.kt</a:t>
            </a:r>
            <a:endParaRPr/>
          </a:p>
        </p:txBody>
      </p:sp>
      <p:pic>
        <p:nvPicPr>
          <p:cNvPr id="502" name="Google Shape;502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1837" y="1552828"/>
            <a:ext cx="3557174" cy="3152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688" y="2334250"/>
            <a:ext cx="357187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5040500" y="1888193"/>
            <a:ext cx="3445800" cy="1693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464100" y="2274250"/>
            <a:ext cx="3445800" cy="1046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Introduction + Course Outline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1017800"/>
            <a:ext cx="17559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Outline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464100" y="2274250"/>
            <a:ext cx="3537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  Introduction + Course Outline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  Install </a:t>
            </a:r>
            <a:r>
              <a:rPr lang="en"/>
              <a:t>Android Studio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  Create </a:t>
            </a:r>
            <a:r>
              <a:rPr lang="en"/>
              <a:t>First Android Application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  Setup Android Emulator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5125750" y="1888193"/>
            <a:ext cx="3353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   Kotlin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1.6   Declare Variables and Data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1.7   Array and Collections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1.8   Conditions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1.9   Loops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1.10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1.11 Class and Data Class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30750" y="1560225"/>
            <a:ext cx="4419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Module 1: Introduction to Android and Kotlin</a:t>
            </a:r>
            <a:endParaRPr sz="1500"/>
          </a:p>
        </p:txBody>
      </p:sp>
      <p:sp>
        <p:nvSpPr>
          <p:cNvPr id="114" name="Google Shape;114;p16"/>
          <p:cNvSpPr/>
          <p:nvPr/>
        </p:nvSpPr>
        <p:spPr>
          <a:xfrm>
            <a:off x="4047250" y="2571725"/>
            <a:ext cx="855900" cy="3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2"/>
          <p:cNvSpPr txBox="1"/>
          <p:nvPr/>
        </p:nvSpPr>
        <p:spPr>
          <a:xfrm>
            <a:off x="1327887" y="3524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Function with return value</a:t>
            </a:r>
            <a:endParaRPr/>
          </a:p>
        </p:txBody>
      </p:sp>
      <p:sp>
        <p:nvSpPr>
          <p:cNvPr id="509" name="Google Shape;509;p52"/>
          <p:cNvSpPr/>
          <p:nvPr/>
        </p:nvSpPr>
        <p:spPr>
          <a:xfrm rot="5400000">
            <a:off x="578775" y="483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0" name="Google Shape;51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75" y="983325"/>
            <a:ext cx="4623375" cy="30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3763" y="2329125"/>
            <a:ext cx="35909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3"/>
          <p:cNvSpPr txBox="1"/>
          <p:nvPr/>
        </p:nvSpPr>
        <p:spPr>
          <a:xfrm>
            <a:off x="1327875" y="352425"/>
            <a:ext cx="349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Function with default argument</a:t>
            </a:r>
            <a:endParaRPr/>
          </a:p>
        </p:txBody>
      </p:sp>
      <p:sp>
        <p:nvSpPr>
          <p:cNvPr id="517" name="Google Shape;517;p53"/>
          <p:cNvSpPr/>
          <p:nvPr/>
        </p:nvSpPr>
        <p:spPr>
          <a:xfrm rot="5400000">
            <a:off x="578775" y="483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8" name="Google Shape;51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75" y="974925"/>
            <a:ext cx="4219575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950" y="3102350"/>
            <a:ext cx="359092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4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https://github.com/ferryyuwono/android-beginner/tree/main/1.10.02-Exercise-Functions</a:t>
            </a:r>
            <a:endParaRPr/>
          </a:p>
        </p:txBody>
      </p:sp>
      <p:sp>
        <p:nvSpPr>
          <p:cNvPr id="525" name="Google Shape;525;p54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526" name="Google Shape;526;p54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ExampleUnitTest.kt</a:t>
            </a:r>
            <a:endParaRPr sz="1300"/>
          </a:p>
        </p:txBody>
      </p:sp>
      <p:sp>
        <p:nvSpPr>
          <p:cNvPr id="527" name="Google Shape;527;p54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528" name="Google Shape;528;p54"/>
          <p:cNvSpPr txBox="1"/>
          <p:nvPr>
            <p:ph type="title"/>
          </p:nvPr>
        </p:nvSpPr>
        <p:spPr>
          <a:xfrm>
            <a:off x="311700" y="410000"/>
            <a:ext cx="8437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1.10.2 [Exercise] Functions</a:t>
            </a:r>
            <a:endParaRPr sz="2700"/>
          </a:p>
        </p:txBody>
      </p:sp>
      <p:sp>
        <p:nvSpPr>
          <p:cNvPr id="529" name="Google Shape;529;p54"/>
          <p:cNvSpPr txBox="1"/>
          <p:nvPr/>
        </p:nvSpPr>
        <p:spPr>
          <a:xfrm>
            <a:off x="1327426" y="2798400"/>
            <a:ext cx="355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Write single expression function</a:t>
            </a:r>
            <a:endParaRPr/>
          </a:p>
        </p:txBody>
      </p:sp>
      <p:sp>
        <p:nvSpPr>
          <p:cNvPr id="530" name="Google Shape;530;p54"/>
          <p:cNvSpPr/>
          <p:nvPr/>
        </p:nvSpPr>
        <p:spPr>
          <a:xfrm rot="5400000">
            <a:off x="578326" y="24943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4"/>
          <p:cNvSpPr/>
          <p:nvPr/>
        </p:nvSpPr>
        <p:spPr>
          <a:xfrm rot="5400000">
            <a:off x="578326" y="297905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4"/>
          <p:cNvSpPr/>
          <p:nvPr/>
        </p:nvSpPr>
        <p:spPr>
          <a:xfrm rot="5400000">
            <a:off x="578326" y="346380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4"/>
          <p:cNvSpPr txBox="1"/>
          <p:nvPr/>
        </p:nvSpPr>
        <p:spPr>
          <a:xfrm>
            <a:off x="1327454" y="3285325"/>
            <a:ext cx="402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Using named argument in parameter</a:t>
            </a:r>
            <a:endParaRPr/>
          </a:p>
        </p:txBody>
      </p:sp>
      <p:sp>
        <p:nvSpPr>
          <p:cNvPr id="534" name="Google Shape;534;p54"/>
          <p:cNvSpPr txBox="1"/>
          <p:nvPr/>
        </p:nvSpPr>
        <p:spPr>
          <a:xfrm>
            <a:off x="1327438" y="3772229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Extension function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5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https://github.com/ferryyuwono/android-beginner/tree/main/1.10.03-Solution-Functions</a:t>
            </a:r>
            <a:endParaRPr/>
          </a:p>
        </p:txBody>
      </p:sp>
      <p:sp>
        <p:nvSpPr>
          <p:cNvPr id="540" name="Google Shape;540;p55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541" name="Google Shape;541;p55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ExampleUnitTest.kt</a:t>
            </a:r>
            <a:endParaRPr sz="1300"/>
          </a:p>
        </p:txBody>
      </p:sp>
      <p:sp>
        <p:nvSpPr>
          <p:cNvPr id="542" name="Google Shape;542;p55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543" name="Google Shape;543;p55"/>
          <p:cNvSpPr txBox="1"/>
          <p:nvPr>
            <p:ph type="title"/>
          </p:nvPr>
        </p:nvSpPr>
        <p:spPr>
          <a:xfrm>
            <a:off x="311700" y="410000"/>
            <a:ext cx="8437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1.10.3 [Solution] Functions</a:t>
            </a:r>
            <a:endParaRPr sz="2700"/>
          </a:p>
        </p:txBody>
      </p:sp>
      <p:sp>
        <p:nvSpPr>
          <p:cNvPr id="544" name="Google Shape;544;p55"/>
          <p:cNvSpPr txBox="1"/>
          <p:nvPr/>
        </p:nvSpPr>
        <p:spPr>
          <a:xfrm>
            <a:off x="1327426" y="2798400"/>
            <a:ext cx="355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Write single expression function</a:t>
            </a:r>
            <a:endParaRPr/>
          </a:p>
        </p:txBody>
      </p:sp>
      <p:sp>
        <p:nvSpPr>
          <p:cNvPr id="545" name="Google Shape;545;p55"/>
          <p:cNvSpPr/>
          <p:nvPr/>
        </p:nvSpPr>
        <p:spPr>
          <a:xfrm rot="5400000">
            <a:off x="578326" y="24943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5"/>
          <p:cNvSpPr/>
          <p:nvPr/>
        </p:nvSpPr>
        <p:spPr>
          <a:xfrm rot="5400000">
            <a:off x="578326" y="297905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5"/>
          <p:cNvSpPr/>
          <p:nvPr/>
        </p:nvSpPr>
        <p:spPr>
          <a:xfrm rot="5400000">
            <a:off x="578326" y="346380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5"/>
          <p:cNvSpPr txBox="1"/>
          <p:nvPr/>
        </p:nvSpPr>
        <p:spPr>
          <a:xfrm>
            <a:off x="1327454" y="3285325"/>
            <a:ext cx="402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Using named argument in parameter</a:t>
            </a:r>
            <a:endParaRPr/>
          </a:p>
        </p:txBody>
      </p:sp>
      <p:sp>
        <p:nvSpPr>
          <p:cNvPr id="549" name="Google Shape;549;p55"/>
          <p:cNvSpPr txBox="1"/>
          <p:nvPr/>
        </p:nvSpPr>
        <p:spPr>
          <a:xfrm>
            <a:off x="1327438" y="3772229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Extension function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96" y="2223571"/>
            <a:ext cx="4490800" cy="10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1.11.1 [Demo] Class and Data Class</a:t>
            </a:r>
            <a:endParaRPr/>
          </a:p>
        </p:txBody>
      </p:sp>
      <p:sp>
        <p:nvSpPr>
          <p:cNvPr id="556" name="Google Shape;556;p56"/>
          <p:cNvSpPr txBox="1"/>
          <p:nvPr/>
        </p:nvSpPr>
        <p:spPr>
          <a:xfrm>
            <a:off x="311700" y="1037300"/>
            <a:ext cx="75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https://github.com/ferryyuwono/android-beginner/tree/main/1.11.01-Demo-</a:t>
            </a:r>
            <a:r>
              <a:rPr lang="en" u="sng">
                <a:solidFill>
                  <a:schemeClr val="hlink"/>
                </a:solidFill>
                <a:hlinkClick r:id="rId5"/>
              </a:rPr>
              <a:t>ClassDataClass</a:t>
            </a:r>
            <a:endParaRPr/>
          </a:p>
        </p:txBody>
      </p:sp>
      <p:sp>
        <p:nvSpPr>
          <p:cNvPr id="557" name="Google Shape;557;p56"/>
          <p:cNvSpPr txBox="1"/>
          <p:nvPr/>
        </p:nvSpPr>
        <p:spPr>
          <a:xfrm>
            <a:off x="1327887" y="17240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new Kotlin Class</a:t>
            </a:r>
            <a:endParaRPr/>
          </a:p>
        </p:txBody>
      </p:sp>
      <p:sp>
        <p:nvSpPr>
          <p:cNvPr id="558" name="Google Shape;558;p56"/>
          <p:cNvSpPr/>
          <p:nvPr/>
        </p:nvSpPr>
        <p:spPr>
          <a:xfrm rot="5400000">
            <a:off x="701900" y="1439025"/>
            <a:ext cx="408900" cy="893700"/>
          </a:xfrm>
          <a:prstGeom prst="bentUpArrow">
            <a:avLst>
              <a:gd fmla="val 27415" name="adj1"/>
              <a:gd fmla="val 25000" name="adj2"/>
              <a:gd fmla="val 22609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6"/>
          <p:cNvSpPr txBox="1"/>
          <p:nvPr>
            <p:ph idx="1" type="body"/>
          </p:nvPr>
        </p:nvSpPr>
        <p:spPr>
          <a:xfrm>
            <a:off x="311700" y="13567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6"/>
              </a:rPr>
              <a:t>ExampleUnitTest.kt</a:t>
            </a:r>
            <a:endParaRPr/>
          </a:p>
        </p:txBody>
      </p:sp>
      <p:pic>
        <p:nvPicPr>
          <p:cNvPr id="560" name="Google Shape;560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19573" y="2223575"/>
            <a:ext cx="2645800" cy="19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56"/>
          <p:cNvSpPr/>
          <p:nvPr/>
        </p:nvSpPr>
        <p:spPr>
          <a:xfrm>
            <a:off x="5118375" y="2689950"/>
            <a:ext cx="531300" cy="21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7"/>
          <p:cNvSpPr txBox="1"/>
          <p:nvPr>
            <p:ph idx="1" type="body"/>
          </p:nvPr>
        </p:nvSpPr>
        <p:spPr>
          <a:xfrm>
            <a:off x="311700" y="4609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Person.kt</a:t>
            </a:r>
            <a:endParaRPr sz="1300"/>
          </a:p>
        </p:txBody>
      </p:sp>
      <p:sp>
        <p:nvSpPr>
          <p:cNvPr id="567" name="Google Shape;567;p57"/>
          <p:cNvSpPr txBox="1"/>
          <p:nvPr>
            <p:ph idx="1" type="body"/>
          </p:nvPr>
        </p:nvSpPr>
        <p:spPr>
          <a:xfrm>
            <a:off x="311700" y="995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r>
              <a:rPr lang="en"/>
              <a:t>File</a:t>
            </a:r>
            <a:endParaRPr/>
          </a:p>
        </p:txBody>
      </p:sp>
      <p:pic>
        <p:nvPicPr>
          <p:cNvPr id="568" name="Google Shape;56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861100"/>
            <a:ext cx="4161325" cy="16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571750"/>
            <a:ext cx="4161325" cy="203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1175" y="2571750"/>
            <a:ext cx="35909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8"/>
          <p:cNvSpPr txBox="1"/>
          <p:nvPr/>
        </p:nvSpPr>
        <p:spPr>
          <a:xfrm>
            <a:off x="1327887" y="3524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Data Class</a:t>
            </a:r>
            <a:endParaRPr/>
          </a:p>
        </p:txBody>
      </p:sp>
      <p:sp>
        <p:nvSpPr>
          <p:cNvPr id="576" name="Google Shape;576;p58"/>
          <p:cNvSpPr/>
          <p:nvPr/>
        </p:nvSpPr>
        <p:spPr>
          <a:xfrm rot="5400000">
            <a:off x="578775" y="483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7" name="Google Shape;57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71" y="878871"/>
            <a:ext cx="4490800" cy="10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8"/>
          <p:cNvSpPr/>
          <p:nvPr/>
        </p:nvSpPr>
        <p:spPr>
          <a:xfrm>
            <a:off x="5118250" y="1345250"/>
            <a:ext cx="531300" cy="21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9" name="Google Shape;57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7623" y="878875"/>
            <a:ext cx="2642250" cy="19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375" y="3077675"/>
            <a:ext cx="5817775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58"/>
          <p:cNvSpPr txBox="1"/>
          <p:nvPr>
            <p:ph idx="1" type="body"/>
          </p:nvPr>
        </p:nvSpPr>
        <p:spPr>
          <a:xfrm>
            <a:off x="455700" y="2552338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6"/>
              </a:rPr>
              <a:t>PersonData.kt</a:t>
            </a:r>
            <a:endParaRPr sz="1300"/>
          </a:p>
        </p:txBody>
      </p:sp>
      <p:sp>
        <p:nvSpPr>
          <p:cNvPr id="582" name="Google Shape;582;p58"/>
          <p:cNvSpPr txBox="1"/>
          <p:nvPr>
            <p:ph idx="1" type="body"/>
          </p:nvPr>
        </p:nvSpPr>
        <p:spPr>
          <a:xfrm>
            <a:off x="455700" y="2190963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Class File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58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08726" cy="19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650" y="286875"/>
            <a:ext cx="42291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263875"/>
            <a:ext cx="4912123" cy="25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3875" y="2503938"/>
            <a:ext cx="3649450" cy="16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0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https://github.com/ferryyuwono/android-beginner/tree/main/1.11.02-Exercise-</a:t>
            </a:r>
            <a:r>
              <a:rPr lang="en" u="sng">
                <a:solidFill>
                  <a:schemeClr val="hlink"/>
                </a:solidFill>
                <a:hlinkClick r:id="rId4"/>
              </a:rPr>
              <a:t>ClassDataClass</a:t>
            </a:r>
            <a:endParaRPr/>
          </a:p>
        </p:txBody>
      </p:sp>
      <p:sp>
        <p:nvSpPr>
          <p:cNvPr id="596" name="Google Shape;596;p60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597" name="Google Shape;597;p60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ExampleUnitTest.kt</a:t>
            </a:r>
            <a:endParaRPr sz="1300"/>
          </a:p>
        </p:txBody>
      </p:sp>
      <p:sp>
        <p:nvSpPr>
          <p:cNvPr id="598" name="Google Shape;598;p60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599" name="Google Shape;599;p60"/>
          <p:cNvSpPr txBox="1"/>
          <p:nvPr>
            <p:ph type="title"/>
          </p:nvPr>
        </p:nvSpPr>
        <p:spPr>
          <a:xfrm>
            <a:off x="311700" y="410000"/>
            <a:ext cx="8437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1.11.2 [Exercise] Class And Data Class</a:t>
            </a:r>
            <a:endParaRPr sz="2700"/>
          </a:p>
        </p:txBody>
      </p:sp>
      <p:sp>
        <p:nvSpPr>
          <p:cNvPr id="600" name="Google Shape;600;p60"/>
          <p:cNvSpPr txBox="1"/>
          <p:nvPr/>
        </p:nvSpPr>
        <p:spPr>
          <a:xfrm>
            <a:off x="1327425" y="2798400"/>
            <a:ext cx="50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instance of class using named argument</a:t>
            </a:r>
            <a:endParaRPr/>
          </a:p>
        </p:txBody>
      </p:sp>
      <p:sp>
        <p:nvSpPr>
          <p:cNvPr id="601" name="Google Shape;601;p60"/>
          <p:cNvSpPr/>
          <p:nvPr/>
        </p:nvSpPr>
        <p:spPr>
          <a:xfrm rot="5400000">
            <a:off x="578326" y="24943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60"/>
          <p:cNvSpPr/>
          <p:nvPr/>
        </p:nvSpPr>
        <p:spPr>
          <a:xfrm rot="5400000">
            <a:off x="578326" y="297905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60"/>
          <p:cNvSpPr txBox="1"/>
          <p:nvPr/>
        </p:nvSpPr>
        <p:spPr>
          <a:xfrm>
            <a:off x="1327454" y="3285325"/>
            <a:ext cx="402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Companion object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1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https://github.com/ferryyuwono/android-beginner/tree/main/1.11.03-Solution-ClassDataClass</a:t>
            </a:r>
            <a:endParaRPr/>
          </a:p>
        </p:txBody>
      </p:sp>
      <p:sp>
        <p:nvSpPr>
          <p:cNvPr id="609" name="Google Shape;609;p61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610" name="Google Shape;610;p61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ExampleUnitTest.kt</a:t>
            </a:r>
            <a:endParaRPr sz="1300"/>
          </a:p>
        </p:txBody>
      </p:sp>
      <p:sp>
        <p:nvSpPr>
          <p:cNvPr id="611" name="Google Shape;611;p61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612" name="Google Shape;612;p61"/>
          <p:cNvSpPr txBox="1"/>
          <p:nvPr>
            <p:ph type="title"/>
          </p:nvPr>
        </p:nvSpPr>
        <p:spPr>
          <a:xfrm>
            <a:off x="311700" y="410000"/>
            <a:ext cx="8437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1.11.3 [Solution] Class And Data Class</a:t>
            </a:r>
            <a:endParaRPr sz="2700"/>
          </a:p>
        </p:txBody>
      </p:sp>
      <p:sp>
        <p:nvSpPr>
          <p:cNvPr id="613" name="Google Shape;613;p61"/>
          <p:cNvSpPr txBox="1"/>
          <p:nvPr/>
        </p:nvSpPr>
        <p:spPr>
          <a:xfrm>
            <a:off x="1327425" y="2798400"/>
            <a:ext cx="50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instance of class using named argument</a:t>
            </a:r>
            <a:endParaRPr/>
          </a:p>
        </p:txBody>
      </p:sp>
      <p:sp>
        <p:nvSpPr>
          <p:cNvPr id="614" name="Google Shape;614;p61"/>
          <p:cNvSpPr/>
          <p:nvPr/>
        </p:nvSpPr>
        <p:spPr>
          <a:xfrm rot="5400000">
            <a:off x="578326" y="24943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61"/>
          <p:cNvSpPr/>
          <p:nvPr/>
        </p:nvSpPr>
        <p:spPr>
          <a:xfrm rot="5400000">
            <a:off x="578326" y="297905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61"/>
          <p:cNvSpPr txBox="1"/>
          <p:nvPr/>
        </p:nvSpPr>
        <p:spPr>
          <a:xfrm>
            <a:off x="1327454" y="3285325"/>
            <a:ext cx="402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Companion object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Introduction + Course Outline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11700" y="1017800"/>
            <a:ext cx="17559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Outline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30750" y="1560225"/>
            <a:ext cx="52248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Module 2: Develop</a:t>
            </a:r>
            <a:r>
              <a:rPr lang="en" sz="1500"/>
              <a:t> Your First Android Application</a:t>
            </a:r>
            <a:endParaRPr sz="1500"/>
          </a:p>
        </p:txBody>
      </p:sp>
      <p:sp>
        <p:nvSpPr>
          <p:cNvPr id="122" name="Google Shape;122;p17"/>
          <p:cNvSpPr/>
          <p:nvPr/>
        </p:nvSpPr>
        <p:spPr>
          <a:xfrm>
            <a:off x="464100" y="2198050"/>
            <a:ext cx="3445800" cy="1395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616500" y="2274250"/>
            <a:ext cx="315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  Android Project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  Layouts and TextView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   EditText and Button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   ImageView and ImageButton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2.5   View Binding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4123450" y="2740900"/>
            <a:ext cx="855900" cy="3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5192900" y="2315691"/>
            <a:ext cx="3445800" cy="1167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5278150" y="2379571"/>
            <a:ext cx="3353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2.6   Persistent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2.7   Activity and Manifest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2.8   RecyclerView and Adapter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2.9   Final Assignment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2"/>
          <p:cNvSpPr txBox="1"/>
          <p:nvPr>
            <p:ph type="ctrTitle"/>
          </p:nvPr>
        </p:nvSpPr>
        <p:spPr>
          <a:xfrm>
            <a:off x="598100" y="1775226"/>
            <a:ext cx="8222100" cy="13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</a:t>
            </a:r>
            <a:r>
              <a:rPr lang="en"/>
              <a:t>Module 1: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Job! See you in the next module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Introduction + Course Outline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311700" y="1017800"/>
            <a:ext cx="17559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311700" y="1457675"/>
            <a:ext cx="41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1309775" y="2018157"/>
            <a:ext cx="17559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Code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1309775" y="2514930"/>
            <a:ext cx="17559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Code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1309775" y="3011711"/>
            <a:ext cx="17559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Code</a:t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 rot="5400000">
            <a:off x="578775" y="17247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 rot="5400000">
            <a:off x="578775" y="22094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 rot="5400000">
            <a:off x="578775" y="26942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6175" y="1983813"/>
            <a:ext cx="2594575" cy="26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5050" y="817612"/>
            <a:ext cx="2474806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</a:t>
            </a:r>
            <a:r>
              <a:rPr lang="en"/>
              <a:t>Install Android Studio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311700" y="1017800"/>
            <a:ext cx="37644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Download </a:t>
            </a:r>
            <a:r>
              <a:rPr lang="en"/>
              <a:t>Android Studio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285925" y="1494500"/>
            <a:ext cx="31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https://developer.android.com/studio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725" y="2002375"/>
            <a:ext cx="4171075" cy="252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Create First Android Application </a:t>
            </a:r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700" y="1073100"/>
            <a:ext cx="4763101" cy="350355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5548850" y="1587950"/>
            <a:ext cx="3108900" cy="47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Choose Create New Project</a:t>
            </a:r>
            <a:endParaRPr/>
          </a:p>
        </p:txBody>
      </p:sp>
      <p:cxnSp>
        <p:nvCxnSpPr>
          <p:cNvPr id="157" name="Google Shape;157;p20"/>
          <p:cNvCxnSpPr/>
          <p:nvPr/>
        </p:nvCxnSpPr>
        <p:spPr>
          <a:xfrm flipH="1">
            <a:off x="4220650" y="2069800"/>
            <a:ext cx="1400700" cy="80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8" name="Google Shape;1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26" y="1073100"/>
            <a:ext cx="10382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Create First Android Application </a:t>
            </a:r>
            <a:endParaRPr/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75" y="1635474"/>
            <a:ext cx="3558451" cy="25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376" y="1120575"/>
            <a:ext cx="4021400" cy="29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4102400" y="2649000"/>
            <a:ext cx="524700" cy="3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621550" y="1088275"/>
            <a:ext cx="3764400" cy="47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Choose Empty Activity, then Next</a:t>
            </a:r>
            <a:endParaRPr/>
          </a:p>
        </p:txBody>
      </p:sp>
      <p:cxnSp>
        <p:nvCxnSpPr>
          <p:cNvPr id="168" name="Google Shape;168;p21"/>
          <p:cNvCxnSpPr/>
          <p:nvPr/>
        </p:nvCxnSpPr>
        <p:spPr>
          <a:xfrm>
            <a:off x="2156550" y="1462500"/>
            <a:ext cx="954300" cy="1227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1"/>
          <p:cNvCxnSpPr/>
          <p:nvPr/>
        </p:nvCxnSpPr>
        <p:spPr>
          <a:xfrm flipH="1">
            <a:off x="3197625" y="1450100"/>
            <a:ext cx="669300" cy="2602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4987188" y="4326775"/>
            <a:ext cx="3764400" cy="47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Fill Name, Package Name, then Finish</a:t>
            </a:r>
            <a:endParaRPr/>
          </a:p>
        </p:txBody>
      </p:sp>
      <p:cxnSp>
        <p:nvCxnSpPr>
          <p:cNvPr id="171" name="Google Shape;171;p21"/>
          <p:cNvCxnSpPr/>
          <p:nvPr/>
        </p:nvCxnSpPr>
        <p:spPr>
          <a:xfrm flipH="1" rot="10800000">
            <a:off x="5750800" y="2094450"/>
            <a:ext cx="594900" cy="231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1"/>
          <p:cNvCxnSpPr/>
          <p:nvPr/>
        </p:nvCxnSpPr>
        <p:spPr>
          <a:xfrm rot="10800000">
            <a:off x="6779300" y="2441650"/>
            <a:ext cx="409200" cy="1983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1"/>
          <p:cNvCxnSpPr/>
          <p:nvPr/>
        </p:nvCxnSpPr>
        <p:spPr>
          <a:xfrm flipH="1" rot="10800000">
            <a:off x="8427900" y="3966050"/>
            <a:ext cx="123900" cy="471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