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Kotlin_(programming_language)" TargetMode="External"/><Relationship Id="rId3" Type="http://schemas.openxmlformats.org/officeDocument/2006/relationships/hyperlink" Target="https://developer.android.com/kotlin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50127c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50127c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50127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50127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50127c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50127c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50127c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50127c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50127c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50127c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50127c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50127c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913f67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b913f67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b913f67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b913f67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b913f67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b913f67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https://en.wikipedia.org/wiki/Camel_case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b913f67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b913f67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6fe8b22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6fe8b22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913f67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b913f67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913f670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b913f670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b913f670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b913f67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b913f670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b913f670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913f670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b913f670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913f670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913f670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b913f670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b913f670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b913f670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b913f670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b913f670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b913f670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b913f670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b913f670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6fe8b22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6fe8b22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https://en.wikipedia.org/wiki/Kotlin_(programming_language)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https://developer.android.com/kotlin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ad54b6b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ad54b6b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ad54b6b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ad54b6b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ad54b6b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ad54b6b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ad54b6b8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ad54b6b8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ad54b6b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ad54b6b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ad54b6b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ad54b6b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ad54b6b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ad54b6b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ad54b6b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ad54b6b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ad54b6b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ad54b6b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ad54b6b8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ad54b6b8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https://en.wikipedia.org/wiki/Camel_case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a6fe8b22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a6fe8b22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ad54b6b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ad54b6b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ad54b6b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ad54b6b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cad54b6b8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cad54b6b8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ad54b6b8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ad54b6b8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ad54b6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ad54b6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https://techterms.com/definition/pascalcase#:~:text=PascalCase%20is%20a%20naming%20convention,in%20PascalCase%20is%20always%20capitalized.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ad54b6b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ad54b6b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ad54b6b8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cad54b6b8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ad54b6b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ad54b6b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ad54b6b8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ad54b6b8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ad54b6b8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cad54b6b8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a6fe8b22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a6fe8b22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ad54b6b8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ad54b6b8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13f67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13f67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6fe8b22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a6fe8b22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br>
              <a:rPr lang="en"/>
            </a:br>
            <a:r>
              <a:rPr lang="en"/>
              <a:t>https://developer.android.com/studio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913f67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b913f67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50127cd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50127c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erryyuwono/android-beginner/tree/main/1.04.01-Demo-GettingStarted" TargetMode="External"/><Relationship Id="rId4" Type="http://schemas.openxmlformats.org/officeDocument/2006/relationships/hyperlink" Target="https://github.com/ferryyuwono/android-beginner/tree/main/1.04.01-Demo-GettingStarted" TargetMode="External"/><Relationship Id="rId5" Type="http://schemas.openxmlformats.org/officeDocument/2006/relationships/hyperlink" Target="https://github.com/ferryyuwono/android-beginner/tree/main/1.04.01-Demo-GettingStarted" TargetMode="External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ferryyuwono/android-beginner/tree/main/1.05.01-Demo-Kotlin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hyperlink" Target="https://github.com/ferryyuwono/android-beginner/blob/main/1.05.01-Demo-Kotlin/app/src/test/java/com/study/android1501/ExampleUnitTest.k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ferryyuwono/android-beginner/tree/main/1.06.01-Demo-VariablesDataTypes" TargetMode="External"/><Relationship Id="rId4" Type="http://schemas.openxmlformats.org/officeDocument/2006/relationships/hyperlink" Target="https://github.com/ferryyuwono/android-beginner/tree/main/1.06.01-Demo-VariablesDataTypes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hyperlink" Target="https://github.com/ferryyuwono/android-beginner/blob/main/1.06.01-Demo-Kotlin/app/src/test/java/com/study/android1601/ExampleUnitTest.kt" TargetMode="External"/><Relationship Id="rId8" Type="http://schemas.openxmlformats.org/officeDocument/2006/relationships/hyperlink" Target="https://en.wikipedia.org/wiki/Camel_cas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ferryyuwono/android-beginner/tree/main/1.06.02-Exercise-VariablesDataTypes" TargetMode="External"/><Relationship Id="rId4" Type="http://schemas.openxmlformats.org/officeDocument/2006/relationships/hyperlink" Target="https://github.com/ferryyuwono/android-beginner/blob/main/1.06.02-Exercise-VariablesDataTypes/app/src/test/java/com/study/android1602/ExampleUnitTest.kt" TargetMode="External"/><Relationship Id="rId5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ferryyuwono/android-beginner/tree/main/1.06.03-Solution-VariablesDataTypes" TargetMode="External"/><Relationship Id="rId4" Type="http://schemas.openxmlformats.org/officeDocument/2006/relationships/hyperlink" Target="https://github.com/ferryyuwono/android-beginner/blob/main/1.06.03-Solution-VariablesDataTypes/app/src/test/java/com/study/android1603/ExampleUnitTest.kt" TargetMode="External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Relationship Id="rId7" Type="http://schemas.openxmlformats.org/officeDocument/2006/relationships/image" Target="../media/image34.png"/><Relationship Id="rId8" Type="http://schemas.openxmlformats.org/officeDocument/2006/relationships/image" Target="../media/image5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ferryyuwono/android-beginner/tree/main/1.07.01-Demo-ArrayCollections" TargetMode="External"/><Relationship Id="rId4" Type="http://schemas.openxmlformats.org/officeDocument/2006/relationships/hyperlink" Target="https://github.com/ferryyuwono/android-beginner/tree/main/1.07.01-Demo-ArrayCollections" TargetMode="External"/><Relationship Id="rId5" Type="http://schemas.openxmlformats.org/officeDocument/2006/relationships/hyperlink" Target="https://github.com/ferryyuwono/android-beginner/blob/main/1.07.01-Demo-ArrayCollections/app/src/test/java/com/study/android1701/ExampleUnitTest.kt" TargetMode="External"/><Relationship Id="rId6" Type="http://schemas.openxmlformats.org/officeDocument/2006/relationships/image" Target="../media/image45.png"/><Relationship Id="rId7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ferryyuwono/android-beginner/tree/main/1.07.02-Exercise-ArrayCollections" TargetMode="External"/><Relationship Id="rId4" Type="http://schemas.openxmlformats.org/officeDocument/2006/relationships/hyperlink" Target="https://github.com/ferryyuwono/android-beginner/tree/main/1.07.02-Exercise-ArrayCollections" TargetMode="External"/><Relationship Id="rId5" Type="http://schemas.openxmlformats.org/officeDocument/2006/relationships/hyperlink" Target="https://github.com/ferryyuwono/android-beginner/tree/main/1.07.02-Exercise-ArrayCollections/app/src/test/java/com/study/android1702/ExampleUnitTest.kt" TargetMode="External"/><Relationship Id="rId6" Type="http://schemas.openxmlformats.org/officeDocument/2006/relationships/image" Target="../media/image39.png"/><Relationship Id="rId7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erryyuwono/android-beginner/tree/main/1.07.03-Solution-ArrayCollections" TargetMode="External"/><Relationship Id="rId4" Type="http://schemas.openxmlformats.org/officeDocument/2006/relationships/hyperlink" Target="https://github.com/ferryyuwono/android-beginner/tree/main/1.07.03-Solution-ArrayCollections/app/src/test/java/com/study/android1703/ExampleUnitTest.kt" TargetMode="External"/><Relationship Id="rId5" Type="http://schemas.openxmlformats.org/officeDocument/2006/relationships/image" Target="../media/image53.png"/><Relationship Id="rId6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ferryyuwono/android-beginner/tree/main/1.08.01-Demo-Conditions" TargetMode="External"/><Relationship Id="rId4" Type="http://schemas.openxmlformats.org/officeDocument/2006/relationships/hyperlink" Target="https://github.com/ferryyuwono/android-beginner/tree/main/1.08.01-Demo-Conditions" TargetMode="External"/><Relationship Id="rId5" Type="http://schemas.openxmlformats.org/officeDocument/2006/relationships/hyperlink" Target="https://github.com/ferryyuwono/android-beginner/tree/main/1.08.01-Demo-Conditions/app/src/test/java/com/study/android10801/ExampleUnitTest.kt" TargetMode="External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ferryyuwono/android-beginner/tree/main/1.08.02-Exercise-Conditions" TargetMode="External"/><Relationship Id="rId4" Type="http://schemas.openxmlformats.org/officeDocument/2006/relationships/hyperlink" Target="https://github.com/ferryyuwono/android-beginner/tree/main/1.08.02-Exercise-Conditions" TargetMode="External"/><Relationship Id="rId5" Type="http://schemas.openxmlformats.org/officeDocument/2006/relationships/hyperlink" Target="https://github.com/ferryyuwono/android-beginner/tree/main/1.08.02-Exercise-Conditions/app/src/test/java/com/study/android10802/ExampleUnitTest.kt" TargetMode="External"/><Relationship Id="rId6" Type="http://schemas.openxmlformats.org/officeDocument/2006/relationships/image" Target="../media/image44.png"/><Relationship Id="rId7" Type="http://schemas.openxmlformats.org/officeDocument/2006/relationships/image" Target="../media/image7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ferryyuwono/android-beginner/tree/main/1.08.03-Solution-Conditions" TargetMode="External"/><Relationship Id="rId4" Type="http://schemas.openxmlformats.org/officeDocument/2006/relationships/hyperlink" Target="https://github.com/ferryyuwono/android-beginner/tree/main/1.08.03-Solution-Conditions" TargetMode="External"/><Relationship Id="rId5" Type="http://schemas.openxmlformats.org/officeDocument/2006/relationships/hyperlink" Target="https://github.com/ferryyuwono/android-beginner/tree/main/1.08.03-Solution-Conditions/app/src/test/java/com/study/android10803/ExampleUnitTest.kt" TargetMode="External"/><Relationship Id="rId6" Type="http://schemas.openxmlformats.org/officeDocument/2006/relationships/image" Target="../media/image61.png"/><Relationship Id="rId7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ferryyuwono/android-beginner/tree/main/1.09.01-Demo-Loops" TargetMode="External"/><Relationship Id="rId4" Type="http://schemas.openxmlformats.org/officeDocument/2006/relationships/hyperlink" Target="https://github.com/ferryyuwono/android-beginner/tree/main/1.09.01-Demo-Loops" TargetMode="External"/><Relationship Id="rId5" Type="http://schemas.openxmlformats.org/officeDocument/2006/relationships/hyperlink" Target="https://github.com/ferryyuwono/android-beginner/blob/main/1.09.01-Demo-Loops/app/src/test/java/com/study/android10901/ExampleUnitTest.kt" TargetMode="External"/><Relationship Id="rId6" Type="http://schemas.openxmlformats.org/officeDocument/2006/relationships/image" Target="../media/image43.png"/><Relationship Id="rId7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Relationship Id="rId4" Type="http://schemas.openxmlformats.org/officeDocument/2006/relationships/image" Target="../media/image70.png"/><Relationship Id="rId5" Type="http://schemas.openxmlformats.org/officeDocument/2006/relationships/image" Target="../media/image56.png"/><Relationship Id="rId6" Type="http://schemas.openxmlformats.org/officeDocument/2006/relationships/image" Target="../media/image6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ferryyuwono/android-beginner/tree/main/1.09.02-Exercise-Loops" TargetMode="External"/><Relationship Id="rId4" Type="http://schemas.openxmlformats.org/officeDocument/2006/relationships/hyperlink" Target="https://github.com/ferryyuwono/android-beginner/tree/main/1.09.02-Exercise-Loops" TargetMode="External"/><Relationship Id="rId5" Type="http://schemas.openxmlformats.org/officeDocument/2006/relationships/hyperlink" Target="https://github.com/ferryyuwono/android-beginner/tree/main/1.09.02-Exercise-Loops/app/src/test/java/com/study/android10902/ExampleUnitTest.kt" TargetMode="External"/><Relationship Id="rId6" Type="http://schemas.openxmlformats.org/officeDocument/2006/relationships/image" Target="../media/image60.png"/><Relationship Id="rId7" Type="http://schemas.openxmlformats.org/officeDocument/2006/relationships/image" Target="../media/image6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ferryyuwono/android-beginner/tree/main/1.09.03-Solution-Loops" TargetMode="External"/><Relationship Id="rId4" Type="http://schemas.openxmlformats.org/officeDocument/2006/relationships/hyperlink" Target="https://github.com/ferryyuwono/android-beginner/tree/main/1.09.03-Solution-Loops/app/src/test/java/com/study/android10903/ExampleUnitTest.kt" TargetMode="External"/><Relationship Id="rId5" Type="http://schemas.openxmlformats.org/officeDocument/2006/relationships/image" Target="../media/image66.png"/><Relationship Id="rId6" Type="http://schemas.openxmlformats.org/officeDocument/2006/relationships/image" Target="../media/image6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ferryyuwono/android-beginner/tree/main/1.10.01-Demo-Functions" TargetMode="External"/><Relationship Id="rId4" Type="http://schemas.openxmlformats.org/officeDocument/2006/relationships/hyperlink" Target="https://github.com/ferryyuwono/android-beginner/tree/main/1.10.01-Demo-Functions" TargetMode="External"/><Relationship Id="rId5" Type="http://schemas.openxmlformats.org/officeDocument/2006/relationships/hyperlink" Target="https://github.com/ferryyuwono/android-beginner/blob/main/1.10.01-Demo-Functions/app/src/test/java/com/study/android11001/ExampleUnitTest.kt" TargetMode="External"/><Relationship Id="rId6" Type="http://schemas.openxmlformats.org/officeDocument/2006/relationships/image" Target="../media/image67.png"/><Relationship Id="rId7" Type="http://schemas.openxmlformats.org/officeDocument/2006/relationships/image" Target="../media/image65.png"/><Relationship Id="rId8" Type="http://schemas.openxmlformats.org/officeDocument/2006/relationships/hyperlink" Target="https://en.wikipedia.org/wiki/Camel_cas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1.png"/><Relationship Id="rId4" Type="http://schemas.openxmlformats.org/officeDocument/2006/relationships/image" Target="../media/image76.png"/><Relationship Id="rId5" Type="http://schemas.openxmlformats.org/officeDocument/2006/relationships/hyperlink" Target="https://en.wikipedia.org/wiki/Camel_cas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8.png"/><Relationship Id="rId4" Type="http://schemas.openxmlformats.org/officeDocument/2006/relationships/image" Target="../media/image6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ferryyuwono/android-beginner/tree/main/1.10.02-Exercise-Functions" TargetMode="External"/><Relationship Id="rId4" Type="http://schemas.openxmlformats.org/officeDocument/2006/relationships/hyperlink" Target="https://github.com/ferryyuwono/android-beginner/tree/main/1.10.02-Exercise-Functions/app/src/test/java/com/study/android11002/ExampleUnitTest.kt" TargetMode="External"/><Relationship Id="rId5" Type="http://schemas.openxmlformats.org/officeDocument/2006/relationships/image" Target="../media/image64.png"/><Relationship Id="rId6" Type="http://schemas.openxmlformats.org/officeDocument/2006/relationships/image" Target="../media/image7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ferryyuwono/android-beginner/tree/main/1.10.03-Solution-Functions" TargetMode="External"/><Relationship Id="rId4" Type="http://schemas.openxmlformats.org/officeDocument/2006/relationships/hyperlink" Target="https://github.com/ferryyuwono/android-beginner/tree/main/1.10.03-Solution-Functions/app/src/test/java/com/study/android11003/ExampleUnitTest.kt" TargetMode="External"/><Relationship Id="rId5" Type="http://schemas.openxmlformats.org/officeDocument/2006/relationships/image" Target="../media/image7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3.png"/><Relationship Id="rId4" Type="http://schemas.openxmlformats.org/officeDocument/2006/relationships/hyperlink" Target="https://github.com/ferryyuwono/android-beginner/tree/main/1.11.01-Demo-ClassDataClass" TargetMode="External"/><Relationship Id="rId5" Type="http://schemas.openxmlformats.org/officeDocument/2006/relationships/hyperlink" Target="https://github.com/ferryyuwono/android-beginner/tree/main/1.11.01-Demo-ClassDataClass" TargetMode="External"/><Relationship Id="rId6" Type="http://schemas.openxmlformats.org/officeDocument/2006/relationships/hyperlink" Target="https://github.com/ferryyuwono/android-beginner/tree/main/1.8.01-Demo-ClassDataClass/app/src/test/java/com/study/android1801/ExampleUnitTest.kt" TargetMode="External"/><Relationship Id="rId7" Type="http://schemas.openxmlformats.org/officeDocument/2006/relationships/image" Target="../media/image7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ferryyuwono/android-beginner/tree/main/1.11.01-Demo-ClassDataClass/app/src/test/java/com/study/android11101/Person.kt" TargetMode="External"/><Relationship Id="rId4" Type="http://schemas.openxmlformats.org/officeDocument/2006/relationships/image" Target="../media/image80.png"/><Relationship Id="rId5" Type="http://schemas.openxmlformats.org/officeDocument/2006/relationships/image" Target="../media/image84.png"/><Relationship Id="rId6" Type="http://schemas.openxmlformats.org/officeDocument/2006/relationships/image" Target="../media/image75.png"/><Relationship Id="rId7" Type="http://schemas.openxmlformats.org/officeDocument/2006/relationships/hyperlink" Target="https://techterms.com/definition/pascalcase#:~:text=PascalCase%20is%20a%20naming%20convention,in%20PascalCase%20is%20always%20capitalized.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3.png"/><Relationship Id="rId4" Type="http://schemas.openxmlformats.org/officeDocument/2006/relationships/image" Target="../media/image89.png"/><Relationship Id="rId5" Type="http://schemas.openxmlformats.org/officeDocument/2006/relationships/image" Target="../media/image81.png"/><Relationship Id="rId6" Type="http://schemas.openxmlformats.org/officeDocument/2006/relationships/hyperlink" Target="https://github.com/ferryyuwono/android-beginner/tree/main/1.11.01-Demo-ClassDataClass/app/src/test/java/com/study/android11101/PersonData.kt" TargetMode="External"/><Relationship Id="rId7" Type="http://schemas.openxmlformats.org/officeDocument/2006/relationships/hyperlink" Target="https://techterms.com/definition/pascalcase#:~:text=PascalCase%20is%20a%20naming%20convention,in%20PascalCase%20is%20always%20capitalized.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9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ferryyuwono/android-beginner/tree/main/1.11.02-Exercise-ClassDataClass" TargetMode="External"/><Relationship Id="rId4" Type="http://schemas.openxmlformats.org/officeDocument/2006/relationships/hyperlink" Target="https://github.com/ferryyuwono/android-beginner/tree/main/1.11.02-Exercise-ClassDataClass" TargetMode="External"/><Relationship Id="rId5" Type="http://schemas.openxmlformats.org/officeDocument/2006/relationships/hyperlink" Target="https://github.com/ferryyuwono/android-beginner/tree/main/1.11.02-Exercise-ClassDataClass/app/src/test/java/com/study/android11102/ExampleUnitTest.kt" TargetMode="External"/><Relationship Id="rId6" Type="http://schemas.openxmlformats.org/officeDocument/2006/relationships/image" Target="../media/image8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ferryyuwono/android-beginner/tree/main/1.11.03-Solution-ClassDataClass" TargetMode="External"/><Relationship Id="rId4" Type="http://schemas.openxmlformats.org/officeDocument/2006/relationships/hyperlink" Target="https://github.com/ferryyuwono/android-beginner/tree/main/1.11.03-Solution-ClassDataClass/app/src/test/java/com/study/android11103/ExampleUnitTest.kt" TargetMode="External"/><Relationship Id="rId5" Type="http://schemas.openxmlformats.org/officeDocument/2006/relationships/image" Target="../media/image8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erryyuwono/android-beginne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image" Target="../media/image9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Beginner Level for Android Development using Kotlin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r>
              <a:rPr lang="en"/>
              <a:t>: Ferry Yuwono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Android Emulator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11700" y="1037300"/>
            <a:ext cx="7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</a:t>
            </a:r>
            <a:r>
              <a:rPr lang="en" u="sng">
                <a:solidFill>
                  <a:schemeClr val="hlink"/>
                </a:solidFill>
                <a:hlinkClick r:id="rId4"/>
              </a:rPr>
              <a:t>4</a:t>
            </a:r>
            <a:r>
              <a:rPr lang="en" u="sng">
                <a:solidFill>
                  <a:schemeClr val="hlink"/>
                </a:solidFill>
                <a:hlinkClick r:id="rId5"/>
              </a:rPr>
              <a:t>.01-Demo-GettingStarted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25" y="1457000"/>
            <a:ext cx="5629952" cy="3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017800"/>
            <a:ext cx="51417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Tools &gt; AVD Manager &gt; Create Virtual Devices... 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475" y="1742375"/>
            <a:ext cx="5786149" cy="304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3"/>
          <p:cNvCxnSpPr/>
          <p:nvPr/>
        </p:nvCxnSpPr>
        <p:spPr>
          <a:xfrm>
            <a:off x="4288325" y="1437700"/>
            <a:ext cx="1611300" cy="242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00" y="1708513"/>
            <a:ext cx="2231975" cy="311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/>
          <p:nvPr/>
        </p:nvCxnSpPr>
        <p:spPr>
          <a:xfrm flipH="1">
            <a:off x="1311125" y="1437700"/>
            <a:ext cx="538800" cy="201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Setup Android</a:t>
            </a:r>
            <a:r>
              <a:rPr lang="en"/>
              <a:t>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0" y="1216100"/>
            <a:ext cx="5424876" cy="3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200175" y="1550725"/>
            <a:ext cx="41781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to choose device with Play Store</a:t>
            </a:r>
            <a:endParaRPr/>
          </a:p>
        </p:txBody>
      </p:sp>
      <p:cxnSp>
        <p:nvCxnSpPr>
          <p:cNvPr id="198" name="Google Shape;198;p24"/>
          <p:cNvCxnSpPr/>
          <p:nvPr/>
        </p:nvCxnSpPr>
        <p:spPr>
          <a:xfrm flipH="1">
            <a:off x="2317550" y="2045000"/>
            <a:ext cx="1921200" cy="10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4 </a:t>
            </a:r>
            <a:r>
              <a:rPr lang="en"/>
              <a:t>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5" y="1205525"/>
            <a:ext cx="5476276" cy="35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96775" y="1290450"/>
            <a:ext cx="31989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Target Android</a:t>
            </a:r>
            <a:r>
              <a:rPr lang="en"/>
              <a:t> (Google Play)</a:t>
            </a:r>
            <a:endParaRPr/>
          </a:p>
        </p:txBody>
      </p:sp>
      <p:cxnSp>
        <p:nvCxnSpPr>
          <p:cNvPr id="206" name="Google Shape;206;p25"/>
          <p:cNvCxnSpPr/>
          <p:nvPr/>
        </p:nvCxnSpPr>
        <p:spPr>
          <a:xfrm flipH="1">
            <a:off x="3457850" y="1784725"/>
            <a:ext cx="1177500" cy="84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4 </a:t>
            </a:r>
            <a:r>
              <a:rPr lang="en"/>
              <a:t>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5" y="1154125"/>
            <a:ext cx="5538625" cy="3543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6"/>
          <p:cNvCxnSpPr>
            <a:stCxn id="214" idx="2"/>
          </p:cNvCxnSpPr>
          <p:nvPr/>
        </p:nvCxnSpPr>
        <p:spPr>
          <a:xfrm>
            <a:off x="5460700" y="3842125"/>
            <a:ext cx="352200" cy="60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046550" y="3365425"/>
            <a:ext cx="8283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Finish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</a:t>
            </a:r>
            <a:r>
              <a:rPr lang="en"/>
              <a:t>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1189825"/>
            <a:ext cx="6363426" cy="33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Android Emulator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497" y="1260100"/>
            <a:ext cx="3848277" cy="3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60100"/>
            <a:ext cx="4424053" cy="32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936" y="2741923"/>
            <a:ext cx="4319890" cy="443044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28"/>
          <p:cNvSpPr/>
          <p:nvPr/>
        </p:nvSpPr>
        <p:spPr>
          <a:xfrm rot="5400000">
            <a:off x="5206458" y="1853750"/>
            <a:ext cx="722100" cy="3203100"/>
          </a:xfrm>
          <a:prstGeom prst="bentUpArrow">
            <a:avLst>
              <a:gd fmla="val 18227" name="adj1"/>
              <a:gd fmla="val 23291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>
            <a:off x="2707732" y="1581174"/>
            <a:ext cx="1319700" cy="116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Kotlin Language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311700" y="961100"/>
            <a:ext cx="7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https://github.com/ferryyuwono/android-beginner/tree/main/1.05.01-Demo-Kotlin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comment to code</a:t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Print standard output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your code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27" y="2504513"/>
            <a:ext cx="3818400" cy="22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25" y="3276650"/>
            <a:ext cx="5299025" cy="148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9"/>
          <p:cNvCxnSpPr/>
          <p:nvPr/>
        </p:nvCxnSpPr>
        <p:spPr>
          <a:xfrm flipH="1">
            <a:off x="4303050" y="2816025"/>
            <a:ext cx="924600" cy="57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ExampleUnitTest.kt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5059029" y="1455200"/>
            <a:ext cx="19083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i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rint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text to print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text to print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1.6.1 [Demo] </a:t>
            </a:r>
            <a:r>
              <a:rPr lang="en"/>
              <a:t>Declare Variables and Data Types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311700" y="1037300"/>
            <a:ext cx="77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https://github.com/ferryyuwono/android-beginner/tree/main/1.06.01-</a:t>
            </a:r>
            <a:r>
              <a:rPr lang="en" u="sng">
                <a:solidFill>
                  <a:schemeClr val="hlink"/>
                </a:solidFill>
                <a:hlinkClick r:id="rId4"/>
              </a:rPr>
              <a:t>Demo-VariablesDataTypes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Read only variables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00" y="2167450"/>
            <a:ext cx="4482862" cy="26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7550" y="3467103"/>
            <a:ext cx="37147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7"/>
              </a:rPr>
              <a:t>ExampleUnitTest.kt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5117471" y="1940525"/>
            <a:ext cx="3714900" cy="13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variable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data type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ariable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lower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camelCase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(start with lowercase letter and separate the words with a single capitalized letter)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ariables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00" y="931225"/>
            <a:ext cx="5214650" cy="37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597" y="1670797"/>
            <a:ext cx="2920450" cy="9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5680575" y="931225"/>
            <a:ext cx="2920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variable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data type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6"/>
            <a:ext cx="82221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Android and Kotlin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487" y="244825"/>
            <a:ext cx="35052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975" y="2888875"/>
            <a:ext cx="2307700" cy="19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5" y="814128"/>
            <a:ext cx="2861716" cy="402457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3511475" y="3369275"/>
            <a:ext cx="1716300" cy="13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Byte, Short, Int, Long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Float, Double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1.6.2 [Exercise] Declare Variables and Data Types</a:t>
            </a:r>
            <a:endParaRPr sz="2700"/>
          </a:p>
        </p:txBody>
      </p:sp>
      <p:sp>
        <p:nvSpPr>
          <p:cNvPr id="284" name="Google Shape;284;p33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https://github.com/ferryyuwono/android-beginner/tree/main/1.06.02-Exercise-VariablesDataTypes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3193199" y="2003200"/>
            <a:ext cx="24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code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 rot="5400000">
            <a:off x="2444100" y="16991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 rot="5400000">
            <a:off x="2444100" y="21838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rot="5400000">
            <a:off x="2444100" y="26686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3193212" y="24901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Explicit Conversion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3193212" y="29770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Nullable data type</a:t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3190544" y="34545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data type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 rot="5400000">
            <a:off x="2441432" y="31504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 rot="5400000">
            <a:off x="2441432" y="3635157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3190544" y="394141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Surrogate pair unicode</a:t>
            </a: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172" y="2464897"/>
            <a:ext cx="3288135" cy="131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1.6.3 [Solution] Declare Variables and Data Types</a:t>
            </a:r>
            <a:endParaRPr sz="2700"/>
          </a:p>
        </p:txBody>
      </p:sp>
      <p:sp>
        <p:nvSpPr>
          <p:cNvPr id="304" name="Google Shape;304;p3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https://github.com/ferryyuwono/android-beginner/tree/main/1.06.03-Solution-VariablesDataTypes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193199" y="2003200"/>
            <a:ext cx="24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code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 rot="5400000">
            <a:off x="2444100" y="16991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 rot="5400000">
            <a:off x="2444100" y="21838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 rot="5400000">
            <a:off x="2444100" y="26686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3193212" y="24901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Explicit Conversion</a:t>
            </a:r>
            <a:endParaRPr/>
          </a:p>
        </p:txBody>
      </p:sp>
      <p:sp>
        <p:nvSpPr>
          <p:cNvPr id="313" name="Google Shape;313;p34"/>
          <p:cNvSpPr txBox="1"/>
          <p:nvPr/>
        </p:nvSpPr>
        <p:spPr>
          <a:xfrm>
            <a:off x="3193212" y="29770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Nullable data type</a:t>
            </a:r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3190544" y="34545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data type</a:t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 rot="5400000">
            <a:off x="2441432" y="31504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 rot="5400000">
            <a:off x="2441432" y="3635157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3190544" y="394141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Surrogate pair unicode</a:t>
            </a:r>
            <a:endParaRPr/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700" y="2432288"/>
            <a:ext cx="35242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1.6.3 [Solution] Declare Variables and Data Types</a:t>
            </a:r>
            <a:endParaRPr sz="2700"/>
          </a:p>
        </p:txBody>
      </p:sp>
      <p:pic>
        <p:nvPicPr>
          <p:cNvPr id="324" name="Google Shape;3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0" y="1655075"/>
            <a:ext cx="4019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350" y="1663250"/>
            <a:ext cx="35718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/>
          <p:nvPr/>
        </p:nvSpPr>
        <p:spPr>
          <a:xfrm>
            <a:off x="4422325" y="2064338"/>
            <a:ext cx="6174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311700" y="1017800"/>
            <a:ext cx="71262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 how to do the exercise and compare with solution</a:t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4430725" y="3644313"/>
            <a:ext cx="6174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50" y="2939588"/>
            <a:ext cx="3748939" cy="82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425" y="3812538"/>
            <a:ext cx="3278065" cy="82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350" y="2936900"/>
            <a:ext cx="3799474" cy="83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3340" y="3812538"/>
            <a:ext cx="3252523" cy="82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1.7.1 [Demo] Array and Collections</a:t>
            </a:r>
            <a:endParaRPr/>
          </a:p>
        </p:txBody>
      </p:sp>
      <p:sp>
        <p:nvSpPr>
          <p:cNvPr id="338" name="Google Shape;338;p3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ArrayCollections</a:t>
            </a: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/>
          </a:p>
        </p:txBody>
      </p:sp>
      <p:sp>
        <p:nvSpPr>
          <p:cNvPr id="340" name="Google Shape;340;p3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4200" y="3185275"/>
            <a:ext cx="3686100" cy="159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100" y="2144828"/>
            <a:ext cx="4514706" cy="265297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6"/>
          <p:cNvSpPr txBox="1"/>
          <p:nvPr/>
        </p:nvSpPr>
        <p:spPr>
          <a:xfrm>
            <a:off x="5004200" y="2142300"/>
            <a:ext cx="3686100" cy="85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Type: IntArray, LongArray, etc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Assignment: intArrayOf(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values separate by comma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50" y="1875350"/>
            <a:ext cx="4276801" cy="239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875" y="1875350"/>
            <a:ext cx="36480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/>
        </p:nvSpPr>
        <p:spPr>
          <a:xfrm>
            <a:off x="421350" y="773525"/>
            <a:ext cx="4276800" cy="85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Type: Array&lt;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Assignment: arrayOf&lt;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&gt;(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values separate by comma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Collections</a:t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00" y="1903375"/>
            <a:ext cx="6890626" cy="26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725" y="3695728"/>
            <a:ext cx="3148777" cy="110207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 txBox="1"/>
          <p:nvPr/>
        </p:nvSpPr>
        <p:spPr>
          <a:xfrm>
            <a:off x="387700" y="891200"/>
            <a:ext cx="4276800" cy="85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Collections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Type: List&lt;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Assignment: listOf&lt;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values separate by comma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25" y="1387500"/>
            <a:ext cx="5159275" cy="341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725" y="1387500"/>
            <a:ext cx="3207775" cy="18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 txBox="1"/>
          <p:nvPr/>
        </p:nvSpPr>
        <p:spPr>
          <a:xfrm>
            <a:off x="202825" y="202025"/>
            <a:ext cx="5159400" cy="10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Collections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Type: MutableList&lt;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Assignment: mutableListOf&lt;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&gt;(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values separate by comma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new data: 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listOfInt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new value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1.7.2 [Exercise] Array and Collections</a:t>
            </a:r>
            <a:endParaRPr sz="2700"/>
          </a:p>
        </p:txBody>
      </p:sp>
      <p:sp>
        <p:nvSpPr>
          <p:cNvPr id="373" name="Google Shape;373;p4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ArrayCollections</a:t>
            </a:r>
            <a:endParaRPr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77" name="Google Shape;377;p40"/>
          <p:cNvSpPr txBox="1"/>
          <p:nvPr/>
        </p:nvSpPr>
        <p:spPr>
          <a:xfrm>
            <a:off x="1344225" y="2798400"/>
            <a:ext cx="29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 of nullable data type</a:t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 rot="5400000">
            <a:off x="59512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 rot="5400000">
            <a:off x="59512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 txBox="1"/>
          <p:nvPr/>
        </p:nvSpPr>
        <p:spPr>
          <a:xfrm>
            <a:off x="1344225" y="3285325"/>
            <a:ext cx="240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Convert immutable to mutable collection </a:t>
            </a:r>
            <a:endParaRPr/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8875" y="1852125"/>
            <a:ext cx="3310225" cy="15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975" y="2310171"/>
            <a:ext cx="2685425" cy="2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1.7.3 [Solution] Array and Collections</a:t>
            </a:r>
            <a:endParaRPr sz="2700"/>
          </a:p>
        </p:txBody>
      </p:sp>
      <p:sp>
        <p:nvSpPr>
          <p:cNvPr id="388" name="Google Shape;388;p41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https://github.com/ferryyuwono/android-beginner/tree/main/1.07.03-Solution-ArrayCollections</a:t>
            </a:r>
            <a:endParaRPr/>
          </a:p>
        </p:txBody>
      </p:sp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92" name="Google Shape;392;p41"/>
          <p:cNvSpPr txBox="1"/>
          <p:nvPr/>
        </p:nvSpPr>
        <p:spPr>
          <a:xfrm>
            <a:off x="1344225" y="2798400"/>
            <a:ext cx="29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 of nullable data type</a:t>
            </a:r>
            <a:endParaRPr/>
          </a:p>
        </p:txBody>
      </p:sp>
      <p:sp>
        <p:nvSpPr>
          <p:cNvPr id="393" name="Google Shape;393;p41"/>
          <p:cNvSpPr/>
          <p:nvPr/>
        </p:nvSpPr>
        <p:spPr>
          <a:xfrm rot="5400000">
            <a:off x="59512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 rot="5400000">
            <a:off x="59512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 txBox="1"/>
          <p:nvPr/>
        </p:nvSpPr>
        <p:spPr>
          <a:xfrm>
            <a:off x="1344225" y="3285325"/>
            <a:ext cx="240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Convert immutable to mutable collection </a:t>
            </a:r>
            <a:endParaRPr/>
          </a:p>
        </p:txBody>
      </p:sp>
      <p:pic>
        <p:nvPicPr>
          <p:cNvPr id="396" name="Google Shape;3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925" y="1989925"/>
            <a:ext cx="35337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9688" y="3362075"/>
            <a:ext cx="35242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957" y="238205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37644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 to Android and Kotlin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907950" y="2110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Since the release of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Android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Studio 3.0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October 2017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Kotlin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has been included as an alternative to the standard Java compiler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404050" y="3210588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On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7 May 2019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, Google announced that 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Kotlin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programming language is now its preferred language for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Android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app developers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75" y="1718100"/>
            <a:ext cx="2543850" cy="29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958375" y="14945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is a modern statically typed programming language used by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 60% of professional Android developers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helps boost productivity, developer satisfaction, and code safety.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1.8.1 [Demo] Conditions</a:t>
            </a:r>
            <a:endParaRPr/>
          </a:p>
        </p:txBody>
      </p:sp>
      <p:sp>
        <p:nvSpPr>
          <p:cNvPr id="403" name="Google Shape;403;p42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https://github.com/ferryyuwono/android-beginner/tree/main/1.08.01-Demo-C</a:t>
            </a:r>
            <a:r>
              <a:rPr lang="en" u="sng">
                <a:solidFill>
                  <a:schemeClr val="hlink"/>
                </a:solidFill>
                <a:hlinkClick r:id="rId4"/>
              </a:rPr>
              <a:t>onditions</a:t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condition</a:t>
            </a:r>
            <a:endParaRPr/>
          </a:p>
        </p:txBody>
      </p:sp>
      <p:sp>
        <p:nvSpPr>
          <p:cNvPr id="405" name="Google Shape;405;p42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8853" y="2266088"/>
            <a:ext cx="2233175" cy="24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1150" y="2266100"/>
            <a:ext cx="2679300" cy="6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2"/>
          <p:cNvSpPr txBox="1"/>
          <p:nvPr/>
        </p:nvSpPr>
        <p:spPr>
          <a:xfrm>
            <a:off x="459500" y="2334250"/>
            <a:ext cx="3238500" cy="234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condition 1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if condition 1 is true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else if 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condition 2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{ 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//This </a:t>
            </a:r>
            <a:r>
              <a:rPr b="1"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else if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 is optional</a:t>
            </a:r>
            <a:endParaRPr sz="1200">
              <a:solidFill>
                <a:schemeClr val="dk2"/>
              </a:solidFill>
              <a:highlight>
                <a:srgbClr val="00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if condition 2 is true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else { 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//This </a:t>
            </a:r>
            <a:r>
              <a:rPr b="1"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 is optional</a:t>
            </a:r>
            <a:endParaRPr sz="1200">
              <a:solidFill>
                <a:schemeClr val="dk2"/>
              </a:solidFill>
              <a:highlight>
                <a:srgbClr val="00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if no condition is true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condition</a:t>
            </a:r>
            <a:endParaRPr/>
          </a:p>
        </p:txBody>
      </p:sp>
      <p:sp>
        <p:nvSpPr>
          <p:cNvPr id="415" name="Google Shape;415;p43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86" y="814125"/>
            <a:ext cx="3636266" cy="387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887" y="3634075"/>
            <a:ext cx="35623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3"/>
          <p:cNvSpPr txBox="1"/>
          <p:nvPr/>
        </p:nvSpPr>
        <p:spPr>
          <a:xfrm>
            <a:off x="4327875" y="718825"/>
            <a:ext cx="34773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variable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 1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-&gt;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when equals with value 1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value 2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-&gt;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when equals with value 2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-&gt;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when no match value found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Conditions</a:t>
            </a:r>
            <a:endParaRPr/>
          </a:p>
        </p:txBody>
      </p:sp>
      <p:sp>
        <p:nvSpPr>
          <p:cNvPr id="424" name="Google Shape;424;p4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25" name="Google Shape;425;p4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26" name="Google Shape;426;p4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27" name="Google Shape;427;p44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700"/>
              <a:t>1.8.2 [Exercise] Conditions</a:t>
            </a:r>
            <a:endParaRPr sz="2700"/>
          </a:p>
        </p:txBody>
      </p:sp>
      <p:sp>
        <p:nvSpPr>
          <p:cNvPr id="428" name="Google Shape;428;p44"/>
          <p:cNvSpPr txBox="1"/>
          <p:nvPr/>
        </p:nvSpPr>
        <p:spPr>
          <a:xfrm>
            <a:off x="1327975" y="2798400"/>
            <a:ext cx="39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 assignment with condition</a:t>
            </a:r>
            <a:endParaRPr/>
          </a:p>
        </p:txBody>
      </p:sp>
      <p:sp>
        <p:nvSpPr>
          <p:cNvPr id="429" name="Google Shape;429;p44"/>
          <p:cNvSpPr/>
          <p:nvPr/>
        </p:nvSpPr>
        <p:spPr>
          <a:xfrm rot="5400000">
            <a:off x="57887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4"/>
          <p:cNvSpPr/>
          <p:nvPr/>
        </p:nvSpPr>
        <p:spPr>
          <a:xfrm rot="5400000">
            <a:off x="57887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4"/>
          <p:cNvSpPr txBox="1"/>
          <p:nvPr/>
        </p:nvSpPr>
        <p:spPr>
          <a:xfrm>
            <a:off x="1327975" y="3285325"/>
            <a:ext cx="32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when condition</a:t>
            </a:r>
            <a:endParaRPr/>
          </a:p>
        </p:txBody>
      </p:sp>
      <p:pic>
        <p:nvPicPr>
          <p:cNvPr id="432" name="Google Shape;43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275" y="2385525"/>
            <a:ext cx="1865300" cy="20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3199" y="2385537"/>
            <a:ext cx="1936850" cy="22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1.8.3 [Solution] Conditions</a:t>
            </a:r>
            <a:endParaRPr sz="2700"/>
          </a:p>
        </p:txBody>
      </p:sp>
      <p:sp>
        <p:nvSpPr>
          <p:cNvPr id="439" name="Google Shape;439;p45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https://github.com/ferryyuwono/android-beginner/tree/main/1.08.03-Solution-</a:t>
            </a:r>
            <a:r>
              <a:rPr lang="en" u="sng">
                <a:solidFill>
                  <a:schemeClr val="hlink"/>
                </a:solidFill>
                <a:hlinkClick r:id="rId4"/>
              </a:rPr>
              <a:t>Conditions</a:t>
            </a:r>
            <a:endParaRPr/>
          </a:p>
        </p:txBody>
      </p:sp>
      <p:sp>
        <p:nvSpPr>
          <p:cNvPr id="440" name="Google Shape;440;p45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41" name="Google Shape;441;p45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42" name="Google Shape;442;p45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43" name="Google Shape;443;p45"/>
          <p:cNvSpPr txBox="1"/>
          <p:nvPr/>
        </p:nvSpPr>
        <p:spPr>
          <a:xfrm>
            <a:off x="1327975" y="2798400"/>
            <a:ext cx="39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 assignment with condition</a:t>
            </a:r>
            <a:endParaRPr/>
          </a:p>
        </p:txBody>
      </p:sp>
      <p:sp>
        <p:nvSpPr>
          <p:cNvPr id="444" name="Google Shape;444;p45"/>
          <p:cNvSpPr/>
          <p:nvPr/>
        </p:nvSpPr>
        <p:spPr>
          <a:xfrm rot="5400000">
            <a:off x="57887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5"/>
          <p:cNvSpPr/>
          <p:nvPr/>
        </p:nvSpPr>
        <p:spPr>
          <a:xfrm rot="5400000">
            <a:off x="57887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"/>
          <p:cNvSpPr txBox="1"/>
          <p:nvPr/>
        </p:nvSpPr>
        <p:spPr>
          <a:xfrm>
            <a:off x="1327975" y="3285325"/>
            <a:ext cx="32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when condition</a:t>
            </a:r>
            <a:endParaRPr/>
          </a:p>
        </p:txBody>
      </p:sp>
      <p:pic>
        <p:nvPicPr>
          <p:cNvPr id="447" name="Google Shape;44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9825" y="2165000"/>
            <a:ext cx="35623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9825" y="3395175"/>
            <a:ext cx="3562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1.9.1 [Demo] Loops</a:t>
            </a:r>
            <a:endParaRPr/>
          </a:p>
        </p:txBody>
      </p:sp>
      <p:sp>
        <p:nvSpPr>
          <p:cNvPr id="454" name="Google Shape;454;p4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Loops</a:t>
            </a:r>
            <a:endParaRPr/>
          </a:p>
        </p:txBody>
      </p:sp>
      <p:sp>
        <p:nvSpPr>
          <p:cNvPr id="455" name="Google Shape;455;p4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loops</a:t>
            </a:r>
            <a:endParaRPr/>
          </a:p>
        </p:txBody>
      </p:sp>
      <p:sp>
        <p:nvSpPr>
          <p:cNvPr id="456" name="Google Shape;456;p4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458" name="Google Shape;45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00" y="2185725"/>
            <a:ext cx="3101200" cy="2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7475" y="2839275"/>
            <a:ext cx="3065400" cy="1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6"/>
          <p:cNvSpPr txBox="1"/>
          <p:nvPr/>
        </p:nvSpPr>
        <p:spPr>
          <a:xfrm>
            <a:off x="3767475" y="1686175"/>
            <a:ext cx="3065400" cy="10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loop variable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loop range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until loop is done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75" y="304800"/>
            <a:ext cx="34575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75" y="2842925"/>
            <a:ext cx="3457575" cy="165083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7"/>
          <p:cNvSpPr txBox="1"/>
          <p:nvPr/>
        </p:nvSpPr>
        <p:spPr>
          <a:xfrm>
            <a:off x="4456650" y="1500450"/>
            <a:ext cx="3948000" cy="10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loop variable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collection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until each value of collection is looped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Loops</a:t>
            </a:r>
            <a:endParaRPr/>
          </a:p>
        </p:txBody>
      </p:sp>
      <p:sp>
        <p:nvSpPr>
          <p:cNvPr id="473" name="Google Shape;473;p4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75" y="2049525"/>
            <a:ext cx="2496899" cy="197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802" y="3611117"/>
            <a:ext cx="2496899" cy="11883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48"/>
          <p:cNvCxnSpPr/>
          <p:nvPr/>
        </p:nvCxnSpPr>
        <p:spPr>
          <a:xfrm>
            <a:off x="5032087" y="219075"/>
            <a:ext cx="0" cy="46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48"/>
          <p:cNvSpPr txBox="1"/>
          <p:nvPr/>
        </p:nvSpPr>
        <p:spPr>
          <a:xfrm>
            <a:off x="6048912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Loops</a:t>
            </a:r>
            <a:endParaRPr/>
          </a:p>
        </p:txBody>
      </p:sp>
      <p:sp>
        <p:nvSpPr>
          <p:cNvPr id="478" name="Google Shape;478;p48"/>
          <p:cNvSpPr/>
          <p:nvPr/>
        </p:nvSpPr>
        <p:spPr>
          <a:xfrm rot="5400000">
            <a:off x="5299800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450" y="2237275"/>
            <a:ext cx="2856875" cy="188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450" y="4020348"/>
            <a:ext cx="2856875" cy="76740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8"/>
          <p:cNvSpPr txBox="1"/>
          <p:nvPr/>
        </p:nvSpPr>
        <p:spPr>
          <a:xfrm>
            <a:off x="274475" y="896175"/>
            <a:ext cx="2805000" cy="10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while condition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while condition is true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8"/>
          <p:cNvSpPr txBox="1"/>
          <p:nvPr/>
        </p:nvSpPr>
        <p:spPr>
          <a:xfrm>
            <a:off x="5220600" y="875750"/>
            <a:ext cx="2856900" cy="128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run this code at least once 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then check while condition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(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while condition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Loops</a:t>
            </a:r>
            <a:endParaRPr/>
          </a:p>
        </p:txBody>
      </p:sp>
      <p:sp>
        <p:nvSpPr>
          <p:cNvPr id="488" name="Google Shape;488;p49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89" name="Google Shape;489;p49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90" name="Google Shape;490;p49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91" name="Google Shape;491;p49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1.9.2 [Exercise] Loops</a:t>
            </a:r>
            <a:endParaRPr sz="2700"/>
          </a:p>
        </p:txBody>
      </p:sp>
      <p:sp>
        <p:nvSpPr>
          <p:cNvPr id="492" name="Google Shape;492;p49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 using downTo and step</a:t>
            </a:r>
            <a:endParaRPr/>
          </a:p>
        </p:txBody>
      </p:sp>
      <p:sp>
        <p:nvSpPr>
          <p:cNvPr id="493" name="Google Shape;493;p49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9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9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9"/>
          <p:cNvSpPr txBox="1"/>
          <p:nvPr/>
        </p:nvSpPr>
        <p:spPr>
          <a:xfrm>
            <a:off x="1327438" y="32853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 collection with index</a:t>
            </a:r>
            <a:endParaRPr/>
          </a:p>
        </p:txBody>
      </p:sp>
      <p:sp>
        <p:nvSpPr>
          <p:cNvPr id="497" name="Google Shape;497;p49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Break loop</a:t>
            </a:r>
            <a:endParaRPr/>
          </a:p>
        </p:txBody>
      </p:sp>
      <p:sp>
        <p:nvSpPr>
          <p:cNvPr id="498" name="Google Shape;498;p49"/>
          <p:cNvSpPr txBox="1"/>
          <p:nvPr/>
        </p:nvSpPr>
        <p:spPr>
          <a:xfrm>
            <a:off x="1324771" y="42497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Skip data in loop</a:t>
            </a:r>
            <a:endParaRPr/>
          </a:p>
        </p:txBody>
      </p:sp>
      <p:sp>
        <p:nvSpPr>
          <p:cNvPr id="499" name="Google Shape;499;p49"/>
          <p:cNvSpPr/>
          <p:nvPr/>
        </p:nvSpPr>
        <p:spPr>
          <a:xfrm rot="5400000">
            <a:off x="575659" y="39456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675" y="1912988"/>
            <a:ext cx="2865975" cy="131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3675" y="3285325"/>
            <a:ext cx="3965537" cy="16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https://github.com/ferryyuwono/android-beginner/tree/main/1.09.03-Solution-Loops</a:t>
            </a:r>
            <a:endParaRPr/>
          </a:p>
        </p:txBody>
      </p:sp>
      <p:sp>
        <p:nvSpPr>
          <p:cNvPr id="507" name="Google Shape;507;p5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508" name="Google Shape;508;p5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509" name="Google Shape;509;p5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510" name="Google Shape;510;p50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1.9.3 [Solution] Loops</a:t>
            </a:r>
            <a:endParaRPr sz="2700"/>
          </a:p>
        </p:txBody>
      </p:sp>
      <p:sp>
        <p:nvSpPr>
          <p:cNvPr id="511" name="Google Shape;511;p50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 using downTo and step</a:t>
            </a:r>
            <a:endParaRPr/>
          </a:p>
        </p:txBody>
      </p:sp>
      <p:sp>
        <p:nvSpPr>
          <p:cNvPr id="512" name="Google Shape;512;p50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0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0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0"/>
          <p:cNvSpPr txBox="1"/>
          <p:nvPr/>
        </p:nvSpPr>
        <p:spPr>
          <a:xfrm>
            <a:off x="1327438" y="32853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 collection with index</a:t>
            </a:r>
            <a:endParaRPr/>
          </a:p>
        </p:txBody>
      </p:sp>
      <p:sp>
        <p:nvSpPr>
          <p:cNvPr id="516" name="Google Shape;516;p50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Break loop</a:t>
            </a:r>
            <a:endParaRPr/>
          </a:p>
        </p:txBody>
      </p:sp>
      <p:sp>
        <p:nvSpPr>
          <p:cNvPr id="517" name="Google Shape;517;p50"/>
          <p:cNvSpPr txBox="1"/>
          <p:nvPr/>
        </p:nvSpPr>
        <p:spPr>
          <a:xfrm>
            <a:off x="1324771" y="42497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Skip data in loop</a:t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 rot="5400000">
            <a:off x="575659" y="39456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625" y="2004525"/>
            <a:ext cx="2888200" cy="1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613" y="3583200"/>
            <a:ext cx="35718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1.10.1 [Demo] Functions</a:t>
            </a:r>
            <a:endParaRPr/>
          </a:p>
        </p:txBody>
      </p:sp>
      <p:sp>
        <p:nvSpPr>
          <p:cNvPr id="526" name="Google Shape;526;p51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Functions</a:t>
            </a:r>
            <a:endParaRPr/>
          </a:p>
        </p:txBody>
      </p:sp>
      <p:sp>
        <p:nvSpPr>
          <p:cNvPr id="527" name="Google Shape;527;p51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Declare Function</a:t>
            </a:r>
            <a:endParaRPr/>
          </a:p>
        </p:txBody>
      </p:sp>
      <p:sp>
        <p:nvSpPr>
          <p:cNvPr id="528" name="Google Shape;528;p51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1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530" name="Google Shape;53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9400" y="1533500"/>
            <a:ext cx="3649600" cy="3234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4725" y="3988175"/>
            <a:ext cx="2924075" cy="7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1"/>
          <p:cNvSpPr txBox="1"/>
          <p:nvPr/>
        </p:nvSpPr>
        <p:spPr>
          <a:xfrm>
            <a:off x="311700" y="2334250"/>
            <a:ext cx="3557100" cy="15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6D9EEB"/>
                </a:highlight>
                <a:latin typeface="Roboto"/>
                <a:ea typeface="Roboto"/>
                <a:cs typeface="Roboto"/>
                <a:sym typeface="Roboto"/>
              </a:rPr>
              <a:t>code inside function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lower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camelCase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separated by comma (optional)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5040500" y="1888193"/>
            <a:ext cx="3445800" cy="1693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64100" y="2274250"/>
            <a:ext cx="3445800" cy="10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64100" y="2274250"/>
            <a:ext cx="353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  Introduction + Course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  Install </a:t>
            </a:r>
            <a:r>
              <a:rPr lang="en"/>
              <a:t>Android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  Create </a:t>
            </a:r>
            <a:r>
              <a:rPr lang="en"/>
              <a:t>First Android Application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  Setup Android Emulator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125750" y="1888193"/>
            <a:ext cx="335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  Kotlin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  Declare Variables and 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  Array and Collections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  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1.9  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1.10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1.11 Class and Data Class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30750" y="1560225"/>
            <a:ext cx="441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Module 1: Introduction to Android and Kotlin</a:t>
            </a:r>
            <a:endParaRPr sz="1500"/>
          </a:p>
        </p:txBody>
      </p:sp>
      <p:sp>
        <p:nvSpPr>
          <p:cNvPr id="114" name="Google Shape;114;p16"/>
          <p:cNvSpPr/>
          <p:nvPr/>
        </p:nvSpPr>
        <p:spPr>
          <a:xfrm>
            <a:off x="4047250" y="2571725"/>
            <a:ext cx="855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2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with return value</a:t>
            </a:r>
            <a:endParaRPr/>
          </a:p>
        </p:txBody>
      </p:sp>
      <p:sp>
        <p:nvSpPr>
          <p:cNvPr id="538" name="Google Shape;538;p52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50" y="1356075"/>
            <a:ext cx="4623375" cy="30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763" y="3446900"/>
            <a:ext cx="35909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2"/>
          <p:cNvSpPr txBox="1"/>
          <p:nvPr/>
        </p:nvSpPr>
        <p:spPr>
          <a:xfrm>
            <a:off x="5290687" y="1255225"/>
            <a:ext cx="3557100" cy="19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function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: data type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6D9EEB"/>
                </a:highlight>
                <a:latin typeface="Roboto"/>
                <a:ea typeface="Roboto"/>
                <a:cs typeface="Roboto"/>
                <a:sym typeface="Roboto"/>
              </a:rPr>
              <a:t>code inside function</a:t>
            </a:r>
            <a:endParaRPr sz="1200">
              <a:solidFill>
                <a:schemeClr val="dk2"/>
              </a:solidFill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return data type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function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lower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camelCase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separated by comma (optional)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"/>
          <p:cNvSpPr txBox="1"/>
          <p:nvPr/>
        </p:nvSpPr>
        <p:spPr>
          <a:xfrm>
            <a:off x="1327875" y="352425"/>
            <a:ext cx="34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with default argument</a:t>
            </a:r>
            <a:endParaRPr/>
          </a:p>
        </p:txBody>
      </p:sp>
      <p:sp>
        <p:nvSpPr>
          <p:cNvPr id="547" name="Google Shape;547;p53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974925"/>
            <a:ext cx="42195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137" y="2113163"/>
            <a:ext cx="35909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3"/>
          <p:cNvSpPr txBox="1"/>
          <p:nvPr/>
        </p:nvSpPr>
        <p:spPr>
          <a:xfrm>
            <a:off x="4876050" y="974925"/>
            <a:ext cx="35571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function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default value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6D9EEB"/>
                </a:highlight>
                <a:latin typeface="Roboto"/>
                <a:ea typeface="Roboto"/>
                <a:cs typeface="Roboto"/>
                <a:sym typeface="Roboto"/>
              </a:rPr>
              <a:t>code inside function</a:t>
            </a:r>
            <a:endParaRPr sz="1200">
              <a:solidFill>
                <a:schemeClr val="dk2"/>
              </a:solidFill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https://github.com/ferryyuwono/android-beginner/tree/main/1.10.02-Exercise-Functions</a:t>
            </a:r>
            <a:endParaRPr/>
          </a:p>
        </p:txBody>
      </p:sp>
      <p:sp>
        <p:nvSpPr>
          <p:cNvPr id="556" name="Google Shape;556;p5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557" name="Google Shape;557;p5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558" name="Google Shape;558;p5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559" name="Google Shape;559;p54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1.10.2 [Exercise] Functions</a:t>
            </a:r>
            <a:endParaRPr sz="2700"/>
          </a:p>
        </p:txBody>
      </p:sp>
      <p:sp>
        <p:nvSpPr>
          <p:cNvPr id="560" name="Google Shape;560;p54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single expression function</a:t>
            </a:r>
            <a:endParaRPr/>
          </a:p>
        </p:txBody>
      </p:sp>
      <p:sp>
        <p:nvSpPr>
          <p:cNvPr id="561" name="Google Shape;561;p54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4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4"/>
          <p:cNvSpPr txBox="1"/>
          <p:nvPr/>
        </p:nvSpPr>
        <p:spPr>
          <a:xfrm>
            <a:off x="1327454" y="3285325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named argument in parameter</a:t>
            </a:r>
            <a:endParaRPr/>
          </a:p>
        </p:txBody>
      </p:sp>
      <p:sp>
        <p:nvSpPr>
          <p:cNvPr id="565" name="Google Shape;565;p54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Extension function</a:t>
            </a:r>
            <a:endParaRPr/>
          </a:p>
        </p:txBody>
      </p:sp>
      <p:pic>
        <p:nvPicPr>
          <p:cNvPr id="566" name="Google Shape;56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623" y="1858885"/>
            <a:ext cx="4971975" cy="91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7900" y="2895323"/>
            <a:ext cx="3657700" cy="1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5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https://github.com/ferryyuwono/android-beginner/tree/main/1.10.03-Solution-Functions</a:t>
            </a:r>
            <a:endParaRPr/>
          </a:p>
        </p:txBody>
      </p:sp>
      <p:sp>
        <p:nvSpPr>
          <p:cNvPr id="573" name="Google Shape;573;p55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574" name="Google Shape;574;p55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575" name="Google Shape;575;p55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576" name="Google Shape;576;p55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1.10.3 [Solution] Functions</a:t>
            </a:r>
            <a:endParaRPr sz="2700"/>
          </a:p>
        </p:txBody>
      </p:sp>
      <p:sp>
        <p:nvSpPr>
          <p:cNvPr id="577" name="Google Shape;577;p55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single expression function</a:t>
            </a:r>
            <a:endParaRPr/>
          </a:p>
        </p:txBody>
      </p:sp>
      <p:sp>
        <p:nvSpPr>
          <p:cNvPr id="578" name="Google Shape;578;p55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5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5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5"/>
          <p:cNvSpPr txBox="1"/>
          <p:nvPr/>
        </p:nvSpPr>
        <p:spPr>
          <a:xfrm>
            <a:off x="1327454" y="3285325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named argument in parameter</a:t>
            </a:r>
            <a:endParaRPr/>
          </a:p>
        </p:txBody>
      </p:sp>
      <p:sp>
        <p:nvSpPr>
          <p:cNvPr id="582" name="Google Shape;582;p55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Extension function</a:t>
            </a:r>
            <a:endParaRPr/>
          </a:p>
        </p:txBody>
      </p:sp>
      <p:pic>
        <p:nvPicPr>
          <p:cNvPr id="583" name="Google Shape;58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904" y="3098450"/>
            <a:ext cx="3485446" cy="90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96" y="2223571"/>
            <a:ext cx="449080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1.11.1 [Demo] Class and Data Class</a:t>
            </a:r>
            <a:endParaRPr/>
          </a:p>
        </p:txBody>
      </p:sp>
      <p:sp>
        <p:nvSpPr>
          <p:cNvPr id="590" name="Google Shape;590;p5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https://github.com/ferryyuwono/android-beginner/tree/main/1.11.01-Demo-</a:t>
            </a:r>
            <a:r>
              <a:rPr lang="en" u="sng">
                <a:solidFill>
                  <a:schemeClr val="hlink"/>
                </a:solidFill>
                <a:hlinkClick r:id="rId5"/>
              </a:rPr>
              <a:t>ClassDataClass</a:t>
            </a:r>
            <a:endParaRPr/>
          </a:p>
        </p:txBody>
      </p:sp>
      <p:sp>
        <p:nvSpPr>
          <p:cNvPr id="591" name="Google Shape;591;p5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new Kotlin Class</a:t>
            </a:r>
            <a:endParaRPr/>
          </a:p>
        </p:txBody>
      </p:sp>
      <p:sp>
        <p:nvSpPr>
          <p:cNvPr id="592" name="Google Shape;592;p5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ExampleUnitTest.kt</a:t>
            </a:r>
            <a:endParaRPr/>
          </a:p>
        </p:txBody>
      </p:sp>
      <p:pic>
        <p:nvPicPr>
          <p:cNvPr id="594" name="Google Shape;594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9573" y="2223575"/>
            <a:ext cx="2645800" cy="19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6"/>
          <p:cNvSpPr/>
          <p:nvPr/>
        </p:nvSpPr>
        <p:spPr>
          <a:xfrm>
            <a:off x="5118375" y="2689950"/>
            <a:ext cx="5313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 txBox="1"/>
          <p:nvPr>
            <p:ph idx="1" type="body"/>
          </p:nvPr>
        </p:nvSpPr>
        <p:spPr>
          <a:xfrm>
            <a:off x="311700" y="4609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Person.kt</a:t>
            </a:r>
            <a:endParaRPr sz="1300"/>
          </a:p>
        </p:txBody>
      </p:sp>
      <p:sp>
        <p:nvSpPr>
          <p:cNvPr id="601" name="Google Shape;601;p57"/>
          <p:cNvSpPr txBox="1"/>
          <p:nvPr>
            <p:ph idx="1" type="body"/>
          </p:nvPr>
        </p:nvSpPr>
        <p:spPr>
          <a:xfrm>
            <a:off x="311700" y="995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File</a:t>
            </a:r>
            <a:endParaRPr/>
          </a:p>
        </p:txBody>
      </p:sp>
      <p:pic>
        <p:nvPicPr>
          <p:cNvPr id="602" name="Google Shape;60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1100"/>
            <a:ext cx="4161325" cy="1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4161325" cy="20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3950" y="3102675"/>
            <a:ext cx="35909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7"/>
          <p:cNvSpPr txBox="1"/>
          <p:nvPr/>
        </p:nvSpPr>
        <p:spPr>
          <a:xfrm>
            <a:off x="4787787" y="861100"/>
            <a:ext cx="3557100" cy="19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class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nit { }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class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PascalCase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(start with capital letter)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separated by comma (optional)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init { }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constructor function which will be called when object of the class is created (optional)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Data Class</a:t>
            </a:r>
            <a:endParaRPr/>
          </a:p>
        </p:txBody>
      </p:sp>
      <p:sp>
        <p:nvSpPr>
          <p:cNvPr id="611" name="Google Shape;611;p5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1" y="878871"/>
            <a:ext cx="449080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8"/>
          <p:cNvSpPr/>
          <p:nvPr/>
        </p:nvSpPr>
        <p:spPr>
          <a:xfrm>
            <a:off x="5118250" y="1345250"/>
            <a:ext cx="5313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625" y="878875"/>
            <a:ext cx="2075375" cy="152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5" y="2970850"/>
            <a:ext cx="4598816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8"/>
          <p:cNvSpPr txBox="1"/>
          <p:nvPr>
            <p:ph idx="1" type="body"/>
          </p:nvPr>
        </p:nvSpPr>
        <p:spPr>
          <a:xfrm>
            <a:off x="455700" y="2552338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PersonData.kt</a:t>
            </a:r>
            <a:endParaRPr sz="1300"/>
          </a:p>
        </p:txBody>
      </p:sp>
      <p:sp>
        <p:nvSpPr>
          <p:cNvPr id="617" name="Google Shape;617;p58"/>
          <p:cNvSpPr txBox="1"/>
          <p:nvPr>
            <p:ph idx="1" type="body"/>
          </p:nvPr>
        </p:nvSpPr>
        <p:spPr>
          <a:xfrm>
            <a:off x="455700" y="2190963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Class File</a:t>
            </a:r>
            <a:endParaRPr/>
          </a:p>
        </p:txBody>
      </p:sp>
      <p:sp>
        <p:nvSpPr>
          <p:cNvPr id="618" name="Google Shape;618;p58"/>
          <p:cNvSpPr txBox="1"/>
          <p:nvPr/>
        </p:nvSpPr>
        <p:spPr>
          <a:xfrm>
            <a:off x="5216375" y="2609225"/>
            <a:ext cx="3658800" cy="19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class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init { }</a:t>
            </a:r>
            <a:endParaRPr sz="1200">
              <a:solidFill>
                <a:schemeClr val="dk2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class name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PascalCase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(start with capital letter)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at least 1 parameter (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mandatory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init { }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constructor function which will be called when object of the data class is created (optional)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8726" cy="19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286875"/>
            <a:ext cx="42291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63875"/>
            <a:ext cx="4912123" cy="25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875" y="2503938"/>
            <a:ext cx="3649450" cy="16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https://github.com/ferryyuwono/android-beginner/tree/main/1.11.02-Exercise-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ClassDataClass</a:t>
            </a:r>
            <a:endParaRPr/>
          </a:p>
        </p:txBody>
      </p:sp>
      <p:sp>
        <p:nvSpPr>
          <p:cNvPr id="632" name="Google Shape;632;p6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633" name="Google Shape;633;p6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634" name="Google Shape;634;p6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635" name="Google Shape;635;p60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1.11.2 [Exercise] Class And Data Class</a:t>
            </a:r>
            <a:endParaRPr sz="2700"/>
          </a:p>
        </p:txBody>
      </p:sp>
      <p:sp>
        <p:nvSpPr>
          <p:cNvPr id="636" name="Google Shape;636;p60"/>
          <p:cNvSpPr txBox="1"/>
          <p:nvPr/>
        </p:nvSpPr>
        <p:spPr>
          <a:xfrm>
            <a:off x="1327425" y="2646000"/>
            <a:ext cx="330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instance of class using named argument</a:t>
            </a:r>
            <a:endParaRPr/>
          </a:p>
        </p:txBody>
      </p:sp>
      <p:sp>
        <p:nvSpPr>
          <p:cNvPr id="637" name="Google Shape;637;p60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0"/>
          <p:cNvSpPr/>
          <p:nvPr/>
        </p:nvSpPr>
        <p:spPr>
          <a:xfrm rot="5400000">
            <a:off x="499575" y="3052724"/>
            <a:ext cx="708600" cy="789900"/>
          </a:xfrm>
          <a:prstGeom prst="bentUpArrow">
            <a:avLst>
              <a:gd fmla="val 19457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0"/>
          <p:cNvSpPr txBox="1"/>
          <p:nvPr/>
        </p:nvSpPr>
        <p:spPr>
          <a:xfrm>
            <a:off x="1327454" y="3386738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Companion object</a:t>
            </a:r>
            <a:endParaRPr/>
          </a:p>
        </p:txBody>
      </p:sp>
      <p:pic>
        <p:nvPicPr>
          <p:cNvPr id="640" name="Google Shape;640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6" y="2599988"/>
            <a:ext cx="4281250" cy="15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1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https://github.com/ferryyuwono/android-beginner/tree/main/1.11.03-Solution-ClassDataClass</a:t>
            </a:r>
            <a:endParaRPr/>
          </a:p>
        </p:txBody>
      </p:sp>
      <p:sp>
        <p:nvSpPr>
          <p:cNvPr id="646" name="Google Shape;646;p61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647" name="Google Shape;647;p61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648" name="Google Shape;648;p61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649" name="Google Shape;649;p61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1.11.3 [Solution] Class And Data Class</a:t>
            </a:r>
            <a:endParaRPr sz="2700"/>
          </a:p>
        </p:txBody>
      </p:sp>
      <p:sp>
        <p:nvSpPr>
          <p:cNvPr id="650" name="Google Shape;650;p61"/>
          <p:cNvSpPr txBox="1"/>
          <p:nvPr/>
        </p:nvSpPr>
        <p:spPr>
          <a:xfrm>
            <a:off x="1327425" y="2646000"/>
            <a:ext cx="330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instance of class using named argument</a:t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 rot="5400000">
            <a:off x="499575" y="3052724"/>
            <a:ext cx="708600" cy="789900"/>
          </a:xfrm>
          <a:prstGeom prst="bentUpArrow">
            <a:avLst>
              <a:gd fmla="val 19457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1327454" y="3386738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Companion object</a:t>
            </a:r>
            <a:endParaRPr/>
          </a:p>
        </p:txBody>
      </p:sp>
      <p:pic>
        <p:nvPicPr>
          <p:cNvPr id="654" name="Google Shape;65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025" y="2726188"/>
            <a:ext cx="38481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30750" y="1560225"/>
            <a:ext cx="5224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Module 2: Develop</a:t>
            </a:r>
            <a:r>
              <a:rPr lang="en" sz="1500"/>
              <a:t> Your First Android Application</a:t>
            </a:r>
            <a:endParaRPr sz="1500"/>
          </a:p>
        </p:txBody>
      </p:sp>
      <p:sp>
        <p:nvSpPr>
          <p:cNvPr id="122" name="Google Shape;122;p17"/>
          <p:cNvSpPr/>
          <p:nvPr/>
        </p:nvSpPr>
        <p:spPr>
          <a:xfrm>
            <a:off x="464100" y="2198050"/>
            <a:ext cx="3445800" cy="139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16500" y="2274250"/>
            <a:ext cx="315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  Android Project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 Layouts and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  EditText and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  ImageView and ImageButton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  View Binding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123450" y="2740900"/>
            <a:ext cx="855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192900" y="2315691"/>
            <a:ext cx="3445800" cy="1167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278150" y="2379571"/>
            <a:ext cx="335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   Persistent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   Activity and Manifest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   RecyclerView and 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   Final Assignment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/>
          <p:nvPr>
            <p:ph type="ctrTitle"/>
          </p:nvPr>
        </p:nvSpPr>
        <p:spPr>
          <a:xfrm>
            <a:off x="598100" y="1775226"/>
            <a:ext cx="82221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</a:t>
            </a:r>
            <a:r>
              <a:rPr lang="en"/>
              <a:t>Module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Job! See you in the next module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1700" y="1457675"/>
            <a:ext cx="41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309775" y="2018157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Code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309775" y="251493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Code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309775" y="3011711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Code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5400000">
            <a:off x="578775" y="17247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5400000">
            <a:off x="578775" y="22094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5400000">
            <a:off x="578775" y="26942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175" y="1983813"/>
            <a:ext cx="2594575" cy="2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050" y="817612"/>
            <a:ext cx="247480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</a:t>
            </a:r>
            <a:r>
              <a:rPr lang="en"/>
              <a:t>Install Android Studio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017800"/>
            <a:ext cx="37644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Download </a:t>
            </a:r>
            <a:r>
              <a:rPr lang="en"/>
              <a:t>Android Studio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285925" y="1494500"/>
            <a:ext cx="3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25" y="2002375"/>
            <a:ext cx="4171075" cy="25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Create First Android Application 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00" y="1073100"/>
            <a:ext cx="4763101" cy="350355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5548850" y="1587950"/>
            <a:ext cx="31089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Create New Project</a:t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 flipH="1">
            <a:off x="4220650" y="2069800"/>
            <a:ext cx="1400700" cy="80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6" y="1073100"/>
            <a:ext cx="10382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Create First Android Application 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" y="1635474"/>
            <a:ext cx="3558451" cy="25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376" y="1120575"/>
            <a:ext cx="4021400" cy="2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4102400" y="2649000"/>
            <a:ext cx="5247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21550" y="1088275"/>
            <a:ext cx="37644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Empty Activity, then Next</a:t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2156550" y="1462500"/>
            <a:ext cx="954300" cy="122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/>
          <p:nvPr/>
        </p:nvCxnSpPr>
        <p:spPr>
          <a:xfrm flipH="1">
            <a:off x="3197625" y="1450100"/>
            <a:ext cx="669300" cy="26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987188" y="4326775"/>
            <a:ext cx="37644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Name, Package Name, then Finish</a:t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 flipH="1" rot="10800000">
            <a:off x="5750800" y="2094450"/>
            <a:ext cx="594900" cy="231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 rot="10800000">
            <a:off x="6779300" y="2441650"/>
            <a:ext cx="409200" cy="198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/>
          <p:nvPr/>
        </p:nvCxnSpPr>
        <p:spPr>
          <a:xfrm flipH="1" rot="10800000">
            <a:off x="8427900" y="3966050"/>
            <a:ext cx="123900" cy="47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