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56" r:id="rId3"/>
    <p:sldId id="309" r:id="rId4"/>
    <p:sldId id="359" r:id="rId5"/>
    <p:sldId id="360" r:id="rId6"/>
    <p:sldId id="267" r:id="rId7"/>
    <p:sldId id="348" r:id="rId8"/>
    <p:sldId id="358" r:id="rId9"/>
    <p:sldId id="362" r:id="rId10"/>
    <p:sldId id="363" r:id="rId11"/>
    <p:sldId id="303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7B60905-E298-4D9B-A88D-EA20DD7BCE25}"/>
              </a:ext>
            </a:extLst>
          </p:cNvPr>
          <p:cNvSpPr txBox="1"/>
          <p:nvPr/>
        </p:nvSpPr>
        <p:spPr>
          <a:xfrm>
            <a:off x="540913" y="1257300"/>
            <a:ext cx="3611987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4000" dirty="0" smtClean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 a Bases de Datos y </a:t>
            </a:r>
            <a:r>
              <a:rPr lang="es-AR" sz="4000" kern="1200" dirty="0" smtClean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SQL</a:t>
            </a:r>
            <a:endParaRPr lang="es-AR" sz="4000" kern="120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Resultado de imagen para mysql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2207" y="527457"/>
            <a:ext cx="5803084" cy="58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51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 BY</a:t>
            </a:r>
          </a:p>
        </p:txBody>
      </p:sp>
      <p:pic>
        <p:nvPicPr>
          <p:cNvPr id="13" name="Picture 6" descr="Resultado de imagen para function p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7815" y="104502"/>
            <a:ext cx="1567543" cy="1567543"/>
          </a:xfrm>
          <a:prstGeom prst="rect">
            <a:avLst/>
          </a:prstGeom>
          <a:noFill/>
        </p:spPr>
      </p:pic>
      <p:sp>
        <p:nvSpPr>
          <p:cNvPr id="19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00995" y="1147753"/>
            <a:ext cx="706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GROUP BY: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 cláusula </a:t>
            </a: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GROUP BY 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agrupa información de acuerdo a un criterio en común.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Por lo general se utiliza con funciones de agrupación o de agregación                     </a:t>
            </a: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(COUNT, MIN, MAX, AVG, SUM)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23" name="CuadroTexto 6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02443" y="5380557"/>
            <a:ext cx="4910336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SELECT 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fecha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, SUM(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monto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) FROM 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facturas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GROUP BY 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fecha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HAVING SUM(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monto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)&lt;1000;</a:t>
            </a:r>
            <a:endParaRPr lang="es-ES" sz="1600" dirty="0" smtClean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24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22766" y="3795170"/>
            <a:ext cx="706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HAVING: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 cláusula HAVING permite hacer filtros en donde no es posible usar WHERE.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Esto dado a que se establece un criterio sobre un valor dado por una función de agrupamiento y no por valores de registros.</a:t>
            </a:r>
          </a:p>
        </p:txBody>
      </p:sp>
      <p:sp>
        <p:nvSpPr>
          <p:cNvPr id="25" name="CuadroTexto 6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24213" y="2828916"/>
            <a:ext cx="4910336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SELECT 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fecha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, SUM(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monto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) FROM 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facturas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GROUP BY 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fecha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ES" sz="1600" dirty="0" smtClean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xmlns="" val="12627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Modificar registros de una tabla</a:t>
            </a:r>
            <a:endParaRPr lang="es-AR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6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05348" y="1909763"/>
            <a:ext cx="706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UPDATE: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Usando la sentencia </a:t>
            </a: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UPDATE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podemos modificar valores de las filas de una tabla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Mediante la cláusula </a:t>
            </a: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se puede establecer una condición y sólo las filas/registros que cumplan esa condición serán actualizadas</a:t>
            </a:r>
          </a:p>
        </p:txBody>
      </p:sp>
      <p:sp>
        <p:nvSpPr>
          <p:cNvPr id="16" name="CuadroTexto 6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693735" y="3934930"/>
            <a:ext cx="542413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UPDATE 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facturas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SET 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letra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='W';</a:t>
            </a:r>
            <a:endParaRPr lang="es-ES" sz="1600" dirty="0" smtClean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pic>
        <p:nvPicPr>
          <p:cNvPr id="11266" name="Picture 2" descr="Icono negocios, aplicacion, base de datos, base, aceptar, bien, aceptar base de datos, conectar, conectar base de d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0582" y="52253"/>
            <a:ext cx="1436914" cy="1436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Borrar registros de una tabla</a:t>
            </a:r>
            <a:endParaRPr lang="es-AR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6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DELETE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05348" y="1348054"/>
            <a:ext cx="7067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DELETE: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Para eliminar filas se usa la sentencia </a:t>
            </a: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DELETE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Los filtros que podemos utilizar dentro de la cláusula </a:t>
            </a: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son los mismos que se pueden ver en las instrucciones </a:t>
            </a: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ó bien </a:t>
            </a: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UPDATE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 no aplicamos ningún filtro se eliminarán todos los registros sin ninguna limitación</a:t>
            </a:r>
          </a:p>
        </p:txBody>
      </p:sp>
      <p:sp>
        <p:nvSpPr>
          <p:cNvPr id="16" name="CuadroTexto 6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693736" y="3216465"/>
            <a:ext cx="475793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DELETE FROM 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facturas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ES" sz="1600" dirty="0" smtClean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00992" y="4165306"/>
            <a:ext cx="7067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TRUNCATE: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Similar a la sentencia </a:t>
            </a: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DELETE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sin filtros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Vacía completamente todos los registros de una tabla, pero consumiendo menos recursos del servidor de base de datos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689380" y="5458945"/>
            <a:ext cx="475793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TRUNCATE TABLE 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facturas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ES" sz="1600" dirty="0" smtClean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pic>
        <p:nvPicPr>
          <p:cNvPr id="28674" name="Picture 2" descr="Icono negocio, eliminar base de datos, salida, db, eliminar, busi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2416" y="39189"/>
            <a:ext cx="1445080" cy="1445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Funciones de Agrupaciones</a:t>
            </a:r>
            <a:endParaRPr lang="es-AR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6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Funciones de Sistema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3726" y="1021475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Son funciones que ofrece el manejador de base de datos para los distintos tipos de datos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547292" y="2274135"/>
          <a:ext cx="3702594" cy="310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889"/>
                <a:gridCol w="2562705"/>
              </a:tblGrid>
              <a:tr h="370840"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Función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smtClean="0"/>
                        <a:t>Descripcion</a:t>
                      </a:r>
                      <a:endParaRPr lang="es-AR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CONCAT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 smtClean="0"/>
                        <a:t>Concatenar caracteres</a:t>
                      </a:r>
                      <a:endParaRPr lang="es-AR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LEFT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 smtClean="0"/>
                        <a:t>Extrae caracteres a la izquierda</a:t>
                      </a:r>
                      <a:endParaRPr lang="es-AR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RIGHT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 smtClean="0"/>
                        <a:t>Extrae caracteres a la derecha</a:t>
                      </a:r>
                      <a:endParaRPr lang="es-AR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TRIM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 smtClean="0"/>
                        <a:t>Quita los</a:t>
                      </a:r>
                      <a:r>
                        <a:rPr lang="es-AR" sz="1400" baseline="0" noProof="0" dirty="0" smtClean="0"/>
                        <a:t> espacios a la </a:t>
                      </a:r>
                      <a:r>
                        <a:rPr lang="es-AR" sz="1400" baseline="0" noProof="0" dirty="0" smtClean="0"/>
                        <a:t>izquierda y derecha</a:t>
                      </a:r>
                      <a:endParaRPr lang="es-AR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UPPER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 smtClean="0"/>
                        <a:t>Coloca el texto en mayúsculas</a:t>
                      </a:r>
                      <a:endParaRPr lang="es-AR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REPLACE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 smtClean="0"/>
                        <a:t>Dentro de una cadena de texto reemplaza las ocurrencias de una cadena por otra</a:t>
                      </a:r>
                      <a:endParaRPr lang="es-AR" sz="14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7511143" y="2244039"/>
          <a:ext cx="4441372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308"/>
                <a:gridCol w="2571064"/>
              </a:tblGrid>
              <a:tr h="370840"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Función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smtClean="0"/>
                        <a:t>Descripcion</a:t>
                      </a:r>
                      <a:endParaRPr lang="es-AR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CURRENT_DATE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 smtClean="0"/>
                        <a:t>Devuelve la fecha actual</a:t>
                      </a:r>
                      <a:endParaRPr lang="es-AR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DAYNAME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 smtClean="0"/>
                        <a:t>Devuelve el</a:t>
                      </a:r>
                      <a:r>
                        <a:rPr lang="es-AR" sz="1400" baseline="0" noProof="0" dirty="0" smtClean="0"/>
                        <a:t> nombre del día de una fecha</a:t>
                      </a:r>
                      <a:endParaRPr lang="es-AR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DATE_ADD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 smtClean="0"/>
                        <a:t>Permite sumar intervalos</a:t>
                      </a:r>
                      <a:r>
                        <a:rPr lang="es-AR" sz="1400" baseline="0" noProof="0" dirty="0" smtClean="0"/>
                        <a:t> a una fecha</a:t>
                      </a:r>
                      <a:endParaRPr lang="es-AR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DATEDIFF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 smtClean="0"/>
                        <a:t>Resta dos fecha y devuelve la diferencia en días</a:t>
                      </a:r>
                      <a:endParaRPr lang="es-AR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DAY, </a:t>
                      </a:r>
                      <a:r>
                        <a:rPr lang="es-AR" noProof="0" dirty="0" smtClean="0"/>
                        <a:t>MONTH</a:t>
                      </a:r>
                      <a:r>
                        <a:rPr lang="es-AR" noProof="0" dirty="0" smtClean="0"/>
                        <a:t>, </a:t>
                      </a:r>
                      <a:r>
                        <a:rPr lang="es-AR" noProof="0" dirty="0" smtClean="0"/>
                        <a:t>YEAR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 smtClean="0"/>
                        <a:t>Devuelve el día, mes o año</a:t>
                      </a:r>
                      <a:r>
                        <a:rPr lang="es-AR" sz="1400" baseline="0" noProof="0" dirty="0" smtClean="0"/>
                        <a:t> de una fecha</a:t>
                      </a:r>
                      <a:endParaRPr lang="es-AR" sz="14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557452" y="1901029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Funciones de Texto:</a:t>
            </a:r>
          </a:p>
        </p:txBody>
      </p:sp>
      <p:sp>
        <p:nvSpPr>
          <p:cNvPr id="13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7458904" y="1909737"/>
            <a:ext cx="34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Funciones de fecha:</a:t>
            </a:r>
          </a:p>
        </p:txBody>
      </p:sp>
      <p:sp>
        <p:nvSpPr>
          <p:cNvPr id="15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574869" y="5445429"/>
            <a:ext cx="706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Hay muchas más funciones disponibles para los distintos tipos de datos</a:t>
            </a:r>
          </a:p>
        </p:txBody>
      </p:sp>
      <p:pic>
        <p:nvPicPr>
          <p:cNvPr id="6150" name="Picture 6" descr="Resultado de imagen para function p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7815" y="104502"/>
            <a:ext cx="1567543" cy="1567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Funciones de Agrupamiento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05348" y="577337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Las funciones de agrupamiento son aquellas que operan sobre conjuntos de registros, no con datos individuales</a:t>
            </a:r>
          </a:p>
        </p:txBody>
      </p:sp>
      <p:sp>
        <p:nvSpPr>
          <p:cNvPr id="16" name="CuadroTexto 6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680672" y="2014675"/>
            <a:ext cx="5559123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SELECT COUNT(*) FROM facturas;</a:t>
            </a:r>
          </a:p>
        </p:txBody>
      </p:sp>
      <p:pic>
        <p:nvPicPr>
          <p:cNvPr id="13" name="Picture 6" descr="Resultado de imagen para function p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7815" y="104502"/>
            <a:ext cx="1567543" cy="1567543"/>
          </a:xfrm>
          <a:prstGeom prst="rect">
            <a:avLst/>
          </a:prstGeom>
          <a:noFill/>
        </p:spPr>
      </p:pic>
      <p:sp>
        <p:nvSpPr>
          <p:cNvPr id="19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00995" y="1304509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COUNT: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Retorna la cantidad de valores que contiene un campo especificado.</a:t>
            </a:r>
          </a:p>
        </p:txBody>
      </p:sp>
      <p:sp>
        <p:nvSpPr>
          <p:cNvPr id="20" name="CuadroTexto 6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02442" y="3225178"/>
            <a:ext cx="5559123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SELECT SUM(monto) FROM facturas;</a:t>
            </a:r>
          </a:p>
        </p:txBody>
      </p:sp>
      <p:sp>
        <p:nvSpPr>
          <p:cNvPr id="21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22765" y="2515012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SUM: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Retorna la suma de los valores que contiene el campo especificado.</a:t>
            </a:r>
          </a:p>
        </p:txBody>
      </p:sp>
      <p:sp>
        <p:nvSpPr>
          <p:cNvPr id="23" name="CuadroTexto 6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02443" y="4505336"/>
            <a:ext cx="5559123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SELECT MIN(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monto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), MAX(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monto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) FROM </a:t>
            </a:r>
            <a:r>
              <a:rPr lang="en-U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facturas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ES" sz="1600" dirty="0" smtClean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24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22766" y="3795170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MIN y MAX: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Retorna el valor mínimo y máximo que contiene el campo especificado.</a:t>
            </a:r>
          </a:p>
        </p:txBody>
      </p:sp>
      <p:sp>
        <p:nvSpPr>
          <p:cNvPr id="25" name="CuadroTexto 6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24213" y="5702776"/>
            <a:ext cx="5559123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SELECT AVG(monto) FROM facturas;</a:t>
            </a:r>
          </a:p>
        </p:txBody>
      </p:sp>
      <p:sp>
        <p:nvSpPr>
          <p:cNvPr id="26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44536" y="4992610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AVG: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Retorna el promedio de los valores que contiene el campo especificado.</a:t>
            </a:r>
          </a:p>
        </p:txBody>
      </p:sp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Funciones de Agrupamiento Avanzado</a:t>
            </a:r>
            <a:endParaRPr lang="es-AR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6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496</Words>
  <Application>Microsoft Office PowerPoint</Application>
  <PresentationFormat>Personalizado</PresentationFormat>
  <Paragraphs>78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Chinchu</cp:lastModifiedBy>
  <cp:revision>125</cp:revision>
  <dcterms:created xsi:type="dcterms:W3CDTF">2018-03-11T02:17:42Z</dcterms:created>
  <dcterms:modified xsi:type="dcterms:W3CDTF">2020-08-29T01:17:40Z</dcterms:modified>
</cp:coreProperties>
</file>