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309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03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pPr/>
              <a:t>28/8/2020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my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207" y="527457"/>
            <a:ext cx="5803084" cy="58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B60905-E298-4D9B-A88D-EA20DD7BCE25}"/>
              </a:ext>
            </a:extLst>
          </p:cNvPr>
          <p:cNvSpPr txBox="1"/>
          <p:nvPr/>
        </p:nvSpPr>
        <p:spPr>
          <a:xfrm>
            <a:off x="540913" y="1257300"/>
            <a:ext cx="3611987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Bases de Datos y </a:t>
            </a:r>
            <a:r>
              <a:rPr lang="es-AR" sz="4000" kern="12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endParaRPr lang="es-AR" sz="4000" kern="12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1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Conceptos Preliminares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193176" y="3220388"/>
            <a:ext cx="6622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objetos compuestos por una estructura (columnas-campos) que almacenan información (filas-registros) acerca de algún objeto en general.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Tienen un nombre único en toda la base datos.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Los registros y campos pueden estar en diferentes órdenes.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Una base de datos puede contener varias tablas, y cada tabla almacena información con respecto a un objeto en particular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801325" y="641288"/>
          <a:ext cx="4538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4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Código 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Nombre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Precio</a:t>
                      </a:r>
                      <a:endParaRPr lang="es-A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Stock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1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iPod 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299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200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2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iPhone 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399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155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3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iPad 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449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23</a:t>
                      </a:r>
                      <a:endParaRPr lang="es-A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4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noProof="0" smtClean="0"/>
                        <a:t>MacBook Pro 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smtClean="0"/>
                        <a:t>1199</a:t>
                      </a:r>
                      <a:endParaRPr lang="es-A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noProof="0" dirty="0" smtClean="0"/>
                        <a:t>433</a:t>
                      </a:r>
                      <a:endParaRPr lang="es-A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788228" y="2057795"/>
            <a:ext cx="4153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Muy importante al momento de diseñar las tablas de una base de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 especifica el tipo de datos y tamaño según su naturaleza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 debe procurar que la tabla no quede corta al momento de almacenar, que destine un tamaño apropiado, y la máxima velocidad de ejecución</a:t>
            </a:r>
          </a:p>
        </p:txBody>
      </p:sp>
      <p:pic>
        <p:nvPicPr>
          <p:cNvPr id="43010" name="Picture 2" descr="Resultado de imagen para data typ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1038" y="1371601"/>
            <a:ext cx="3918856" cy="3317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762101" y="451065"/>
            <a:ext cx="41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Datos numéricos: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173" y="967060"/>
            <a:ext cx="6551295" cy="449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232365" y="5657671"/>
            <a:ext cx="721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SIGNED: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Permite valores negativos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UNSIGNED: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Solo positivos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ZEROFILL: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Completa con ceros hasta la anchura máxima disponible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762101" y="725388"/>
            <a:ext cx="41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Caracteres o cadenas de texto 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b="5935"/>
          <a:stretch>
            <a:fillRect/>
          </a:stretch>
        </p:blipFill>
        <p:spPr bwMode="auto">
          <a:xfrm>
            <a:off x="3751763" y="1347641"/>
            <a:ext cx="6526802" cy="16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 t="4552"/>
          <a:stretch>
            <a:fillRect/>
          </a:stretch>
        </p:blipFill>
        <p:spPr bwMode="auto">
          <a:xfrm>
            <a:off x="3774361" y="3002085"/>
            <a:ext cx="6499272" cy="22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762101" y="908277"/>
            <a:ext cx="41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AR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Otros Tipos de Datos :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b="654"/>
          <a:stretch>
            <a:fillRect/>
          </a:stretch>
        </p:blipFill>
        <p:spPr bwMode="auto">
          <a:xfrm>
            <a:off x="3773533" y="1730541"/>
            <a:ext cx="6504523" cy="23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853542" y="4821649"/>
            <a:ext cx="72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Hay mas tipos de datos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del Lenguaje SQL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1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853542" y="1471500"/>
            <a:ext cx="5110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SQL - </a:t>
            </a:r>
            <a:r>
              <a:rPr lang="es-E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Structured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Query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endParaRPr lang="es-ES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Lenguaje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de consulta 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estructurado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 acceso a bases 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 datos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relacionales que permite especificar diversos tipos de operaciones en 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Permite efectuar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consultas 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 recuperar (de una forma sencilla) información de una base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 datos, así como también hacer cambios sobre 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ella.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Existen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dos clasificaciones del lenguajes para el manejo de bases de datos según el propósito: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DDL y DML</a:t>
            </a:r>
            <a:endParaRPr lang="es-ES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6983" y="1967893"/>
            <a:ext cx="3145018" cy="31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72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 DDL?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558353" y="1062084"/>
            <a:ext cx="5110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DDL - Data </a:t>
            </a:r>
            <a:r>
              <a:rPr lang="es-E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Definition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los comandos para definir la estructura de la base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 decir, crear, modificar o eliminar: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Bases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Claves Primarias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Índices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5693" y="49805"/>
            <a:ext cx="2024557" cy="20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2514" y="3701515"/>
            <a:ext cx="6636285" cy="21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 DML?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558353" y="1062084"/>
            <a:ext cx="511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DML </a:t>
            </a: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 Data </a:t>
            </a:r>
            <a:r>
              <a:rPr lang="es-E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Manipulation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los comandos para manipular los datos de la base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 decir, consultar, insertar, modificar o eliminar datos</a:t>
            </a:r>
          </a:p>
        </p:txBody>
      </p:sp>
      <p:pic>
        <p:nvPicPr>
          <p:cNvPr id="1026" name="Picture 2" descr="Resultado de imagen para 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5693" y="49805"/>
            <a:ext cx="2024557" cy="20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6594" y="3243866"/>
            <a:ext cx="7775849" cy="15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81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  <a:r>
              <a:rPr lang="es-AR" sz="5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a las Bases de Datos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585354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Base de </a:t>
            </a:r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Datos: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130741"/>
            <a:ext cx="567773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CREATE DATABASE </a:t>
            </a:r>
            <a:r>
              <a:rPr lang="en-US" sz="1600" b="1" dirty="0" err="1">
                <a:latin typeface="Consolas" panose="020B0609020204030204" pitchFamily="49" charset="0"/>
                <a:cs typeface="Calibri Light" panose="020F0302020204030204" pitchFamily="34" charset="0"/>
              </a:rPr>
              <a:t>ComercioIT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DEFAULT CHARSET utf8;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9" name="Picture 4" descr="Resultado de imagen para database png icon">
            <a:extLst>
              <a:ext uri="{FF2B5EF4-FFF2-40B4-BE49-F238E27FC236}">
                <a16:creationId xmlns:a16="http://schemas.microsoft.com/office/drawing/2014/main" xmlns="" id="{C6B39FF2-544E-4AAE-8793-3C3747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0871" y="49387"/>
            <a:ext cx="1767398" cy="1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1896852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Mostrar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 Bases de Datos: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2442239"/>
            <a:ext cx="281862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SHOW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DATABASES;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3208350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Eliminar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Base de Datos: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3753737"/>
            <a:ext cx="281862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DROP DATABASE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Prueba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98090" y="4520107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 usuario y darle permisos a la base: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709043" y="5065494"/>
            <a:ext cx="7326225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CREATE USER '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alejandro'@'localhost</a:t>
            </a:r>
            <a:r>
              <a:rPr lang="en-US" sz="1600">
                <a:latin typeface="Consolas" panose="020B0609020204030204" pitchFamily="49" charset="0"/>
                <a:cs typeface="Calibri Light" panose="020F0302020204030204" pitchFamily="34" charset="0"/>
              </a:rPr>
              <a:t>' </a:t>
            </a:r>
            <a:r>
              <a:rPr lang="en-US" sz="1600" smtClean="0">
                <a:latin typeface="Consolas" panose="020B0609020204030204" pitchFamily="49" charset="0"/>
                <a:cs typeface="Calibri Light" panose="020F0302020204030204" pitchFamily="34" charset="0"/>
              </a:rPr>
              <a:t>IDENTIFIED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BY '12345';</a:t>
            </a:r>
          </a:p>
          <a:p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GRANT ALL PRIVILEGES ON </a:t>
            </a:r>
            <a:r>
              <a:rPr lang="en-US" sz="1600" b="1" dirty="0">
                <a:latin typeface="Consolas" panose="020B0609020204030204" pitchFamily="49" charset="0"/>
                <a:cs typeface="Calibri Light" panose="020F0302020204030204" pitchFamily="34" charset="0"/>
              </a:rPr>
              <a:t>ComercioIT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.* TO '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alejandro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'@'localhost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';</a:t>
            </a:r>
          </a:p>
          <a:p>
            <a:endParaRPr lang="en-U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FLUSH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PRIVILEGES;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585354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Seleccionar la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base a operar: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130741"/>
            <a:ext cx="65277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USE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ComercioIT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1896852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Crear una Tabla: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2442239"/>
            <a:ext cx="6527735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CREATE 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(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idProducto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INT(11) NOT NULL AUTO_INCREMENT,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Nombre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VARCHAR(30) NOT NULL ,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Precio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DOUBLE NOT NULL ,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VARCHAR(20) NOT NULL ,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Categoria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VARCHAR(20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),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Presentacion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VARCHAR(30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),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Stock INT(6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),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       PRIMARY KEY (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idProducto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 CHARSET utf8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5328908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Mostrar Tablas: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5874295"/>
            <a:ext cx="6527734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SHOW TABLES;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89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585354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Ver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 estructura de la tabla: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1130741"/>
            <a:ext cx="422241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DESC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1896852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Ver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cómo fue creada en SQL una Tabla: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2442239"/>
            <a:ext cx="4222417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SHOW CREATE 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3208350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Alterar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(Cambiar Nombre de Campo):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3753737"/>
            <a:ext cx="795729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ALTER 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CHANGE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Categoria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Rubro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INT(10) NOT NULL;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4519848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Alterar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(Agregar un Nuevo Campo):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5065235"/>
            <a:ext cx="7957290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ALTER 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ADD 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Origen VARCHAR(15)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NOT NULL </a:t>
            </a:r>
            <a:endParaRPr lang="en-U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DEFAULT 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'Argentina'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AFTER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Presentacion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14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2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Comandos: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2156577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Alterar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 (Eliminar un Campo):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1" y="2701964"/>
            <a:ext cx="509920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ALTER TABLE </a:t>
            </a:r>
            <a:r>
              <a:rPr lang="fr-FR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fr-FR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r>
              <a:rPr lang="fr-FR" sz="1600" dirty="0">
                <a:latin typeface="Consolas" panose="020B0609020204030204" pitchFamily="49" charset="0"/>
                <a:cs typeface="Calibri Light" panose="020F0302020204030204" pitchFamily="34" charset="0"/>
              </a:rPr>
              <a:t>DROP </a:t>
            </a:r>
            <a:r>
              <a:rPr lang="fr-FR" sz="1600" dirty="0" err="1" smtClean="0">
                <a:latin typeface="Consolas" panose="020B0609020204030204" pitchFamily="49" charset="0"/>
                <a:cs typeface="Calibri Light" panose="020F0302020204030204" pitchFamily="34" charset="0"/>
              </a:rPr>
              <a:t>Origen</a:t>
            </a:r>
            <a:r>
              <a:rPr lang="fr-FR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7137" y="3468075"/>
            <a:ext cx="5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Eliminar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 Tabla:</a:t>
            </a:r>
            <a:endParaRPr lang="es-A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6A238B1-DB5E-46BD-B5BE-B67E1AD7A302}"/>
              </a:ext>
            </a:extLst>
          </p:cNvPr>
          <p:cNvSpPr txBox="1"/>
          <p:nvPr/>
        </p:nvSpPr>
        <p:spPr>
          <a:xfrm>
            <a:off x="3698090" y="4013462"/>
            <a:ext cx="509920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DROP 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DROP TABLE IF EXISTS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AR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14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74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 de las Tablas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Puntos Claves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571416" y="1924232"/>
            <a:ext cx="5110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Puntos clave: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Los nombres de las tablas deben ser únicos en la base de datos.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Los nombres de las columnas debe ser únicos en la tabla.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pueden haber dos registros con el mismo valor de la clave primaria. </a:t>
            </a:r>
          </a:p>
        </p:txBody>
      </p:sp>
      <p:pic>
        <p:nvPicPr>
          <p:cNvPr id="9" name="Picture 2" descr="Resultado de imagen para sql table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61925" y="51298"/>
            <a:ext cx="1830075" cy="18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Columnas No Descomponibles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832674" y="1806663"/>
            <a:ext cx="5110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Columnas No Descomponibles: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aquellas columnas que contienen cierta información que no puede ser en dos o más columnas.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fáciles de actualizar.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Son fáciles de consultar.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Mejores para mantener la integridad de los datos. </a:t>
            </a: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0651" y="0"/>
            <a:ext cx="2081349" cy="2081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Restricciones en las Columnas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009714" y="2028734"/>
            <a:ext cx="5110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Restricciones en las columnas: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NULL: no permite valores nulos. Es obligatorio.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NULL: Permite valores nulos u opcionales.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UNSIGNED: Define datos numéricos positivos.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ENUM: Tipo de dato que permite elegir entre ciertos valores posibles.</a:t>
            </a:r>
          </a:p>
        </p:txBody>
      </p:sp>
      <p:pic>
        <p:nvPicPr>
          <p:cNvPr id="61444" name="Picture 4" descr="Resultado de imagen para bd restriccion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4672" y="0"/>
            <a:ext cx="2181497" cy="2181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323222" y="1022895"/>
            <a:ext cx="5110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PRIMARY KEY: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Identifica de forma única a cada registro de la tabla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valor del campo es único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Puede definirse por 1 o más columnas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Solo se debe definir 1 PRIMARY KEY por tabla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 columnas PRIMARY KEY no aceptan valores nulos.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 definición resulta en la creación de un índice  único lo que permite un acceso mas rápido a los datos</a:t>
            </a:r>
          </a:p>
        </p:txBody>
      </p:sp>
      <p:pic>
        <p:nvPicPr>
          <p:cNvPr id="60418" name="Picture 2" descr="Resultado de imagen para primary key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897" y="209005"/>
            <a:ext cx="1988728" cy="1988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5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27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 una Base de Datos?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83726" y="916971"/>
            <a:ext cx="314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Banco de datos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 conjunto de datos pertenecientes a un mismo contexto y almacenados sistemáticamente para su posterior uso</a:t>
            </a:r>
          </a:p>
        </p:txBody>
      </p:sp>
      <p:pic>
        <p:nvPicPr>
          <p:cNvPr id="7" name="Picture 4" descr="Resultado de imagen para database png icon">
            <a:extLst>
              <a:ext uri="{FF2B5EF4-FFF2-40B4-BE49-F238E27FC236}">
                <a16:creationId xmlns:a16="http://schemas.microsoft.com/office/drawing/2014/main" xmlns="" id="{C6B39FF2-544E-4AAE-8793-3C3747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6870" y="3881746"/>
            <a:ext cx="2142307" cy="214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6858000" y="4348149"/>
            <a:ext cx="485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Debido al desarrollo tecnológico, la mayoría de las bases de datos están en formato digital (electrónico), que ofrece un amplio rango de soluciones al problema de almacenar datos</a:t>
            </a:r>
          </a:p>
        </p:txBody>
      </p:sp>
      <p:pic>
        <p:nvPicPr>
          <p:cNvPr id="13318" name="Picture 6" descr="Resultado de imagen para biblioteca nacional buenos ai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1691" y="302662"/>
            <a:ext cx="4804863" cy="29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Motores de Base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7589519" y="638296"/>
            <a:ext cx="4332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 un conjunto de programas que permiten el almacenamiento, modificación y extracción de la información en una base de datos, además de proporcionar herramientas para añadir, borrar, modificar y analizar los datos</a:t>
            </a:r>
          </a:p>
        </p:txBody>
      </p:sp>
      <p:pic>
        <p:nvPicPr>
          <p:cNvPr id="36866" name="Picture 2" descr="Resultado de imagen para bibliotecar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673" y="189411"/>
            <a:ext cx="3602548" cy="280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4142" y="5692685"/>
            <a:ext cx="5772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4062549" y="3481645"/>
            <a:ext cx="7837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/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Sirven para: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Definir una base de datos: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consiste en especificar los tipos de datos, estructuras y restricciones para los datos que se almacenarán.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Construir una base de datos: 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 el proceso de almacenar los datos sobre algún medio de almacenamiento.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Manipular </a:t>
            </a:r>
            <a:r>
              <a:rPr lang="es-E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una base de datos: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incluye funciones como consulta, actualización, etc. de bases de datos.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Repositorio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944983" y="664422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Un repositorio, depósito, o archivo de datos es un sitio centralizado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Pueden distribuirse habitualmente sirviéndose de una red informática como Internet o en un medio físico.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Pueden ser de acceso público o pueden estar protegidos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Suelen contar con sistemas de respaldo (</a:t>
            </a: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Backup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para mantenimiento preventivo y correctivo</a:t>
            </a:r>
          </a:p>
        </p:txBody>
      </p:sp>
      <p:pic>
        <p:nvPicPr>
          <p:cNvPr id="37890" name="Picture 2" descr="Resultado de imagen para data reposi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066" y="2890793"/>
            <a:ext cx="613410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Enfoque de una Base de Datos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6176" r="5816" b="6583"/>
          <a:stretch>
            <a:fillRect/>
          </a:stretch>
        </p:blipFill>
        <p:spPr bwMode="auto">
          <a:xfrm>
            <a:off x="3866601" y="2945317"/>
            <a:ext cx="4467497" cy="5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4885499" y="600891"/>
            <a:ext cx="24950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Usuarios</a:t>
            </a:r>
            <a:endParaRPr lang="es-AR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881145" y="1445622"/>
            <a:ext cx="24950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Aplicaciones</a:t>
            </a:r>
            <a:endParaRPr lang="es-AR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683719" y="2277290"/>
            <a:ext cx="4885516" cy="16312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smtClean="0"/>
              <a:t>Motor de la Base de Datos Relacional</a:t>
            </a:r>
          </a:p>
          <a:p>
            <a:pPr algn="ctr"/>
            <a:endParaRPr lang="es-AR" sz="2000" b="1" smtClean="0"/>
          </a:p>
          <a:p>
            <a:pPr algn="ctr"/>
            <a:endParaRPr lang="es-AR" sz="2000" b="1" smtClean="0"/>
          </a:p>
          <a:p>
            <a:pPr algn="ctr"/>
            <a:endParaRPr lang="es-AR" sz="2000" b="1" smtClean="0"/>
          </a:p>
          <a:p>
            <a:pPr algn="ctr"/>
            <a:endParaRPr lang="es-AR" sz="2000" b="1"/>
          </a:p>
        </p:txBody>
      </p:sp>
      <p:sp>
        <p:nvSpPr>
          <p:cNvPr id="12" name="11 Disco magnético"/>
          <p:cNvSpPr/>
          <p:nvPr/>
        </p:nvSpPr>
        <p:spPr>
          <a:xfrm>
            <a:off x="3396328" y="4493623"/>
            <a:ext cx="1384663" cy="16589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chemeClr val="tx1"/>
                </a:solidFill>
              </a:rPr>
              <a:t>Definición</a:t>
            </a:r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" name="12 Disco magnético"/>
          <p:cNvSpPr/>
          <p:nvPr/>
        </p:nvSpPr>
        <p:spPr>
          <a:xfrm>
            <a:off x="7467590" y="4502331"/>
            <a:ext cx="1384663" cy="16589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chemeClr val="tx1"/>
                </a:solidFill>
              </a:rPr>
              <a:t>Datos</a:t>
            </a:r>
            <a:endParaRPr lang="es-AR" sz="2000" b="1" dirty="0">
              <a:solidFill>
                <a:schemeClr val="tx1"/>
              </a:solidFill>
            </a:endParaRPr>
          </a:p>
        </p:txBody>
      </p:sp>
      <p:cxnSp>
        <p:nvCxnSpPr>
          <p:cNvPr id="15" name="14 Conector recto de flecha"/>
          <p:cNvCxnSpPr>
            <a:stCxn id="9" idx="2"/>
            <a:endCxn id="10" idx="0"/>
          </p:cNvCxnSpPr>
          <p:nvPr/>
        </p:nvCxnSpPr>
        <p:spPr>
          <a:xfrm flipH="1">
            <a:off x="6128649" y="1001001"/>
            <a:ext cx="4354" cy="4446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0" idx="2"/>
            <a:endCxn id="11" idx="0"/>
          </p:cNvCxnSpPr>
          <p:nvPr/>
        </p:nvCxnSpPr>
        <p:spPr>
          <a:xfrm flipH="1">
            <a:off x="6126477" y="1845732"/>
            <a:ext cx="2172" cy="4315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1" idx="2"/>
          </p:cNvCxnSpPr>
          <p:nvPr/>
        </p:nvCxnSpPr>
        <p:spPr>
          <a:xfrm flipH="1">
            <a:off x="4101737" y="3908506"/>
            <a:ext cx="2024740" cy="8202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1" idx="2"/>
          </p:cNvCxnSpPr>
          <p:nvPr/>
        </p:nvCxnSpPr>
        <p:spPr>
          <a:xfrm>
            <a:off x="6126477" y="3908506"/>
            <a:ext cx="2063934" cy="7941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Llamada rectangular"/>
          <p:cNvSpPr/>
          <p:nvPr/>
        </p:nvSpPr>
        <p:spPr>
          <a:xfrm>
            <a:off x="8712926" y="287383"/>
            <a:ext cx="2782388" cy="561703"/>
          </a:xfrm>
          <a:prstGeom prst="wedgeRectCallout">
            <a:avLst>
              <a:gd name="adj1" fmla="val -96437"/>
              <a:gd name="adj2" fmla="val 3924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600" dirty="0" smtClean="0">
                <a:latin typeface="+mj-lt"/>
              </a:rPr>
              <a:t>Son las personas que pueden acceder a los datos</a:t>
            </a:r>
            <a:endParaRPr lang="en-US" sz="1600" dirty="0">
              <a:latin typeface="+mj-lt"/>
            </a:endParaRPr>
          </a:p>
        </p:txBody>
      </p:sp>
      <p:sp>
        <p:nvSpPr>
          <p:cNvPr id="28" name="27 Llamada rectangular"/>
          <p:cNvSpPr/>
          <p:nvPr/>
        </p:nvSpPr>
        <p:spPr>
          <a:xfrm>
            <a:off x="8721634" y="1018903"/>
            <a:ext cx="3165565" cy="836023"/>
          </a:xfrm>
          <a:prstGeom prst="wedgeRectCallout">
            <a:avLst>
              <a:gd name="adj1" fmla="val -92657"/>
              <a:gd name="adj2" fmla="val 2249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 smtClean="0">
                <a:latin typeface="+mj-lt"/>
              </a:rPr>
              <a:t>Usan el motor de datos para acceder a la información y luego poder presentarla al usuario</a:t>
            </a:r>
            <a:endParaRPr lang="en-US" sz="1600" dirty="0">
              <a:latin typeface="+mj-lt"/>
            </a:endParaRPr>
          </a:p>
        </p:txBody>
      </p:sp>
      <p:sp>
        <p:nvSpPr>
          <p:cNvPr id="29" name="28 Llamada rectangular"/>
          <p:cNvSpPr/>
          <p:nvPr/>
        </p:nvSpPr>
        <p:spPr>
          <a:xfrm>
            <a:off x="8974183" y="2403567"/>
            <a:ext cx="3165565" cy="1280159"/>
          </a:xfrm>
          <a:prstGeom prst="wedgeRectCallout">
            <a:avLst>
              <a:gd name="adj1" fmla="val -64184"/>
              <a:gd name="adj2" fmla="val 968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 smtClean="0">
                <a:latin typeface="+mj-lt"/>
              </a:rPr>
              <a:t>Son un tipo de software muy específico, dedicado a servir de interfaz entre la base de datos, el usuario y las aplicaciones que la utilizan</a:t>
            </a:r>
            <a:endParaRPr lang="en-US" sz="1600" dirty="0">
              <a:latin typeface="+mj-lt"/>
            </a:endParaRPr>
          </a:p>
        </p:txBody>
      </p:sp>
      <p:sp>
        <p:nvSpPr>
          <p:cNvPr id="30" name="29 Llamada rectangular"/>
          <p:cNvSpPr/>
          <p:nvPr/>
        </p:nvSpPr>
        <p:spPr>
          <a:xfrm>
            <a:off x="5042262" y="4480563"/>
            <a:ext cx="2312126" cy="2299062"/>
          </a:xfrm>
          <a:prstGeom prst="wedgeRectCallout">
            <a:avLst>
              <a:gd name="adj1" fmla="val -67568"/>
              <a:gd name="adj2" fmla="val 124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 smtClean="0">
                <a:latin typeface="+mj-lt"/>
              </a:rPr>
              <a:t>Realiza una descripción de la estructura de los datos (su tipología, la forma en que se relacionan, etc.), de las operaciones que pueden realizarse con ellos y de las restricciones referentes a su integridad</a:t>
            </a:r>
            <a:endParaRPr lang="en-US" sz="1600" dirty="0">
              <a:latin typeface="+mj-lt"/>
            </a:endParaRPr>
          </a:p>
        </p:txBody>
      </p:sp>
      <p:sp>
        <p:nvSpPr>
          <p:cNvPr id="31" name="30 Llamada rectangular"/>
          <p:cNvSpPr/>
          <p:nvPr/>
        </p:nvSpPr>
        <p:spPr>
          <a:xfrm>
            <a:off x="9313817" y="4924703"/>
            <a:ext cx="2786742" cy="1301932"/>
          </a:xfrm>
          <a:prstGeom prst="wedgeRectCallout">
            <a:avLst>
              <a:gd name="adj1" fmla="val -69757"/>
              <a:gd name="adj2" fmla="val 1144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 smtClean="0">
                <a:latin typeface="+mj-lt"/>
              </a:rPr>
              <a:t>Unidad mínima de información, sin sentido en sí misma, pero que adquiere significado en conjunto con otras precedentes de la aplicación que las creó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de Concurrencia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944983" y="664422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Los sistemas de bases de datos brindan servicios en forma simultánea a una comunidad de usuarios y desarrolladores conectados vía red local, Internet, Intranet,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 necesario contar con un control de concurrencia que revise la consistencia de cada operación y asegura que no se creen conflictos por escrituras a un mismo registro en forma simultánea</a:t>
            </a:r>
          </a:p>
        </p:txBody>
      </p:sp>
      <p:pic>
        <p:nvPicPr>
          <p:cNvPr id="38914" name="Picture 2" descr="Resultado de imagen para data concurrency control"/>
          <p:cNvPicPr>
            <a:picLocks noChangeAspect="1" noChangeArrowheads="1"/>
          </p:cNvPicPr>
          <p:nvPr/>
        </p:nvPicPr>
        <p:blipFill>
          <a:blip r:embed="rId2" cstate="print"/>
          <a:srcRect l="21288" r="18712"/>
          <a:stretch>
            <a:fillRect/>
          </a:stretch>
        </p:blipFill>
        <p:spPr bwMode="auto">
          <a:xfrm>
            <a:off x="7511143" y="2978331"/>
            <a:ext cx="3712464" cy="3093720"/>
          </a:xfrm>
          <a:prstGeom prst="rect">
            <a:avLst/>
          </a:prstGeom>
          <a:noFill/>
        </p:spPr>
      </p:pic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670662" y="3886594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P1 lee el dato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P2 actualiza el dato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P1 procesa el dato leído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P1 actualiza nuevamente el dato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P2 lee el dato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Entorno de Trabajo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Entorno de Trabajo</a:t>
            </a:r>
          </a:p>
        </p:txBody>
      </p:sp>
      <p:sp>
        <p:nvSpPr>
          <p:cNvPr id="7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3853542" y="4396045"/>
            <a:ext cx="3592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XAMPP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Paquete de servicios que incluye el Apache, PHP y </a:t>
            </a: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manejador de BD de código abierto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funciona como servicio</a:t>
            </a:r>
          </a:p>
        </p:txBody>
      </p:sp>
      <p:pic>
        <p:nvPicPr>
          <p:cNvPr id="40962" name="Picture 2" descr="Imagen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604" y="908109"/>
            <a:ext cx="3657601" cy="3217712"/>
          </a:xfrm>
          <a:prstGeom prst="rect">
            <a:avLst/>
          </a:prstGeom>
          <a:noFill/>
        </p:spPr>
      </p:pic>
      <p:pic>
        <p:nvPicPr>
          <p:cNvPr id="40964" name="Picture 4" descr="Resultado de imagen para mysql workbench logo"/>
          <p:cNvPicPr>
            <a:picLocks noChangeAspect="1" noChangeArrowheads="1"/>
          </p:cNvPicPr>
          <p:nvPr/>
        </p:nvPicPr>
        <p:blipFill>
          <a:blip r:embed="rId3" cstate="print"/>
          <a:srcRect l="18318" t="12428" r="12573" b="9278"/>
          <a:stretch>
            <a:fillRect/>
          </a:stretch>
        </p:blipFill>
        <p:spPr bwMode="auto">
          <a:xfrm>
            <a:off x="8438606" y="1436915"/>
            <a:ext cx="3302386" cy="2168434"/>
          </a:xfrm>
          <a:prstGeom prst="rect">
            <a:avLst/>
          </a:prstGeom>
          <a:noFill/>
        </p:spPr>
      </p:pic>
      <p:sp>
        <p:nvSpPr>
          <p:cNvPr id="9" name="CuadroTexto 21">
            <a:extLst>
              <a:ext uri="{FF2B5EF4-FFF2-40B4-BE49-F238E27FC236}">
                <a16:creationId xmlns:a16="http://schemas.microsoft.com/office/drawing/2014/main" xmlns="" id="{8C2EB1F6-10DE-4F25-BE1F-DB7BC26EF3DF}"/>
              </a:ext>
            </a:extLst>
          </p:cNvPr>
          <p:cNvSpPr txBox="1"/>
          <p:nvPr/>
        </p:nvSpPr>
        <p:spPr>
          <a:xfrm>
            <a:off x="8251371" y="4391691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Workbech</a:t>
            </a: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para administrar bases de datos de </a:t>
            </a:r>
            <a:r>
              <a:rPr lang="es-E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MySQL</a:t>
            </a:r>
            <a:endParaRPr lang="es-E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Funciona como cliente en el modelo cliente-servidor</a:t>
            </a:r>
          </a:p>
        </p:txBody>
      </p:sp>
    </p:spTree>
    <p:extLst>
      <p:ext uri="{BB962C8B-B14F-4D97-AF65-F5344CB8AC3E}">
        <p14:creationId xmlns:p14="http://schemas.microsoft.com/office/powerpoint/2010/main" xmlns="" val="8753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1292</Words>
  <Application>Microsoft Office PowerPoint</Application>
  <PresentationFormat>Personalizado</PresentationFormat>
  <Paragraphs>202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Chinchu</cp:lastModifiedBy>
  <cp:revision>106</cp:revision>
  <dcterms:created xsi:type="dcterms:W3CDTF">2018-03-11T02:17:42Z</dcterms:created>
  <dcterms:modified xsi:type="dcterms:W3CDTF">2020-08-29T01:10:13Z</dcterms:modified>
</cp:coreProperties>
</file>