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65" r:id="rId3"/>
    <p:sldId id="364" r:id="rId4"/>
    <p:sldId id="356" r:id="rId5"/>
    <p:sldId id="377" r:id="rId6"/>
    <p:sldId id="379" r:id="rId7"/>
    <p:sldId id="380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81" r:id="rId19"/>
    <p:sldId id="382" r:id="rId20"/>
    <p:sldId id="303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FD327-EADB-49DE-94EF-93C123182D7D}" type="doc">
      <dgm:prSet loTypeId="urn:microsoft.com/office/officeart/2005/8/layout/chevron2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AR"/>
        </a:p>
      </dgm:t>
    </dgm:pt>
    <dgm:pt modelId="{BCAA26FF-396B-4787-9CF3-EE0845E3EBD9}">
      <dgm:prSet phldrT="[Texto]"/>
      <dgm:spPr/>
      <dgm:t>
        <a:bodyPr/>
        <a:lstStyle/>
        <a:p>
          <a:r>
            <a:rPr lang="es-AR" b="1" dirty="0"/>
            <a:t>Recolección de Datos</a:t>
          </a:r>
        </a:p>
      </dgm:t>
    </dgm:pt>
    <dgm:pt modelId="{E28063A6-3ECC-4BC2-8C79-EB143AA4F6A8}" type="parTrans" cxnId="{BB86881D-2A96-4326-A88F-7798856F0B78}">
      <dgm:prSet/>
      <dgm:spPr/>
      <dgm:t>
        <a:bodyPr/>
        <a:lstStyle/>
        <a:p>
          <a:endParaRPr lang="es-AR"/>
        </a:p>
      </dgm:t>
    </dgm:pt>
    <dgm:pt modelId="{F8C362F5-B5D1-4131-B712-747F91CE5D5A}" type="sibTrans" cxnId="{BB86881D-2A96-4326-A88F-7798856F0B78}">
      <dgm:prSet/>
      <dgm:spPr/>
      <dgm:t>
        <a:bodyPr/>
        <a:lstStyle/>
        <a:p>
          <a:endParaRPr lang="es-AR"/>
        </a:p>
      </dgm:t>
    </dgm:pt>
    <dgm:pt modelId="{B6F692EA-006A-4D3F-B9D8-0853EB669B46}">
      <dgm:prSet phldrT="[Texto]"/>
      <dgm:spPr/>
      <dgm:t>
        <a:bodyPr/>
        <a:lstStyle/>
        <a:p>
          <a:r>
            <a:rPr lang="es-AR" dirty="0"/>
            <a:t>Análisis de los requerimientos funcionales (operaciones y transacciones que se realizaran sobre la base de datos)</a:t>
          </a:r>
        </a:p>
      </dgm:t>
    </dgm:pt>
    <dgm:pt modelId="{1404CB03-F4AD-4FED-AE22-EA22C8437C58}" type="parTrans" cxnId="{C89FB23F-4202-4249-88A8-78062EFD06CC}">
      <dgm:prSet/>
      <dgm:spPr/>
      <dgm:t>
        <a:bodyPr/>
        <a:lstStyle/>
        <a:p>
          <a:endParaRPr lang="es-AR"/>
        </a:p>
      </dgm:t>
    </dgm:pt>
    <dgm:pt modelId="{5F56582A-F4AE-496A-BFCA-A344C281789A}" type="sibTrans" cxnId="{C89FB23F-4202-4249-88A8-78062EFD06CC}">
      <dgm:prSet/>
      <dgm:spPr/>
      <dgm:t>
        <a:bodyPr/>
        <a:lstStyle/>
        <a:p>
          <a:endParaRPr lang="es-AR"/>
        </a:p>
      </dgm:t>
    </dgm:pt>
    <dgm:pt modelId="{3BE5FF78-1CB8-4151-A5A3-AE9DF6231107}">
      <dgm:prSet phldrT="[Texto]"/>
      <dgm:spPr/>
      <dgm:t>
        <a:bodyPr/>
        <a:lstStyle/>
        <a:p>
          <a:r>
            <a:rPr lang="es-AR" b="1" dirty="0"/>
            <a:t>Esquema Conceptual</a:t>
          </a:r>
        </a:p>
      </dgm:t>
    </dgm:pt>
    <dgm:pt modelId="{A49DBAAA-82A9-4C95-9A12-A16387451DAC}" type="parTrans" cxnId="{F6854628-24FF-4CA4-BACC-656031733A32}">
      <dgm:prSet/>
      <dgm:spPr/>
      <dgm:t>
        <a:bodyPr/>
        <a:lstStyle/>
        <a:p>
          <a:endParaRPr lang="es-AR"/>
        </a:p>
      </dgm:t>
    </dgm:pt>
    <dgm:pt modelId="{113CE03B-43A1-4499-A364-08BA2489B727}" type="sibTrans" cxnId="{F6854628-24FF-4CA4-BACC-656031733A32}">
      <dgm:prSet/>
      <dgm:spPr/>
      <dgm:t>
        <a:bodyPr/>
        <a:lstStyle/>
        <a:p>
          <a:endParaRPr lang="es-AR"/>
        </a:p>
      </dgm:t>
    </dgm:pt>
    <dgm:pt modelId="{F538275D-AC30-4B65-8AE5-EFC248249AA2}">
      <dgm:prSet phldrT="[Texto]"/>
      <dgm:spPr/>
      <dgm:t>
        <a:bodyPr/>
        <a:lstStyle/>
        <a:p>
          <a:r>
            <a:rPr lang="es-AR" dirty="0"/>
            <a:t>Descripción de los requerimientos del usuario (características de los datos, restricciones y relaciones).</a:t>
          </a:r>
        </a:p>
      </dgm:t>
    </dgm:pt>
    <dgm:pt modelId="{04D09EA5-99A8-4585-A9FB-CAE07F7FCB35}" type="parTrans" cxnId="{D087D97F-A801-431E-A90F-5F2D94F01976}">
      <dgm:prSet/>
      <dgm:spPr/>
      <dgm:t>
        <a:bodyPr/>
        <a:lstStyle/>
        <a:p>
          <a:endParaRPr lang="es-AR"/>
        </a:p>
      </dgm:t>
    </dgm:pt>
    <dgm:pt modelId="{35F51690-11E7-4A6D-AB28-26B1777E33A8}" type="sibTrans" cxnId="{D087D97F-A801-431E-A90F-5F2D94F01976}">
      <dgm:prSet/>
      <dgm:spPr/>
      <dgm:t>
        <a:bodyPr/>
        <a:lstStyle/>
        <a:p>
          <a:endParaRPr lang="es-AR"/>
        </a:p>
      </dgm:t>
    </dgm:pt>
    <dgm:pt modelId="{A1BA6985-FE6D-45E7-BF3B-4D1E5D806AB2}">
      <dgm:prSet phldrT="[Texto]"/>
      <dgm:spPr/>
      <dgm:t>
        <a:bodyPr/>
        <a:lstStyle/>
        <a:p>
          <a:r>
            <a:rPr lang="es-AR" dirty="0"/>
            <a:t>Sirve para asegurar que todos los requerimientos estén cubiertos.</a:t>
          </a:r>
        </a:p>
      </dgm:t>
    </dgm:pt>
    <dgm:pt modelId="{D86E4386-8D7F-4192-ADAD-4709B312AE6E}" type="parTrans" cxnId="{21F8ABC7-E397-403C-9418-DB973944302B}">
      <dgm:prSet/>
      <dgm:spPr/>
      <dgm:t>
        <a:bodyPr/>
        <a:lstStyle/>
        <a:p>
          <a:endParaRPr lang="es-AR"/>
        </a:p>
      </dgm:t>
    </dgm:pt>
    <dgm:pt modelId="{97D38F4D-3446-4917-BC7D-8ABBCECA70A7}" type="sibTrans" cxnId="{21F8ABC7-E397-403C-9418-DB973944302B}">
      <dgm:prSet/>
      <dgm:spPr/>
      <dgm:t>
        <a:bodyPr/>
        <a:lstStyle/>
        <a:p>
          <a:endParaRPr lang="es-AR"/>
        </a:p>
      </dgm:t>
    </dgm:pt>
    <dgm:pt modelId="{B676CAEE-D82A-4DB7-8584-28DC74847583}">
      <dgm:prSet phldrT="[Texto]"/>
      <dgm:spPr/>
      <dgm:t>
        <a:bodyPr/>
        <a:lstStyle/>
        <a:p>
          <a:r>
            <a:rPr lang="es-AR" b="1" dirty="0"/>
            <a:t>Diseño Lógico de la BD</a:t>
          </a:r>
        </a:p>
      </dgm:t>
    </dgm:pt>
    <dgm:pt modelId="{E937E07F-9E0A-4DE6-A817-869D4C73A03D}" type="parTrans" cxnId="{1F883483-03C5-45FC-A21F-8D18733B3CD1}">
      <dgm:prSet/>
      <dgm:spPr/>
      <dgm:t>
        <a:bodyPr/>
        <a:lstStyle/>
        <a:p>
          <a:endParaRPr lang="es-AR"/>
        </a:p>
      </dgm:t>
    </dgm:pt>
    <dgm:pt modelId="{773FAC1F-9BBC-416A-85CF-14EF2DE17B13}" type="sibTrans" cxnId="{1F883483-03C5-45FC-A21F-8D18733B3CD1}">
      <dgm:prSet/>
      <dgm:spPr/>
      <dgm:t>
        <a:bodyPr/>
        <a:lstStyle/>
        <a:p>
          <a:endParaRPr lang="es-AR"/>
        </a:p>
      </dgm:t>
    </dgm:pt>
    <dgm:pt modelId="{6D812E41-6CFE-45BF-8EB6-097D8F79A2F2}">
      <dgm:prSet phldrT="[Texto]"/>
      <dgm:spPr/>
      <dgm:t>
        <a:bodyPr/>
        <a:lstStyle/>
        <a:p>
          <a:r>
            <a:rPr lang="es-AR" dirty="0"/>
            <a:t>Implementar la base de datos en un “Sistema de Gestión de Base de Datos” comercial.</a:t>
          </a:r>
        </a:p>
      </dgm:t>
    </dgm:pt>
    <dgm:pt modelId="{3D4543DB-8095-40B0-B06E-1F7EDD13A133}" type="parTrans" cxnId="{5590172F-BEED-4228-98D8-DFF06BD3BB01}">
      <dgm:prSet/>
      <dgm:spPr/>
      <dgm:t>
        <a:bodyPr/>
        <a:lstStyle/>
        <a:p>
          <a:endParaRPr lang="es-AR"/>
        </a:p>
      </dgm:t>
    </dgm:pt>
    <dgm:pt modelId="{F1B2B6AE-2878-4926-AD8F-74956D1BC874}" type="sibTrans" cxnId="{5590172F-BEED-4228-98D8-DFF06BD3BB01}">
      <dgm:prSet/>
      <dgm:spPr/>
      <dgm:t>
        <a:bodyPr/>
        <a:lstStyle/>
        <a:p>
          <a:endParaRPr lang="es-AR"/>
        </a:p>
      </dgm:t>
    </dgm:pt>
    <dgm:pt modelId="{9E55F154-AA74-4278-8112-E766D792DAC1}">
      <dgm:prSet phldrT="[Texto]"/>
      <dgm:spPr/>
      <dgm:t>
        <a:bodyPr/>
        <a:lstStyle/>
        <a:p>
          <a:r>
            <a:rPr lang="es-AR" dirty="0"/>
            <a:t>Ejemplo: SQL Server, Oracle, PostgreSQL, MySQL, etc.</a:t>
          </a:r>
        </a:p>
      </dgm:t>
    </dgm:pt>
    <dgm:pt modelId="{82D487EB-47BB-4B92-973C-F90243073132}" type="parTrans" cxnId="{3EB0A8AE-5858-4775-B626-EDE285952C78}">
      <dgm:prSet/>
      <dgm:spPr/>
      <dgm:t>
        <a:bodyPr/>
        <a:lstStyle/>
        <a:p>
          <a:endParaRPr lang="es-AR"/>
        </a:p>
      </dgm:t>
    </dgm:pt>
    <dgm:pt modelId="{B9F68B8C-F6C9-4B3A-A367-E15FADC62B1B}" type="sibTrans" cxnId="{3EB0A8AE-5858-4775-B626-EDE285952C78}">
      <dgm:prSet/>
      <dgm:spPr/>
      <dgm:t>
        <a:bodyPr/>
        <a:lstStyle/>
        <a:p>
          <a:endParaRPr lang="es-AR"/>
        </a:p>
      </dgm:t>
    </dgm:pt>
    <dgm:pt modelId="{6C5D05F1-88FF-4405-96A8-C7794DD206E0}">
      <dgm:prSet phldrT="[Texto]"/>
      <dgm:spPr/>
      <dgm:t>
        <a:bodyPr/>
        <a:lstStyle/>
        <a:p>
          <a:r>
            <a:rPr lang="es-AR" b="1" dirty="0"/>
            <a:t>Diseño Físico de la BD</a:t>
          </a:r>
        </a:p>
      </dgm:t>
    </dgm:pt>
    <dgm:pt modelId="{99023D43-541E-43EF-97D8-DA9A5E04FCD7}" type="parTrans" cxnId="{B36B24E8-C062-4593-B64E-0446D700C8CB}">
      <dgm:prSet/>
      <dgm:spPr/>
      <dgm:t>
        <a:bodyPr/>
        <a:lstStyle/>
        <a:p>
          <a:endParaRPr lang="es-AR"/>
        </a:p>
      </dgm:t>
    </dgm:pt>
    <dgm:pt modelId="{FF17CFA1-2395-4C04-A0FF-2E09CC098F14}" type="sibTrans" cxnId="{B36B24E8-C062-4593-B64E-0446D700C8CB}">
      <dgm:prSet/>
      <dgm:spPr/>
      <dgm:t>
        <a:bodyPr/>
        <a:lstStyle/>
        <a:p>
          <a:endParaRPr lang="es-AR"/>
        </a:p>
      </dgm:t>
    </dgm:pt>
    <dgm:pt modelId="{9058FF70-21C6-4A0F-AD64-BF14F716B6D0}">
      <dgm:prSet phldrT="[Texto]"/>
      <dgm:spPr/>
      <dgm:t>
        <a:bodyPr/>
        <a:lstStyle/>
        <a:p>
          <a:r>
            <a:rPr lang="es-AR" dirty="0"/>
            <a:t>Junto con los usuarios finales, conocer las características de lo que se espera</a:t>
          </a:r>
        </a:p>
      </dgm:t>
    </dgm:pt>
    <dgm:pt modelId="{72347901-5080-4BD0-AF5F-B649B5FA29ED}" type="parTrans" cxnId="{A9EFEEB2-0528-40BC-81BB-967EAB71BAD2}">
      <dgm:prSet/>
      <dgm:spPr/>
      <dgm:t>
        <a:bodyPr/>
        <a:lstStyle/>
        <a:p>
          <a:endParaRPr lang="es-AR"/>
        </a:p>
      </dgm:t>
    </dgm:pt>
    <dgm:pt modelId="{8C3335AA-22E5-46CB-BBD8-ED12716EEFF1}" type="sibTrans" cxnId="{A9EFEEB2-0528-40BC-81BB-967EAB71BAD2}">
      <dgm:prSet/>
      <dgm:spPr/>
      <dgm:t>
        <a:bodyPr/>
        <a:lstStyle/>
        <a:p>
          <a:endParaRPr lang="es-AR"/>
        </a:p>
      </dgm:t>
    </dgm:pt>
    <dgm:pt modelId="{6B72214F-B9FD-43D9-BD32-00146A797909}">
      <dgm:prSet phldrT="[Texto]"/>
      <dgm:spPr/>
      <dgm:t>
        <a:bodyPr/>
        <a:lstStyle/>
        <a:p>
          <a:r>
            <a:rPr lang="es-AR" dirty="0"/>
            <a:t>Fácil de entender (puede ser revisado por los usuarios finales).</a:t>
          </a:r>
        </a:p>
      </dgm:t>
    </dgm:pt>
    <dgm:pt modelId="{5BFD83EB-E40E-4447-9978-AB11318DEAC0}" type="parTrans" cxnId="{76AEAE73-2234-4564-AE13-31A7CA8CF5D5}">
      <dgm:prSet/>
      <dgm:spPr/>
      <dgm:t>
        <a:bodyPr/>
        <a:lstStyle/>
        <a:p>
          <a:endParaRPr lang="es-AR"/>
        </a:p>
      </dgm:t>
    </dgm:pt>
    <dgm:pt modelId="{90D9C40F-7D9A-408C-863E-60DBFB026491}" type="sibTrans" cxnId="{76AEAE73-2234-4564-AE13-31A7CA8CF5D5}">
      <dgm:prSet/>
      <dgm:spPr/>
      <dgm:t>
        <a:bodyPr/>
        <a:lstStyle/>
        <a:p>
          <a:endParaRPr lang="es-AR"/>
        </a:p>
      </dgm:t>
    </dgm:pt>
    <dgm:pt modelId="{4B3E57D8-C6B1-4CD6-A4EE-E1B95734F0A0}">
      <dgm:prSet phldrT="[Texto]"/>
      <dgm:spPr/>
      <dgm:t>
        <a:bodyPr/>
        <a:lstStyle/>
        <a:p>
          <a:r>
            <a:rPr lang="es-AR" dirty="0"/>
            <a:t>Determinar las estructuras de almacenamiento internas y la organización de los archivos de la base de datos</a:t>
          </a:r>
        </a:p>
      </dgm:t>
    </dgm:pt>
    <dgm:pt modelId="{5A0BBA94-314B-48FD-BD1A-1EC6AC65A161}" type="parTrans" cxnId="{18C0DCF6-3388-4829-B686-336C4EFAD88F}">
      <dgm:prSet/>
      <dgm:spPr/>
      <dgm:t>
        <a:bodyPr/>
        <a:lstStyle/>
        <a:p>
          <a:endParaRPr lang="es-AR"/>
        </a:p>
      </dgm:t>
    </dgm:pt>
    <dgm:pt modelId="{96A5D451-432A-4807-8A47-751B92329703}" type="sibTrans" cxnId="{18C0DCF6-3388-4829-B686-336C4EFAD88F}">
      <dgm:prSet/>
      <dgm:spPr/>
      <dgm:t>
        <a:bodyPr/>
        <a:lstStyle/>
        <a:p>
          <a:endParaRPr lang="es-AR"/>
        </a:p>
      </dgm:t>
    </dgm:pt>
    <dgm:pt modelId="{A1C9FA93-AFE8-4284-94EB-1A8FE824037A}" type="pres">
      <dgm:prSet presAssocID="{E88FD327-EADB-49DE-94EF-93C123182D7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2332518E-A434-4ADF-8C63-DE6F5441E3EC}" type="pres">
      <dgm:prSet presAssocID="{BCAA26FF-396B-4787-9CF3-EE0845E3EBD9}" presName="composite" presStyleCnt="0"/>
      <dgm:spPr/>
    </dgm:pt>
    <dgm:pt modelId="{6547E192-60D1-4705-8873-68962DF83C19}" type="pres">
      <dgm:prSet presAssocID="{BCAA26FF-396B-4787-9CF3-EE0845E3EBD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F89D88-D223-4635-A5E5-E28075DEA5E1}" type="pres">
      <dgm:prSet presAssocID="{BCAA26FF-396B-4787-9CF3-EE0845E3EBD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DBE997B-24BA-4597-B2EF-B4C33F102E93}" type="pres">
      <dgm:prSet presAssocID="{F8C362F5-B5D1-4131-B712-747F91CE5D5A}" presName="sp" presStyleCnt="0"/>
      <dgm:spPr/>
    </dgm:pt>
    <dgm:pt modelId="{C01E85F2-58DA-4929-88E0-B0AA121F6EC0}" type="pres">
      <dgm:prSet presAssocID="{3BE5FF78-1CB8-4151-A5A3-AE9DF6231107}" presName="composite" presStyleCnt="0"/>
      <dgm:spPr/>
    </dgm:pt>
    <dgm:pt modelId="{F669EDFC-142E-4845-A572-6B29A6053F79}" type="pres">
      <dgm:prSet presAssocID="{3BE5FF78-1CB8-4151-A5A3-AE9DF623110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A39328-2C16-4EBE-90F4-E8395513FA3A}" type="pres">
      <dgm:prSet presAssocID="{3BE5FF78-1CB8-4151-A5A3-AE9DF623110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A0FFA20-E09C-4F44-B3F4-A2BE5E2CD32C}" type="pres">
      <dgm:prSet presAssocID="{113CE03B-43A1-4499-A364-08BA2489B727}" presName="sp" presStyleCnt="0"/>
      <dgm:spPr/>
    </dgm:pt>
    <dgm:pt modelId="{A6483B5F-9AA0-4927-B78F-53A633696537}" type="pres">
      <dgm:prSet presAssocID="{B676CAEE-D82A-4DB7-8584-28DC74847583}" presName="composite" presStyleCnt="0"/>
      <dgm:spPr/>
    </dgm:pt>
    <dgm:pt modelId="{AE90D134-BCB1-448F-92AB-DE9E73955A2C}" type="pres">
      <dgm:prSet presAssocID="{B676CAEE-D82A-4DB7-8584-28DC7484758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ACBC203-A510-4CE8-854B-683AD9163148}" type="pres">
      <dgm:prSet presAssocID="{B676CAEE-D82A-4DB7-8584-28DC7484758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CF7D68B-9E07-4551-A579-67E8A2C18F6C}" type="pres">
      <dgm:prSet presAssocID="{773FAC1F-9BBC-416A-85CF-14EF2DE17B13}" presName="sp" presStyleCnt="0"/>
      <dgm:spPr/>
    </dgm:pt>
    <dgm:pt modelId="{63A5CB91-9F12-47BF-9C12-66631C9987C1}" type="pres">
      <dgm:prSet presAssocID="{6C5D05F1-88FF-4405-96A8-C7794DD206E0}" presName="composite" presStyleCnt="0"/>
      <dgm:spPr/>
    </dgm:pt>
    <dgm:pt modelId="{E995B6E9-6F5B-4C62-8BBE-A2FCCC916FCF}" type="pres">
      <dgm:prSet presAssocID="{6C5D05F1-88FF-4405-96A8-C7794DD206E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3BD449B-3FA6-4DA8-82D9-CC66B1DF8D41}" type="pres">
      <dgm:prSet presAssocID="{6C5D05F1-88FF-4405-96A8-C7794DD206E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590172F-BEED-4228-98D8-DFF06BD3BB01}" srcId="{B676CAEE-D82A-4DB7-8584-28DC74847583}" destId="{6D812E41-6CFE-45BF-8EB6-097D8F79A2F2}" srcOrd="0" destOrd="0" parTransId="{3D4543DB-8095-40B0-B06E-1F7EDD13A133}" sibTransId="{F1B2B6AE-2878-4926-AD8F-74956D1BC874}"/>
    <dgm:cxn modelId="{230481D8-8925-4DF7-92BA-BB5689F71264}" type="presOf" srcId="{6D812E41-6CFE-45BF-8EB6-097D8F79A2F2}" destId="{3ACBC203-A510-4CE8-854B-683AD9163148}" srcOrd="0" destOrd="0" presId="urn:microsoft.com/office/officeart/2005/8/layout/chevron2"/>
    <dgm:cxn modelId="{A9EFEEB2-0528-40BC-81BB-967EAB71BAD2}" srcId="{BCAA26FF-396B-4787-9CF3-EE0845E3EBD9}" destId="{9058FF70-21C6-4A0F-AD64-BF14F716B6D0}" srcOrd="1" destOrd="0" parTransId="{72347901-5080-4BD0-AF5F-B649B5FA29ED}" sibTransId="{8C3335AA-22E5-46CB-BBD8-ED12716EEFF1}"/>
    <dgm:cxn modelId="{B36B24E8-C062-4593-B64E-0446D700C8CB}" srcId="{E88FD327-EADB-49DE-94EF-93C123182D7D}" destId="{6C5D05F1-88FF-4405-96A8-C7794DD206E0}" srcOrd="3" destOrd="0" parTransId="{99023D43-541E-43EF-97D8-DA9A5E04FCD7}" sibTransId="{FF17CFA1-2395-4C04-A0FF-2E09CC098F14}"/>
    <dgm:cxn modelId="{18C0DCF6-3388-4829-B686-336C4EFAD88F}" srcId="{6C5D05F1-88FF-4405-96A8-C7794DD206E0}" destId="{4B3E57D8-C6B1-4CD6-A4EE-E1B95734F0A0}" srcOrd="0" destOrd="0" parTransId="{5A0BBA94-314B-48FD-BD1A-1EC6AC65A161}" sibTransId="{96A5D451-432A-4807-8A47-751B92329703}"/>
    <dgm:cxn modelId="{2876C293-6E06-4D1F-8DE8-BFFDF0BF1B4D}" type="presOf" srcId="{9E55F154-AA74-4278-8112-E766D792DAC1}" destId="{3ACBC203-A510-4CE8-854B-683AD9163148}" srcOrd="0" destOrd="1" presId="urn:microsoft.com/office/officeart/2005/8/layout/chevron2"/>
    <dgm:cxn modelId="{21F8ABC7-E397-403C-9418-DB973944302B}" srcId="{3BE5FF78-1CB8-4151-A5A3-AE9DF6231107}" destId="{A1BA6985-FE6D-45E7-BF3B-4D1E5D806AB2}" srcOrd="2" destOrd="0" parTransId="{D86E4386-8D7F-4192-ADAD-4709B312AE6E}" sibTransId="{97D38F4D-3446-4917-BC7D-8ABBCECA70A7}"/>
    <dgm:cxn modelId="{A8468782-BE6C-4A23-A883-592A119F215C}" type="presOf" srcId="{B6F692EA-006A-4D3F-B9D8-0853EB669B46}" destId="{35F89D88-D223-4635-A5E5-E28075DEA5E1}" srcOrd="0" destOrd="0" presId="urn:microsoft.com/office/officeart/2005/8/layout/chevron2"/>
    <dgm:cxn modelId="{F6854628-24FF-4CA4-BACC-656031733A32}" srcId="{E88FD327-EADB-49DE-94EF-93C123182D7D}" destId="{3BE5FF78-1CB8-4151-A5A3-AE9DF6231107}" srcOrd="1" destOrd="0" parTransId="{A49DBAAA-82A9-4C95-9A12-A16387451DAC}" sibTransId="{113CE03B-43A1-4499-A364-08BA2489B727}"/>
    <dgm:cxn modelId="{D087D97F-A801-431E-A90F-5F2D94F01976}" srcId="{3BE5FF78-1CB8-4151-A5A3-AE9DF6231107}" destId="{F538275D-AC30-4B65-8AE5-EFC248249AA2}" srcOrd="0" destOrd="0" parTransId="{04D09EA5-99A8-4585-A9FB-CAE07F7FCB35}" sibTransId="{35F51690-11E7-4A6D-AB28-26B1777E33A8}"/>
    <dgm:cxn modelId="{FCFEF361-0D96-4CBA-8F87-79A1C495A412}" type="presOf" srcId="{6B72214F-B9FD-43D9-BD32-00146A797909}" destId="{2AA39328-2C16-4EBE-90F4-E8395513FA3A}" srcOrd="0" destOrd="1" presId="urn:microsoft.com/office/officeart/2005/8/layout/chevron2"/>
    <dgm:cxn modelId="{82F0BEA9-5AA3-44E6-B87C-6B7CE6481E23}" type="presOf" srcId="{9058FF70-21C6-4A0F-AD64-BF14F716B6D0}" destId="{35F89D88-D223-4635-A5E5-E28075DEA5E1}" srcOrd="0" destOrd="1" presId="urn:microsoft.com/office/officeart/2005/8/layout/chevron2"/>
    <dgm:cxn modelId="{6E8394F8-465C-4CB8-A59E-C5E6BBC9D1CB}" type="presOf" srcId="{E88FD327-EADB-49DE-94EF-93C123182D7D}" destId="{A1C9FA93-AFE8-4284-94EB-1A8FE824037A}" srcOrd="0" destOrd="0" presId="urn:microsoft.com/office/officeart/2005/8/layout/chevron2"/>
    <dgm:cxn modelId="{FE948793-5E31-4448-90E1-18E143BF4CC8}" type="presOf" srcId="{A1BA6985-FE6D-45E7-BF3B-4D1E5D806AB2}" destId="{2AA39328-2C16-4EBE-90F4-E8395513FA3A}" srcOrd="0" destOrd="2" presId="urn:microsoft.com/office/officeart/2005/8/layout/chevron2"/>
    <dgm:cxn modelId="{A307D673-AF51-460F-BAEF-B08F4820A49A}" type="presOf" srcId="{B676CAEE-D82A-4DB7-8584-28DC74847583}" destId="{AE90D134-BCB1-448F-92AB-DE9E73955A2C}" srcOrd="0" destOrd="0" presId="urn:microsoft.com/office/officeart/2005/8/layout/chevron2"/>
    <dgm:cxn modelId="{BB86881D-2A96-4326-A88F-7798856F0B78}" srcId="{E88FD327-EADB-49DE-94EF-93C123182D7D}" destId="{BCAA26FF-396B-4787-9CF3-EE0845E3EBD9}" srcOrd="0" destOrd="0" parTransId="{E28063A6-3ECC-4BC2-8C79-EB143AA4F6A8}" sibTransId="{F8C362F5-B5D1-4131-B712-747F91CE5D5A}"/>
    <dgm:cxn modelId="{DB83132C-E0BA-4F50-B3FD-8AD0FBEB532D}" type="presOf" srcId="{F538275D-AC30-4B65-8AE5-EFC248249AA2}" destId="{2AA39328-2C16-4EBE-90F4-E8395513FA3A}" srcOrd="0" destOrd="0" presId="urn:microsoft.com/office/officeart/2005/8/layout/chevron2"/>
    <dgm:cxn modelId="{76AEAE73-2234-4564-AE13-31A7CA8CF5D5}" srcId="{3BE5FF78-1CB8-4151-A5A3-AE9DF6231107}" destId="{6B72214F-B9FD-43D9-BD32-00146A797909}" srcOrd="1" destOrd="0" parTransId="{5BFD83EB-E40E-4447-9978-AB11318DEAC0}" sibTransId="{90D9C40F-7D9A-408C-863E-60DBFB026491}"/>
    <dgm:cxn modelId="{3EB0A8AE-5858-4775-B626-EDE285952C78}" srcId="{B676CAEE-D82A-4DB7-8584-28DC74847583}" destId="{9E55F154-AA74-4278-8112-E766D792DAC1}" srcOrd="1" destOrd="0" parTransId="{82D487EB-47BB-4B92-973C-F90243073132}" sibTransId="{B9F68B8C-F6C9-4B3A-A367-E15FADC62B1B}"/>
    <dgm:cxn modelId="{1F883483-03C5-45FC-A21F-8D18733B3CD1}" srcId="{E88FD327-EADB-49DE-94EF-93C123182D7D}" destId="{B676CAEE-D82A-4DB7-8584-28DC74847583}" srcOrd="2" destOrd="0" parTransId="{E937E07F-9E0A-4DE6-A817-869D4C73A03D}" sibTransId="{773FAC1F-9BBC-416A-85CF-14EF2DE17B13}"/>
    <dgm:cxn modelId="{C89FB23F-4202-4249-88A8-78062EFD06CC}" srcId="{BCAA26FF-396B-4787-9CF3-EE0845E3EBD9}" destId="{B6F692EA-006A-4D3F-B9D8-0853EB669B46}" srcOrd="0" destOrd="0" parTransId="{1404CB03-F4AD-4FED-AE22-EA22C8437C58}" sibTransId="{5F56582A-F4AE-496A-BFCA-A344C281789A}"/>
    <dgm:cxn modelId="{3B9B643A-48EC-44E7-8481-353A5D742A29}" type="presOf" srcId="{4B3E57D8-C6B1-4CD6-A4EE-E1B95734F0A0}" destId="{03BD449B-3FA6-4DA8-82D9-CC66B1DF8D41}" srcOrd="0" destOrd="0" presId="urn:microsoft.com/office/officeart/2005/8/layout/chevron2"/>
    <dgm:cxn modelId="{2CA37757-094C-438A-938C-93D95D5BBD86}" type="presOf" srcId="{6C5D05F1-88FF-4405-96A8-C7794DD206E0}" destId="{E995B6E9-6F5B-4C62-8BBE-A2FCCC916FCF}" srcOrd="0" destOrd="0" presId="urn:microsoft.com/office/officeart/2005/8/layout/chevron2"/>
    <dgm:cxn modelId="{94ABD9D4-3CB5-4C57-B3FD-435FEC854F70}" type="presOf" srcId="{3BE5FF78-1CB8-4151-A5A3-AE9DF6231107}" destId="{F669EDFC-142E-4845-A572-6B29A6053F79}" srcOrd="0" destOrd="0" presId="urn:microsoft.com/office/officeart/2005/8/layout/chevron2"/>
    <dgm:cxn modelId="{864C2EFA-4114-4596-85C5-92B70E73E787}" type="presOf" srcId="{BCAA26FF-396B-4787-9CF3-EE0845E3EBD9}" destId="{6547E192-60D1-4705-8873-68962DF83C19}" srcOrd="0" destOrd="0" presId="urn:microsoft.com/office/officeart/2005/8/layout/chevron2"/>
    <dgm:cxn modelId="{ADB7EEC2-956C-4B56-9EA8-0BD5686ABB00}" type="presParOf" srcId="{A1C9FA93-AFE8-4284-94EB-1A8FE824037A}" destId="{2332518E-A434-4ADF-8C63-DE6F5441E3EC}" srcOrd="0" destOrd="0" presId="urn:microsoft.com/office/officeart/2005/8/layout/chevron2"/>
    <dgm:cxn modelId="{2021EF72-ABAB-497D-B325-D9046FF4C48A}" type="presParOf" srcId="{2332518E-A434-4ADF-8C63-DE6F5441E3EC}" destId="{6547E192-60D1-4705-8873-68962DF83C19}" srcOrd="0" destOrd="0" presId="urn:microsoft.com/office/officeart/2005/8/layout/chevron2"/>
    <dgm:cxn modelId="{4C073071-17B7-4E31-9DCA-9C3615186C35}" type="presParOf" srcId="{2332518E-A434-4ADF-8C63-DE6F5441E3EC}" destId="{35F89D88-D223-4635-A5E5-E28075DEA5E1}" srcOrd="1" destOrd="0" presId="urn:microsoft.com/office/officeart/2005/8/layout/chevron2"/>
    <dgm:cxn modelId="{1B95A673-087A-45BC-8A94-0A158DA677D0}" type="presParOf" srcId="{A1C9FA93-AFE8-4284-94EB-1A8FE824037A}" destId="{CDBE997B-24BA-4597-B2EF-B4C33F102E93}" srcOrd="1" destOrd="0" presId="urn:microsoft.com/office/officeart/2005/8/layout/chevron2"/>
    <dgm:cxn modelId="{44B0E87D-CACC-4940-ADE0-3AD105639848}" type="presParOf" srcId="{A1C9FA93-AFE8-4284-94EB-1A8FE824037A}" destId="{C01E85F2-58DA-4929-88E0-B0AA121F6EC0}" srcOrd="2" destOrd="0" presId="urn:microsoft.com/office/officeart/2005/8/layout/chevron2"/>
    <dgm:cxn modelId="{733DA26B-65B4-4581-B5DC-88EB869EE35C}" type="presParOf" srcId="{C01E85F2-58DA-4929-88E0-B0AA121F6EC0}" destId="{F669EDFC-142E-4845-A572-6B29A6053F79}" srcOrd="0" destOrd="0" presId="urn:microsoft.com/office/officeart/2005/8/layout/chevron2"/>
    <dgm:cxn modelId="{6E0E5A9A-0AC3-476E-9DF8-2599E69FA558}" type="presParOf" srcId="{C01E85F2-58DA-4929-88E0-B0AA121F6EC0}" destId="{2AA39328-2C16-4EBE-90F4-E8395513FA3A}" srcOrd="1" destOrd="0" presId="urn:microsoft.com/office/officeart/2005/8/layout/chevron2"/>
    <dgm:cxn modelId="{197B5A24-FEB4-4BBF-8A58-0493C0AD7653}" type="presParOf" srcId="{A1C9FA93-AFE8-4284-94EB-1A8FE824037A}" destId="{2A0FFA20-E09C-4F44-B3F4-A2BE5E2CD32C}" srcOrd="3" destOrd="0" presId="urn:microsoft.com/office/officeart/2005/8/layout/chevron2"/>
    <dgm:cxn modelId="{3FC2D47D-70B6-4BB0-9E4E-863DFC407B69}" type="presParOf" srcId="{A1C9FA93-AFE8-4284-94EB-1A8FE824037A}" destId="{A6483B5F-9AA0-4927-B78F-53A633696537}" srcOrd="4" destOrd="0" presId="urn:microsoft.com/office/officeart/2005/8/layout/chevron2"/>
    <dgm:cxn modelId="{CABC7050-8B85-4A84-9944-21B85B5FEE21}" type="presParOf" srcId="{A6483B5F-9AA0-4927-B78F-53A633696537}" destId="{AE90D134-BCB1-448F-92AB-DE9E73955A2C}" srcOrd="0" destOrd="0" presId="urn:microsoft.com/office/officeart/2005/8/layout/chevron2"/>
    <dgm:cxn modelId="{06D4FB77-9177-4542-B7C7-4EF05E3539B2}" type="presParOf" srcId="{A6483B5F-9AA0-4927-B78F-53A633696537}" destId="{3ACBC203-A510-4CE8-854B-683AD9163148}" srcOrd="1" destOrd="0" presId="urn:microsoft.com/office/officeart/2005/8/layout/chevron2"/>
    <dgm:cxn modelId="{5070BFDA-AF2C-4411-A0CD-877CAB2138E0}" type="presParOf" srcId="{A1C9FA93-AFE8-4284-94EB-1A8FE824037A}" destId="{ECF7D68B-9E07-4551-A579-67E8A2C18F6C}" srcOrd="5" destOrd="0" presId="urn:microsoft.com/office/officeart/2005/8/layout/chevron2"/>
    <dgm:cxn modelId="{DA10B87C-16E3-4B22-B76C-39EC9C3FCA6B}" type="presParOf" srcId="{A1C9FA93-AFE8-4284-94EB-1A8FE824037A}" destId="{63A5CB91-9F12-47BF-9C12-66631C9987C1}" srcOrd="6" destOrd="0" presId="urn:microsoft.com/office/officeart/2005/8/layout/chevron2"/>
    <dgm:cxn modelId="{2BD52256-6070-487A-BC00-8A1146B72A34}" type="presParOf" srcId="{63A5CB91-9F12-47BF-9C12-66631C9987C1}" destId="{E995B6E9-6F5B-4C62-8BBE-A2FCCC916FCF}" srcOrd="0" destOrd="0" presId="urn:microsoft.com/office/officeart/2005/8/layout/chevron2"/>
    <dgm:cxn modelId="{94FD2AF9-8989-4762-AD20-60A9289CC6F3}" type="presParOf" srcId="{63A5CB91-9F12-47BF-9C12-66631C9987C1}" destId="{03BD449B-3FA6-4DA8-82D9-CC66B1DF8D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pPr/>
              <a:t>24/10/2020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7B60905-E298-4D9B-A88D-EA20DD7BCE25}"/>
              </a:ext>
            </a:extLst>
          </p:cNvPr>
          <p:cNvSpPr txBox="1"/>
          <p:nvPr/>
        </p:nvSpPr>
        <p:spPr>
          <a:xfrm>
            <a:off x="540913" y="1257300"/>
            <a:ext cx="3611987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4000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Introducción a Bases de Datos y </a:t>
            </a:r>
            <a:r>
              <a:rPr lang="es-AR" sz="4000" kern="1200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SQL</a:t>
            </a:r>
            <a:endParaRPr lang="es-AR" sz="4000" kern="12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Resultado de imagen para mysql p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2207" y="527457"/>
            <a:ext cx="5803084" cy="580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51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387244" y="4783638"/>
            <a:ext cx="6684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Muestra la asociación entre entidades.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entidad puede estar conectada a una o más relaciones, pero nunca conectada directamente a otra entidad.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Elemento clave en el modelo relacional.</a:t>
            </a:r>
          </a:p>
        </p:txBody>
      </p:sp>
      <p:pic>
        <p:nvPicPr>
          <p:cNvPr id="7" name="Imagen 6" descr="https://alumni.education/content/324/1222/images/image09.png">
            <a:extLst>
              <a:ext uri="{FF2B5EF4-FFF2-40B4-BE49-F238E27FC236}">
                <a16:creationId xmlns="" xmlns:a16="http://schemas.microsoft.com/office/drawing/2014/main" id="{F0A0EF77-3DD3-420D-BE31-FCEFBA8897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2514" y="489951"/>
            <a:ext cx="7066895" cy="38404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97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Propiedades de una Relación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Grado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Conectividad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Condicionalidad</a:t>
            </a:r>
          </a:p>
        </p:txBody>
      </p:sp>
    </p:spTree>
    <p:extLst>
      <p:ext uri="{BB962C8B-B14F-4D97-AF65-F5344CB8AC3E}">
        <p14:creationId xmlns:p14="http://schemas.microsoft.com/office/powerpoint/2010/main" xmlns="" val="380604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Grado de una relación</a:t>
            </a:r>
          </a:p>
        </p:txBody>
      </p:sp>
      <p:pic>
        <p:nvPicPr>
          <p:cNvPr id="8" name="Imagen 7" descr="https://alumni.education/content/324/1222/images/image02.png">
            <a:extLst>
              <a:ext uri="{FF2B5EF4-FFF2-40B4-BE49-F238E27FC236}">
                <a16:creationId xmlns="" xmlns:a16="http://schemas.microsoft.com/office/drawing/2014/main" id="{0EFCB9A9-70E2-43B4-8DA4-5E968DC215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92668" y="1620137"/>
            <a:ext cx="3963557" cy="27775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B184EA95-1B0F-4390-969B-7F90B804C5AE}"/>
              </a:ext>
            </a:extLst>
          </p:cNvPr>
          <p:cNvSpPr txBox="1"/>
          <p:nvPr/>
        </p:nvSpPr>
        <p:spPr>
          <a:xfrm>
            <a:off x="9308615" y="4397699"/>
            <a:ext cx="1968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 Grado Unario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3649234" y="1401085"/>
            <a:ext cx="4280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 sola entidad forma parte de la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Estación de Subte y estación siguiente.</a:t>
            </a:r>
          </a:p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Binario: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2 entidades forman parte de la relación (la más común).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Alumno que cursa materias</a:t>
            </a:r>
          </a:p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Ternario: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3 entidades forman parte de la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Alumno y Profesor se encuentran en un Aula.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338EBA2F-9995-4BFC-9C71-00437CC402E5}"/>
              </a:ext>
            </a:extLst>
          </p:cNvPr>
          <p:cNvSpPr txBox="1"/>
          <p:nvPr/>
        </p:nvSpPr>
        <p:spPr>
          <a:xfrm>
            <a:off x="3649235" y="448610"/>
            <a:ext cx="67799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Grado: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entidades que forman parte de la relación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251A7C35-4A71-4840-B4C6-2D51819A7A2B}"/>
              </a:ext>
            </a:extLst>
          </p:cNvPr>
          <p:cNvSpPr txBox="1"/>
          <p:nvPr/>
        </p:nvSpPr>
        <p:spPr>
          <a:xfrm>
            <a:off x="3649235" y="5456264"/>
            <a:ext cx="677996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Las relaciones pueden tener cualquier grado pero lo ideal es tener relaciones binarias</a:t>
            </a:r>
          </a:p>
        </p:txBody>
      </p:sp>
    </p:spTree>
    <p:extLst>
      <p:ext uri="{BB962C8B-B14F-4D97-AF65-F5344CB8AC3E}">
        <p14:creationId xmlns:p14="http://schemas.microsoft.com/office/powerpoint/2010/main" xmlns="" val="184326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1:1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 sola instancia de una entidad con solo 1 instancia de la otra entidad.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Una provincia tiene 1 solo gobernador.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89C76818-55F8-4B46-A312-1A42253F7E68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  <p:pic>
        <p:nvPicPr>
          <p:cNvPr id="10" name="Imagen 9" descr="https://alumni.education/content/324/1222/images/image17.png">
            <a:extLst>
              <a:ext uri="{FF2B5EF4-FFF2-40B4-BE49-F238E27FC236}">
                <a16:creationId xmlns="" xmlns:a16="http://schemas.microsoft.com/office/drawing/2014/main" id="{19840FB7-E469-4A57-A99E-36B5A6C63A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7051" y="2881785"/>
            <a:ext cx="5986112" cy="38967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0194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1:M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1:M: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1 sola instancia de una entidad se relaciona con 1 o muchas instancias de la otra entidad.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Clientes tienen facturas.</a:t>
            </a:r>
          </a:p>
        </p:txBody>
      </p:sp>
      <p:pic>
        <p:nvPicPr>
          <p:cNvPr id="8" name="Imagen 7" descr="https://alumni.education/content/324/1222/images/image13.png">
            <a:extLst>
              <a:ext uri="{FF2B5EF4-FFF2-40B4-BE49-F238E27FC236}">
                <a16:creationId xmlns="" xmlns:a16="http://schemas.microsoft.com/office/drawing/2014/main" id="{EAB0D8A7-C5BE-403D-9300-F60C598B49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7051" y="2921933"/>
            <a:ext cx="5986112" cy="38149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C20D3EAF-3BF7-494E-915D-E42C798EBB65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</p:spTree>
    <p:extLst>
      <p:ext uri="{BB962C8B-B14F-4D97-AF65-F5344CB8AC3E}">
        <p14:creationId xmlns:p14="http://schemas.microsoft.com/office/powerpoint/2010/main" xmlns="" val="151878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M:1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M:1: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Muchos a 1. Similar a la anterior.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Proveedor provee materias primas.</a:t>
            </a:r>
          </a:p>
        </p:txBody>
      </p:sp>
      <p:pic>
        <p:nvPicPr>
          <p:cNvPr id="9" name="Imagen 8" descr="https://alumni.education/content/324/1222/images/image12.png">
            <a:extLst>
              <a:ext uri="{FF2B5EF4-FFF2-40B4-BE49-F238E27FC236}">
                <a16:creationId xmlns="" xmlns:a16="http://schemas.microsoft.com/office/drawing/2014/main" id="{0A788F9E-B28D-49CC-AD01-F8910E4550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3838" y="2674316"/>
            <a:ext cx="7200900" cy="3800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4EE06DC5-A525-4511-B8F1-E36AD1FF91F4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</p:spTree>
    <p:extLst>
      <p:ext uri="{BB962C8B-B14F-4D97-AF65-F5344CB8AC3E}">
        <p14:creationId xmlns:p14="http://schemas.microsoft.com/office/powerpoint/2010/main" xmlns="" val="214616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Conectividad de una relación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M:N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Relación M:N: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Cada instancia de una entidad se relaciona con 1 o muchas instancias de la otra entidad y viceversa.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Libros escritos por Autores.</a:t>
            </a:r>
          </a:p>
        </p:txBody>
      </p:sp>
      <p:pic>
        <p:nvPicPr>
          <p:cNvPr id="8" name="Imagen 7" descr="https://alumni.education/content/324/1222/images/image22.png">
            <a:extLst>
              <a:ext uri="{FF2B5EF4-FFF2-40B4-BE49-F238E27FC236}">
                <a16:creationId xmlns="" xmlns:a16="http://schemas.microsoft.com/office/drawing/2014/main" id="{ACD4F1C1-512C-49E7-BA7F-1937F975EC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7663" y="2788150"/>
            <a:ext cx="6953250" cy="3990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F4CD15D0-60DE-43B4-8CA3-F2ED1CF042A7}"/>
              </a:ext>
            </a:extLst>
          </p:cNvPr>
          <p:cNvSpPr txBox="1"/>
          <p:nvPr/>
        </p:nvSpPr>
        <p:spPr>
          <a:xfrm>
            <a:off x="4417051" y="312935"/>
            <a:ext cx="59861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Conectividad: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la cantidad de instancias de un objeto que participan en la relación con otro objeto.</a:t>
            </a:r>
          </a:p>
        </p:txBody>
      </p:sp>
    </p:spTree>
    <p:extLst>
      <p:ext uri="{BB962C8B-B14F-4D97-AF65-F5344CB8AC3E}">
        <p14:creationId xmlns:p14="http://schemas.microsoft.com/office/powerpoint/2010/main" xmlns="" val="422097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Condicionalidad de una relación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99900" y="1360117"/>
            <a:ext cx="640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Determinar si existen instancias de ambas entidades que forman parte de la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Ejemplo: Medico tiene pacientes (director de la clínica).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9E2BC936-9266-467A-8E23-84A945C2EBCB}"/>
              </a:ext>
            </a:extLst>
          </p:cNvPr>
          <p:cNvSpPr txBox="1"/>
          <p:nvPr/>
        </p:nvSpPr>
        <p:spPr>
          <a:xfrm>
            <a:off x="4417051" y="312935"/>
            <a:ext cx="59861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Condicionalidad: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Indica si la relación es obligatoria u opcional.</a:t>
            </a:r>
          </a:p>
        </p:txBody>
      </p:sp>
      <p:pic>
        <p:nvPicPr>
          <p:cNvPr id="10" name="Imagen 9" descr="https://alumni.education/content/324/1222/images/image05.png">
            <a:extLst>
              <a:ext uri="{FF2B5EF4-FFF2-40B4-BE49-F238E27FC236}">
                <a16:creationId xmlns="" xmlns:a16="http://schemas.microsoft.com/office/drawing/2014/main" id="{58368F08-885F-4294-BF08-7A7D43C397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3552" y="2586392"/>
            <a:ext cx="6715125" cy="4048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49391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Clave Foránea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11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Clave Foránea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032514" y="1870656"/>
            <a:ext cx="7146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Clave Foránea</a:t>
            </a:r>
            <a:endParaRPr lang="es-A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Clave Foránea es una restricción que referencia a la clave primaria de una tabla.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Esta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 referenciar a la clave primaria de la misma tabla o de otra.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Ante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una consulta SQL se valida la legitimidad de los datos almacenados en una clave foránea y se fuerza la integridad 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referencial.</a:t>
            </a: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032514" y="3966209"/>
            <a:ext cx="6707373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ALTER TABLE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ADD FOREIGN KEY (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Marca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 REFERENCES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Marcas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idMarca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ON DELETE CASCADE </a:t>
            </a:r>
          </a:p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ON UPDATE CASCADE</a:t>
            </a:r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pic>
        <p:nvPicPr>
          <p:cNvPr id="12" name="Picture 2" descr="Resultado de imagen para primary key png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6300" y="85634"/>
            <a:ext cx="1443794" cy="14437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37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Consultas de más de una tabla</a:t>
            </a:r>
            <a:endParaRPr lang="es-AR" sz="5400" kern="12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0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xmlns="" val="12627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Consultas de más de una tabla</a:t>
            </a:r>
            <a:endParaRPr lang="es-AR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032514" y="763073"/>
            <a:ext cx="569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Producto </a:t>
            </a:r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Cartesiano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producto cartesiano de dos tablas son todas las combinaciones de todas las filas de las dos tablas.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visualización de registros resultantes estará compuesta por el producto entre la totalidad de registros de una tabla y la totalidad de registros de la otra tabla</a:t>
            </a: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4" descr="Resultado de imagen para data filter png ico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53458" y="159211"/>
            <a:ext cx="2415450" cy="1207725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032514" y="3090446"/>
            <a:ext cx="542413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Marcas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032514" y="3758266"/>
            <a:ext cx="569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Composición Interna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 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trata de un producto cartesiano restringido en donde las </a:t>
            </a: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tuplas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(atributos relacionados) que se emparejan deben cumplir una determinada condición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032513" y="5145480"/>
            <a:ext cx="542413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SELECT * FROM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Marcas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</a:t>
            </a:r>
            <a:endParaRPr lang="en-U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alibri Light" panose="020F0302020204030204" pitchFamily="34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Productos.Marca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alibri Light" panose="020F0302020204030204" pitchFamily="34" charset="0"/>
              </a:rPr>
              <a:t>Marcas.idMarca</a:t>
            </a:r>
            <a:r>
              <a:rPr lang="en-US" sz="1600" dirty="0">
                <a:latin typeface="Consolas" panose="020B0609020204030204" pitchFamily="49" charset="0"/>
                <a:cs typeface="Calibri Light" panose="020F0302020204030204" pitchFamily="34" charset="0"/>
              </a:rPr>
              <a:t>;</a:t>
            </a:r>
            <a:endParaRPr lang="es-ES" sz="1600" dirty="0" smtClean="0">
              <a:latin typeface="Consolas" panose="020B0609020204030204" pitchFamily="49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89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xmlns="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Planeamiento del Diseño de una </a:t>
            </a:r>
            <a:r>
              <a:rPr lang="es-AR" sz="5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Base de Datos</a:t>
            </a:r>
            <a:endParaRPr lang="es-AR" sz="5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63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Planeamiento del Diseño de una BD</a:t>
            </a:r>
            <a:endParaRPr lang="es-AR" sz="2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="" xmlns:a16="http://schemas.microsoft.com/office/drawing/2014/main" id="{45FB205E-3F44-43B6-BF55-703B7163D830}"/>
              </a:ext>
            </a:extLst>
          </p:cNvPr>
          <p:cNvGraphicFramePr/>
          <p:nvPr>
            <p:extLst/>
          </p:nvPr>
        </p:nvGraphicFramePr>
        <p:xfrm>
          <a:off x="3648764" y="295598"/>
          <a:ext cx="8251687" cy="627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300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=""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Modelo Entidad Relación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Entidades y Atributos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0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xmlns="" val="287234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de Datos Relacional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204831" y="2517697"/>
            <a:ext cx="5694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Modelo utilizado en la confección de las Bases de Dato.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un modelo basado en la lógica de predicados y en la teoría de conjuntos.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Su idea fundamental es el uso de </a:t>
            </a:r>
            <a:r>
              <a:rPr lang="es-AR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relaciones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(conjunto de datos llamados tuplas).</a:t>
            </a:r>
          </a:p>
        </p:txBody>
      </p:sp>
      <p:pic>
        <p:nvPicPr>
          <p:cNvPr id="7" name="Picture 2" descr="Resultado de imagen para simbolo transporte publico">
            <a:extLst>
              <a:ext uri="{FF2B5EF4-FFF2-40B4-BE49-F238E27FC236}">
                <a16:creationId xmlns="" xmlns:a16="http://schemas.microsoft.com/office/drawing/2014/main" id="{2D5BF9C6-59E1-4F18-8E07-C73656E8E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9F9FB"/>
              </a:clrFrom>
              <a:clrTo>
                <a:srgbClr val="F9F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07" t="8360" r="17100" b="20742"/>
          <a:stretch/>
        </p:blipFill>
        <p:spPr bwMode="auto">
          <a:xfrm>
            <a:off x="9625796" y="0"/>
            <a:ext cx="2363324" cy="265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1289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Entidad Relación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50393" y="602453"/>
            <a:ext cx="633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Describe los datos mediante entidades, atributos y relaciones</a:t>
            </a:r>
          </a:p>
        </p:txBody>
      </p:sp>
      <p:pic>
        <p:nvPicPr>
          <p:cNvPr id="2054" name="Picture 6" descr="Resultado de imagen para modelo entidad relacion">
            <a:extLst>
              <a:ext uri="{FF2B5EF4-FFF2-40B4-BE49-F238E27FC236}">
                <a16:creationId xmlns="" xmlns:a16="http://schemas.microsoft.com/office/drawing/2014/main" id="{4A397607-7A02-4433-86CE-C2610F6AD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5703" y="1344884"/>
            <a:ext cx="5229309" cy="515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642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=""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Entidad y Atributos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4160144" y="366203"/>
            <a:ext cx="3176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Entidad: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 algo que representa un objeto y que interesa al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Puede ser tangible (libro) o algo conceptual (Rol dentro de una empresa).</a:t>
            </a:r>
          </a:p>
        </p:txBody>
      </p:sp>
      <p:pic>
        <p:nvPicPr>
          <p:cNvPr id="6146" name="Picture 2" descr="Resultado de imagen para modelo entidad relacion">
            <a:extLst>
              <a:ext uri="{FF2B5EF4-FFF2-40B4-BE49-F238E27FC236}">
                <a16:creationId xmlns="" xmlns:a16="http://schemas.microsoft.com/office/drawing/2014/main" id="{7DBBB544-CE0B-4149-866E-E889669EE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305" t="73872" r="2326" b="2149"/>
          <a:stretch/>
        </p:blipFill>
        <p:spPr bwMode="auto">
          <a:xfrm>
            <a:off x="3667774" y="3573849"/>
            <a:ext cx="7884145" cy="280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48582BAF-82ED-4D7B-B011-AB5356458DCF}"/>
              </a:ext>
            </a:extLst>
          </p:cNvPr>
          <p:cNvSpPr txBox="1"/>
          <p:nvPr/>
        </p:nvSpPr>
        <p:spPr>
          <a:xfrm>
            <a:off x="7809163" y="365013"/>
            <a:ext cx="3176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Atributo: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 lo que describimos de la entidad.</a:t>
            </a:r>
          </a:p>
        </p:txBody>
      </p:sp>
    </p:spTree>
    <p:extLst>
      <p:ext uri="{BB962C8B-B14F-4D97-AF65-F5344CB8AC3E}">
        <p14:creationId xmlns:p14="http://schemas.microsoft.com/office/powerpoint/2010/main" xmlns="" val="3710337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821</Words>
  <Application>Microsoft Office PowerPoint</Application>
  <PresentationFormat>Personalizado</PresentationFormat>
  <Paragraphs>103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Chinchu</cp:lastModifiedBy>
  <cp:revision>138</cp:revision>
  <dcterms:created xsi:type="dcterms:W3CDTF">2018-03-11T02:17:42Z</dcterms:created>
  <dcterms:modified xsi:type="dcterms:W3CDTF">2020-10-24T16:04:38Z</dcterms:modified>
</cp:coreProperties>
</file>