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2" r:id="rId5"/>
    <p:sldId id="265" r:id="rId6"/>
    <p:sldId id="263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D99470-B815-4A64-8476-89F2E3044F4B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79373FA-1F4D-41F2-9241-00597A92B61E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AR" sz="140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Trasformación de Variable Target</a:t>
          </a:r>
          <a:endParaRPr lang="es-AR" sz="1400" dirty="0">
            <a:solidFill>
              <a:sysClr val="windowText" lastClr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DE51F7-76CC-495F-8A71-7066C3634F4A}" type="parTrans" cxnId="{FF874703-4207-4C0B-AA9B-FC3B2EB51A07}">
      <dgm:prSet/>
      <dgm:spPr/>
      <dgm:t>
        <a:bodyPr/>
        <a:lstStyle/>
        <a:p>
          <a:endParaRPr lang="es-AR"/>
        </a:p>
      </dgm:t>
    </dgm:pt>
    <dgm:pt modelId="{A496BE82-6D1B-4C24-A1F8-1BA77907F028}" type="sibTrans" cxnId="{FF874703-4207-4C0B-AA9B-FC3B2EB51A07}">
      <dgm:prSet/>
      <dgm:spPr/>
      <dgm:t>
        <a:bodyPr/>
        <a:lstStyle/>
        <a:p>
          <a:endParaRPr lang="es-AR"/>
        </a:p>
      </dgm:t>
    </dgm:pt>
    <dgm:pt modelId="{C9DE3932-33E8-4081-BB87-4B40AC076B7C}">
      <dgm:prSet phldrT="[Texto]" custT="1"/>
      <dgm:spPr/>
      <dgm:t>
        <a:bodyPr/>
        <a:lstStyle/>
        <a:p>
          <a:r>
            <a:rPr lang="es-AR" sz="1800" dirty="0" smtClean="0">
              <a:latin typeface="Calibri" panose="020F0502020204030204" pitchFamily="34" charset="0"/>
              <a:cs typeface="Calibri" panose="020F0502020204030204" pitchFamily="34" charset="0"/>
            </a:rPr>
            <a:t>La variable target, al tratarse de 4 grados de clasificación, luego de investigaciones de esos grados, fue llevada a una variable target binaria donde “Grado de Severidad”=1, entonces “Target”=0. Si el “Grado de Severidad” tomaba los valores 2, 3 o 4, entonces “Target”=1.</a:t>
          </a:r>
          <a:endParaRPr lang="es-AR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987154F-9A45-4B13-998C-C7330757D920}" type="parTrans" cxnId="{8D957994-E72C-4167-8864-5B78928B149A}">
      <dgm:prSet/>
      <dgm:spPr/>
      <dgm:t>
        <a:bodyPr/>
        <a:lstStyle/>
        <a:p>
          <a:endParaRPr lang="es-AR"/>
        </a:p>
      </dgm:t>
    </dgm:pt>
    <dgm:pt modelId="{016B2648-AE05-4F8C-ABB9-AC106D5140F7}" type="sibTrans" cxnId="{8D957994-E72C-4167-8864-5B78928B149A}">
      <dgm:prSet/>
      <dgm:spPr/>
      <dgm:t>
        <a:bodyPr/>
        <a:lstStyle/>
        <a:p>
          <a:endParaRPr lang="es-AR"/>
        </a:p>
      </dgm:t>
    </dgm:pt>
    <dgm:pt modelId="{68414F5C-4439-4D63-9F42-255D94BA4B99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s-AR" sz="140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Variables </a:t>
          </a:r>
          <a:r>
            <a:rPr lang="es-AR" sz="1400" dirty="0" err="1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Dummies</a:t>
          </a:r>
          <a:endParaRPr lang="es-AR" sz="1400" dirty="0">
            <a:solidFill>
              <a:sysClr val="windowText" lastClr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CC6B61-B3D2-4872-BB26-B69D7D0D82CE}" type="parTrans" cxnId="{47C304AD-2230-4F17-8C6C-66F6034F668B}">
      <dgm:prSet/>
      <dgm:spPr/>
      <dgm:t>
        <a:bodyPr/>
        <a:lstStyle/>
        <a:p>
          <a:endParaRPr lang="es-AR"/>
        </a:p>
      </dgm:t>
    </dgm:pt>
    <dgm:pt modelId="{794CCE40-CFF8-40B7-A0B3-8F5A3F578AAE}" type="sibTrans" cxnId="{47C304AD-2230-4F17-8C6C-66F6034F668B}">
      <dgm:prSet/>
      <dgm:spPr/>
      <dgm:t>
        <a:bodyPr/>
        <a:lstStyle/>
        <a:p>
          <a:endParaRPr lang="es-AR"/>
        </a:p>
      </dgm:t>
    </dgm:pt>
    <dgm:pt modelId="{FE28C71F-3E37-4604-9FE6-E7422B1FC365}">
      <dgm:prSet phldrT="[Texto]" custT="1"/>
      <dgm:spPr/>
      <dgm:t>
        <a:bodyPr/>
        <a:lstStyle/>
        <a:p>
          <a:r>
            <a:rPr lang="es-AR" sz="1800" dirty="0" smtClean="0">
              <a:latin typeface="Calibri" panose="020F0502020204030204" pitchFamily="34" charset="0"/>
              <a:cs typeface="Calibri" panose="020F0502020204030204" pitchFamily="34" charset="0"/>
            </a:rPr>
            <a:t>Las variables categóricas como “</a:t>
          </a:r>
          <a:r>
            <a:rPr lang="es-AR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Gender</a:t>
          </a:r>
          <a:r>
            <a:rPr lang="es-AR" sz="1800" dirty="0" smtClean="0">
              <a:latin typeface="Calibri" panose="020F0502020204030204" pitchFamily="34" charset="0"/>
              <a:cs typeface="Calibri" panose="020F0502020204030204" pitchFamily="34" charset="0"/>
            </a:rPr>
            <a:t>” fueron pasadas a variables </a:t>
          </a:r>
          <a:r>
            <a:rPr lang="es-AR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dummies</a:t>
          </a:r>
          <a:r>
            <a:rPr lang="es-AR" sz="1800" dirty="0" smtClean="0">
              <a:latin typeface="Calibri" panose="020F0502020204030204" pitchFamily="34" charset="0"/>
              <a:cs typeface="Calibri" panose="020F0502020204030204" pitchFamily="34" charset="0"/>
            </a:rPr>
            <a:t>. También, las variables como “”</a:t>
          </a:r>
          <a:r>
            <a:rPr lang="es-AR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Fever</a:t>
          </a:r>
          <a:r>
            <a:rPr lang="es-AR" sz="1800" dirty="0" smtClean="0">
              <a:latin typeface="Calibri" panose="020F0502020204030204" pitchFamily="34" charset="0"/>
              <a:cs typeface="Calibri" panose="020F0502020204030204" pitchFamily="34" charset="0"/>
            </a:rPr>
            <a:t>”, “</a:t>
          </a:r>
          <a:r>
            <a:rPr lang="es-AR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Headache</a:t>
          </a:r>
          <a:r>
            <a:rPr lang="es-AR" sz="1800" dirty="0" smtClean="0">
              <a:latin typeface="Calibri" panose="020F0502020204030204" pitchFamily="34" charset="0"/>
              <a:cs typeface="Calibri" panose="020F0502020204030204" pitchFamily="34" charset="0"/>
            </a:rPr>
            <a:t>”, “Nausea”, </a:t>
          </a:r>
          <a:r>
            <a:rPr lang="es-AR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etc</a:t>
          </a:r>
          <a:r>
            <a:rPr lang="es-AR" sz="1800" dirty="0" smtClean="0">
              <a:latin typeface="Calibri" panose="020F0502020204030204" pitchFamily="34" charset="0"/>
              <a:cs typeface="Calibri" panose="020F0502020204030204" pitchFamily="34" charset="0"/>
            </a:rPr>
            <a:t>, fueron llevadas a </a:t>
          </a:r>
          <a:r>
            <a:rPr lang="es-AR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dummies</a:t>
          </a:r>
          <a:r>
            <a:rPr lang="es-AR" sz="1800" dirty="0" smtClean="0">
              <a:latin typeface="Calibri" panose="020F0502020204030204" pitchFamily="34" charset="0"/>
              <a:cs typeface="Calibri" panose="020F0502020204030204" pitchFamily="34" charset="0"/>
            </a:rPr>
            <a:t> indicando la presencia o ausencia de la variable.</a:t>
          </a:r>
          <a:endParaRPr lang="es-AR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7FEEE8-D199-49FE-9065-DCCB762916F8}" type="parTrans" cxnId="{32CA0C78-088F-4587-8BA6-E6FEF3EA73DD}">
      <dgm:prSet/>
      <dgm:spPr/>
      <dgm:t>
        <a:bodyPr/>
        <a:lstStyle/>
        <a:p>
          <a:endParaRPr lang="es-AR"/>
        </a:p>
      </dgm:t>
    </dgm:pt>
    <dgm:pt modelId="{623DF80E-7145-492B-93F2-B907C24B7E27}" type="sibTrans" cxnId="{32CA0C78-088F-4587-8BA6-E6FEF3EA73DD}">
      <dgm:prSet/>
      <dgm:spPr/>
      <dgm:t>
        <a:bodyPr/>
        <a:lstStyle/>
        <a:p>
          <a:endParaRPr lang="es-AR"/>
        </a:p>
      </dgm:t>
    </dgm:pt>
    <dgm:pt modelId="{5D1EA4B6-9BD1-48BC-BE33-6B8BC9C37D3B}">
      <dgm:prSet phldrT="[Texto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AR" sz="1400" dirty="0" smtClean="0">
              <a:latin typeface="Calibri" panose="020F0502020204030204" pitchFamily="34" charset="0"/>
              <a:cs typeface="Calibri" panose="020F0502020204030204" pitchFamily="34" charset="0"/>
            </a:rPr>
            <a:t>Estandarización de Variables</a:t>
          </a:r>
          <a:endParaRPr lang="es-AR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24BC5A6-6E37-4362-A3E1-6B3C9BB88108}" type="parTrans" cxnId="{2924DB64-4949-41CA-9D99-2C6ACBAD2B8D}">
      <dgm:prSet/>
      <dgm:spPr/>
      <dgm:t>
        <a:bodyPr/>
        <a:lstStyle/>
        <a:p>
          <a:endParaRPr lang="es-AR"/>
        </a:p>
      </dgm:t>
    </dgm:pt>
    <dgm:pt modelId="{D962A218-FF3B-4AE4-A014-846AF0179E66}" type="sibTrans" cxnId="{2924DB64-4949-41CA-9D99-2C6ACBAD2B8D}">
      <dgm:prSet/>
      <dgm:spPr/>
      <dgm:t>
        <a:bodyPr/>
        <a:lstStyle/>
        <a:p>
          <a:endParaRPr lang="es-AR"/>
        </a:p>
      </dgm:t>
    </dgm:pt>
    <dgm:pt modelId="{2BBD89BC-5536-479E-8D56-8F2860C409C3}">
      <dgm:prSet phldrT="[Texto]" custT="1"/>
      <dgm:spPr/>
      <dgm:t>
        <a:bodyPr/>
        <a:lstStyle/>
        <a:p>
          <a:r>
            <a:rPr lang="es-AR" sz="1800" dirty="0" smtClean="0">
              <a:latin typeface="Calibri" panose="020F0502020204030204" pitchFamily="34" charset="0"/>
              <a:cs typeface="Calibri" panose="020F0502020204030204" pitchFamily="34" charset="0"/>
            </a:rPr>
            <a:t>Se utiliza el algoritmo de </a:t>
          </a:r>
          <a:r>
            <a:rPr lang="es-AR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StandardScaler</a:t>
          </a:r>
          <a:r>
            <a:rPr lang="es-AR" sz="1800" dirty="0" smtClean="0">
              <a:latin typeface="Calibri" panose="020F0502020204030204" pitchFamily="34" charset="0"/>
              <a:cs typeface="Calibri" panose="020F0502020204030204" pitchFamily="34" charset="0"/>
            </a:rPr>
            <a:t> para llevar las variables a una escala común para todas (entre 0 y 1) para evitar la dispersión y que se parezca a un </a:t>
          </a:r>
          <a:r>
            <a:rPr lang="es-AR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dataset</a:t>
          </a:r>
          <a:r>
            <a:rPr lang="es-AR" sz="1800" dirty="0" smtClean="0">
              <a:latin typeface="Calibri" panose="020F0502020204030204" pitchFamily="34" charset="0"/>
              <a:cs typeface="Calibri" panose="020F0502020204030204" pitchFamily="34" charset="0"/>
            </a:rPr>
            <a:t> mas o menos normalizado y estandarizado.</a:t>
          </a:r>
          <a:endParaRPr lang="es-AR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782D639-6E50-460E-BC1D-64609D73FA10}" type="parTrans" cxnId="{CBB2751A-83BC-4826-A89F-67A8327F58D6}">
      <dgm:prSet/>
      <dgm:spPr/>
      <dgm:t>
        <a:bodyPr/>
        <a:lstStyle/>
        <a:p>
          <a:endParaRPr lang="es-AR"/>
        </a:p>
      </dgm:t>
    </dgm:pt>
    <dgm:pt modelId="{1F7B9BF5-E177-45E8-9824-9CAE409B772A}" type="sibTrans" cxnId="{CBB2751A-83BC-4826-A89F-67A8327F58D6}">
      <dgm:prSet/>
      <dgm:spPr/>
      <dgm:t>
        <a:bodyPr/>
        <a:lstStyle/>
        <a:p>
          <a:endParaRPr lang="es-AR"/>
        </a:p>
      </dgm:t>
    </dgm:pt>
    <dgm:pt modelId="{AF94FDE1-97DD-4ADD-9E40-181E6B288387}">
      <dgm:prSet phldrT="[Texto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s-AR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Selector de Variables</a:t>
          </a:r>
          <a:endParaRPr lang="es-AR" sz="14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D5AD07E-8384-437D-A02B-A42499E6617C}" type="parTrans" cxnId="{1C7C5DC9-292C-48EA-98BD-D94B1C616C6D}">
      <dgm:prSet/>
      <dgm:spPr/>
      <dgm:t>
        <a:bodyPr/>
        <a:lstStyle/>
        <a:p>
          <a:endParaRPr lang="es-AR"/>
        </a:p>
      </dgm:t>
    </dgm:pt>
    <dgm:pt modelId="{AD6959A7-1BB4-4BE0-8576-BAC419ECADB7}" type="sibTrans" cxnId="{1C7C5DC9-292C-48EA-98BD-D94B1C616C6D}">
      <dgm:prSet/>
      <dgm:spPr/>
      <dgm:t>
        <a:bodyPr/>
        <a:lstStyle/>
        <a:p>
          <a:endParaRPr lang="es-AR"/>
        </a:p>
      </dgm:t>
    </dgm:pt>
    <dgm:pt modelId="{E4060B75-F799-47FC-9309-245FB0E4AA3F}">
      <dgm:prSet phldrT="[Texto]" custT="1"/>
      <dgm:spPr/>
      <dgm:t>
        <a:bodyPr/>
        <a:lstStyle/>
        <a:p>
          <a:r>
            <a:rPr lang="es-AR" sz="1800" dirty="0" smtClean="0">
              <a:latin typeface="Calibri" panose="020F0502020204030204" pitchFamily="34" charset="0"/>
              <a:cs typeface="Calibri" panose="020F0502020204030204" pitchFamily="34" charset="0"/>
            </a:rPr>
            <a:t>Se corrieron 3 selectores de variables para elegir el mejor </a:t>
          </a:r>
          <a:r>
            <a:rPr lang="es-AR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dataset</a:t>
          </a:r>
          <a:r>
            <a:rPr lang="es-AR" sz="1800" dirty="0" smtClean="0">
              <a:latin typeface="Calibri" panose="020F0502020204030204" pitchFamily="34" charset="0"/>
              <a:cs typeface="Calibri" panose="020F0502020204030204" pitchFamily="34" charset="0"/>
            </a:rPr>
            <a:t> con las variables mas predictivas. Estos fueron la selección Forward, la selección </a:t>
          </a:r>
          <a:r>
            <a:rPr lang="es-AR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Backward</a:t>
          </a:r>
          <a:r>
            <a:rPr lang="es-AR" sz="1800" dirty="0" smtClean="0">
              <a:latin typeface="Calibri" panose="020F0502020204030204" pitchFamily="34" charset="0"/>
              <a:cs typeface="Calibri" panose="020F0502020204030204" pitchFamily="34" charset="0"/>
            </a:rPr>
            <a:t> y el EFS (</a:t>
          </a:r>
          <a:r>
            <a:rPr lang="es-AR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Exhaustive</a:t>
          </a:r>
          <a:r>
            <a:rPr lang="es-AR" sz="18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AR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Feature</a:t>
          </a:r>
          <a:r>
            <a:rPr lang="es-AR" sz="18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AR" sz="1800" dirty="0" err="1" smtClean="0">
              <a:latin typeface="Calibri" panose="020F0502020204030204" pitchFamily="34" charset="0"/>
              <a:cs typeface="Calibri" panose="020F0502020204030204" pitchFamily="34" charset="0"/>
            </a:rPr>
            <a:t>Selection</a:t>
          </a:r>
          <a:r>
            <a:rPr lang="es-AR" sz="1800" dirty="0" smtClean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endParaRPr lang="es-AR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20323C4-668F-4D56-A8D1-D5EB1E98620D}" type="parTrans" cxnId="{6BE64D08-EC0C-48E4-A9AF-ACBAA287DCBA}">
      <dgm:prSet/>
      <dgm:spPr/>
      <dgm:t>
        <a:bodyPr/>
        <a:lstStyle/>
        <a:p>
          <a:endParaRPr lang="es-AR"/>
        </a:p>
      </dgm:t>
    </dgm:pt>
    <dgm:pt modelId="{D6ADE017-1304-4B43-AB13-E58904CF663D}" type="sibTrans" cxnId="{6BE64D08-EC0C-48E4-A9AF-ACBAA287DCBA}">
      <dgm:prSet/>
      <dgm:spPr/>
      <dgm:t>
        <a:bodyPr/>
        <a:lstStyle/>
        <a:p>
          <a:endParaRPr lang="es-AR"/>
        </a:p>
      </dgm:t>
    </dgm:pt>
    <dgm:pt modelId="{CA75A3FF-3D62-4320-82C3-E3E381E60BA9}" type="pres">
      <dgm:prSet presAssocID="{5ED99470-B815-4A64-8476-89F2E3044F4B}" presName="linearFlow" presStyleCnt="0">
        <dgm:presLayoutVars>
          <dgm:dir/>
          <dgm:animLvl val="lvl"/>
          <dgm:resizeHandles val="exact"/>
        </dgm:presLayoutVars>
      </dgm:prSet>
      <dgm:spPr/>
    </dgm:pt>
    <dgm:pt modelId="{DAB0184D-1AA3-4E58-8C6E-57B3F79C9DEF}" type="pres">
      <dgm:prSet presAssocID="{E79373FA-1F4D-41F2-9241-00597A92B61E}" presName="composite" presStyleCnt="0"/>
      <dgm:spPr/>
    </dgm:pt>
    <dgm:pt modelId="{3A56BDB8-BC45-416A-85F4-73D160AFC268}" type="pres">
      <dgm:prSet presAssocID="{E79373FA-1F4D-41F2-9241-00597A92B61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6DC0BE7-3C81-4472-B9BC-2E5128DF4A6A}" type="pres">
      <dgm:prSet presAssocID="{E79373FA-1F4D-41F2-9241-00597A92B61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7DE48F8-6384-4377-A553-566D950751A1}" type="pres">
      <dgm:prSet presAssocID="{A496BE82-6D1B-4C24-A1F8-1BA77907F028}" presName="sp" presStyleCnt="0"/>
      <dgm:spPr/>
    </dgm:pt>
    <dgm:pt modelId="{F292E12F-48ED-4D4C-A88F-DE0A827B3B76}" type="pres">
      <dgm:prSet presAssocID="{68414F5C-4439-4D63-9F42-255D94BA4B99}" presName="composite" presStyleCnt="0"/>
      <dgm:spPr/>
    </dgm:pt>
    <dgm:pt modelId="{476BC4C5-23D5-4721-AE6B-043A2FCFB0DD}" type="pres">
      <dgm:prSet presAssocID="{68414F5C-4439-4D63-9F42-255D94BA4B9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DF3E3E-3113-4A35-98E8-DB2349CE9F3D}" type="pres">
      <dgm:prSet presAssocID="{68414F5C-4439-4D63-9F42-255D94BA4B9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0DF71CE-959F-4109-92DA-4C565768F96F}" type="pres">
      <dgm:prSet presAssocID="{794CCE40-CFF8-40B7-A0B3-8F5A3F578AAE}" presName="sp" presStyleCnt="0"/>
      <dgm:spPr/>
    </dgm:pt>
    <dgm:pt modelId="{522F7B31-D62A-42D6-A7CA-D234172BCF55}" type="pres">
      <dgm:prSet presAssocID="{5D1EA4B6-9BD1-48BC-BE33-6B8BC9C37D3B}" presName="composite" presStyleCnt="0"/>
      <dgm:spPr/>
    </dgm:pt>
    <dgm:pt modelId="{D6DB6EAE-15F3-4B64-A8CA-465A07BF43C4}" type="pres">
      <dgm:prSet presAssocID="{5D1EA4B6-9BD1-48BC-BE33-6B8BC9C37D3B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6552245-B6E6-4316-9AFC-BDBC337AF31F}" type="pres">
      <dgm:prSet presAssocID="{5D1EA4B6-9BD1-48BC-BE33-6B8BC9C37D3B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47DD288-37C8-499D-BF35-40E31434D7D0}" type="pres">
      <dgm:prSet presAssocID="{D962A218-FF3B-4AE4-A014-846AF0179E66}" presName="sp" presStyleCnt="0"/>
      <dgm:spPr/>
    </dgm:pt>
    <dgm:pt modelId="{F075CA46-C315-4944-B4C3-27B7BD69903C}" type="pres">
      <dgm:prSet presAssocID="{AF94FDE1-97DD-4ADD-9E40-181E6B288387}" presName="composite" presStyleCnt="0"/>
      <dgm:spPr/>
    </dgm:pt>
    <dgm:pt modelId="{21B16A3C-6388-4DC4-88FF-5CF85EC2979B}" type="pres">
      <dgm:prSet presAssocID="{AF94FDE1-97DD-4ADD-9E40-181E6B28838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10C91E7-2DF5-4592-A96E-435B77362C72}" type="pres">
      <dgm:prSet presAssocID="{AF94FDE1-97DD-4ADD-9E40-181E6B28838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BE64D08-EC0C-48E4-A9AF-ACBAA287DCBA}" srcId="{AF94FDE1-97DD-4ADD-9E40-181E6B288387}" destId="{E4060B75-F799-47FC-9309-245FB0E4AA3F}" srcOrd="0" destOrd="0" parTransId="{920323C4-668F-4D56-A8D1-D5EB1E98620D}" sibTransId="{D6ADE017-1304-4B43-AB13-E58904CF663D}"/>
    <dgm:cxn modelId="{2B237816-2C9D-4816-AE9B-322A51A156A4}" type="presOf" srcId="{5ED99470-B815-4A64-8476-89F2E3044F4B}" destId="{CA75A3FF-3D62-4320-82C3-E3E381E60BA9}" srcOrd="0" destOrd="0" presId="urn:microsoft.com/office/officeart/2005/8/layout/chevron2"/>
    <dgm:cxn modelId="{CAC4F1CD-6A41-4CB9-817B-B4B7FB68990E}" type="presOf" srcId="{2BBD89BC-5536-479E-8D56-8F2860C409C3}" destId="{B6552245-B6E6-4316-9AFC-BDBC337AF31F}" srcOrd="0" destOrd="0" presId="urn:microsoft.com/office/officeart/2005/8/layout/chevron2"/>
    <dgm:cxn modelId="{290CFA92-5E70-48B2-A1A4-F0665DAA35C7}" type="presOf" srcId="{E4060B75-F799-47FC-9309-245FB0E4AA3F}" destId="{810C91E7-2DF5-4592-A96E-435B77362C72}" srcOrd="0" destOrd="0" presId="urn:microsoft.com/office/officeart/2005/8/layout/chevron2"/>
    <dgm:cxn modelId="{02E7D3D5-2F12-4346-B10A-81CBE1B6121D}" type="presOf" srcId="{5D1EA4B6-9BD1-48BC-BE33-6B8BC9C37D3B}" destId="{D6DB6EAE-15F3-4B64-A8CA-465A07BF43C4}" srcOrd="0" destOrd="0" presId="urn:microsoft.com/office/officeart/2005/8/layout/chevron2"/>
    <dgm:cxn modelId="{46098722-EC8A-4E4B-9A96-2235D56260C1}" type="presOf" srcId="{C9DE3932-33E8-4081-BB87-4B40AC076B7C}" destId="{E6DC0BE7-3C81-4472-B9BC-2E5128DF4A6A}" srcOrd="0" destOrd="0" presId="urn:microsoft.com/office/officeart/2005/8/layout/chevron2"/>
    <dgm:cxn modelId="{8D957994-E72C-4167-8864-5B78928B149A}" srcId="{E79373FA-1F4D-41F2-9241-00597A92B61E}" destId="{C9DE3932-33E8-4081-BB87-4B40AC076B7C}" srcOrd="0" destOrd="0" parTransId="{8987154F-9A45-4B13-998C-C7330757D920}" sibTransId="{016B2648-AE05-4F8C-ABB9-AC106D5140F7}"/>
    <dgm:cxn modelId="{1C7C5DC9-292C-48EA-98BD-D94B1C616C6D}" srcId="{5ED99470-B815-4A64-8476-89F2E3044F4B}" destId="{AF94FDE1-97DD-4ADD-9E40-181E6B288387}" srcOrd="3" destOrd="0" parTransId="{3D5AD07E-8384-437D-A02B-A42499E6617C}" sibTransId="{AD6959A7-1BB4-4BE0-8576-BAC419ECADB7}"/>
    <dgm:cxn modelId="{5216B9ED-9F92-4F4E-88A2-91FD19BDC2E1}" type="presOf" srcId="{AF94FDE1-97DD-4ADD-9E40-181E6B288387}" destId="{21B16A3C-6388-4DC4-88FF-5CF85EC2979B}" srcOrd="0" destOrd="0" presId="urn:microsoft.com/office/officeart/2005/8/layout/chevron2"/>
    <dgm:cxn modelId="{32CA0C78-088F-4587-8BA6-E6FEF3EA73DD}" srcId="{68414F5C-4439-4D63-9F42-255D94BA4B99}" destId="{FE28C71F-3E37-4604-9FE6-E7422B1FC365}" srcOrd="0" destOrd="0" parTransId="{B67FEEE8-D199-49FE-9065-DCCB762916F8}" sibTransId="{623DF80E-7145-492B-93F2-B907C24B7E27}"/>
    <dgm:cxn modelId="{D99BE9C2-8D51-460B-9A7F-45831A674EC1}" type="presOf" srcId="{E79373FA-1F4D-41F2-9241-00597A92B61E}" destId="{3A56BDB8-BC45-416A-85F4-73D160AFC268}" srcOrd="0" destOrd="0" presId="urn:microsoft.com/office/officeart/2005/8/layout/chevron2"/>
    <dgm:cxn modelId="{47C304AD-2230-4F17-8C6C-66F6034F668B}" srcId="{5ED99470-B815-4A64-8476-89F2E3044F4B}" destId="{68414F5C-4439-4D63-9F42-255D94BA4B99}" srcOrd="1" destOrd="0" parTransId="{DDCC6B61-B3D2-4872-BB26-B69D7D0D82CE}" sibTransId="{794CCE40-CFF8-40B7-A0B3-8F5A3F578AAE}"/>
    <dgm:cxn modelId="{73930828-419B-432A-92C5-00F4F347D206}" type="presOf" srcId="{68414F5C-4439-4D63-9F42-255D94BA4B99}" destId="{476BC4C5-23D5-4721-AE6B-043A2FCFB0DD}" srcOrd="0" destOrd="0" presId="urn:microsoft.com/office/officeart/2005/8/layout/chevron2"/>
    <dgm:cxn modelId="{79A35A10-4467-44A1-99E2-341281036257}" type="presOf" srcId="{FE28C71F-3E37-4604-9FE6-E7422B1FC365}" destId="{74DF3E3E-3113-4A35-98E8-DB2349CE9F3D}" srcOrd="0" destOrd="0" presId="urn:microsoft.com/office/officeart/2005/8/layout/chevron2"/>
    <dgm:cxn modelId="{2924DB64-4949-41CA-9D99-2C6ACBAD2B8D}" srcId="{5ED99470-B815-4A64-8476-89F2E3044F4B}" destId="{5D1EA4B6-9BD1-48BC-BE33-6B8BC9C37D3B}" srcOrd="2" destOrd="0" parTransId="{024BC5A6-6E37-4362-A3E1-6B3C9BB88108}" sibTransId="{D962A218-FF3B-4AE4-A014-846AF0179E66}"/>
    <dgm:cxn modelId="{FF874703-4207-4C0B-AA9B-FC3B2EB51A07}" srcId="{5ED99470-B815-4A64-8476-89F2E3044F4B}" destId="{E79373FA-1F4D-41F2-9241-00597A92B61E}" srcOrd="0" destOrd="0" parTransId="{60DE51F7-76CC-495F-8A71-7066C3634F4A}" sibTransId="{A496BE82-6D1B-4C24-A1F8-1BA77907F028}"/>
    <dgm:cxn modelId="{CBB2751A-83BC-4826-A89F-67A8327F58D6}" srcId="{5D1EA4B6-9BD1-48BC-BE33-6B8BC9C37D3B}" destId="{2BBD89BC-5536-479E-8D56-8F2860C409C3}" srcOrd="0" destOrd="0" parTransId="{4782D639-6E50-460E-BC1D-64609D73FA10}" sibTransId="{1F7B9BF5-E177-45E8-9824-9CAE409B772A}"/>
    <dgm:cxn modelId="{0E76D629-905F-4DFB-8CDE-2CE47DA4AFFE}" type="presParOf" srcId="{CA75A3FF-3D62-4320-82C3-E3E381E60BA9}" destId="{DAB0184D-1AA3-4E58-8C6E-57B3F79C9DEF}" srcOrd="0" destOrd="0" presId="urn:microsoft.com/office/officeart/2005/8/layout/chevron2"/>
    <dgm:cxn modelId="{4DAE29B1-E393-4835-AEA3-7B86DF490377}" type="presParOf" srcId="{DAB0184D-1AA3-4E58-8C6E-57B3F79C9DEF}" destId="{3A56BDB8-BC45-416A-85F4-73D160AFC268}" srcOrd="0" destOrd="0" presId="urn:microsoft.com/office/officeart/2005/8/layout/chevron2"/>
    <dgm:cxn modelId="{E49E2243-003C-4E01-8B96-A7E35B7BF7D1}" type="presParOf" srcId="{DAB0184D-1AA3-4E58-8C6E-57B3F79C9DEF}" destId="{E6DC0BE7-3C81-4472-B9BC-2E5128DF4A6A}" srcOrd="1" destOrd="0" presId="urn:microsoft.com/office/officeart/2005/8/layout/chevron2"/>
    <dgm:cxn modelId="{F8568567-5A46-4C41-83BB-A272A9D2EBE6}" type="presParOf" srcId="{CA75A3FF-3D62-4320-82C3-E3E381E60BA9}" destId="{F7DE48F8-6384-4377-A553-566D950751A1}" srcOrd="1" destOrd="0" presId="urn:microsoft.com/office/officeart/2005/8/layout/chevron2"/>
    <dgm:cxn modelId="{8118AFC0-6B85-4B95-A122-BB9BD496A807}" type="presParOf" srcId="{CA75A3FF-3D62-4320-82C3-E3E381E60BA9}" destId="{F292E12F-48ED-4D4C-A88F-DE0A827B3B76}" srcOrd="2" destOrd="0" presId="urn:microsoft.com/office/officeart/2005/8/layout/chevron2"/>
    <dgm:cxn modelId="{BE55226F-1181-4F39-BC54-A879DD6F1F80}" type="presParOf" srcId="{F292E12F-48ED-4D4C-A88F-DE0A827B3B76}" destId="{476BC4C5-23D5-4721-AE6B-043A2FCFB0DD}" srcOrd="0" destOrd="0" presId="urn:microsoft.com/office/officeart/2005/8/layout/chevron2"/>
    <dgm:cxn modelId="{49869E07-C010-491A-92CF-E9202F587846}" type="presParOf" srcId="{F292E12F-48ED-4D4C-A88F-DE0A827B3B76}" destId="{74DF3E3E-3113-4A35-98E8-DB2349CE9F3D}" srcOrd="1" destOrd="0" presId="urn:microsoft.com/office/officeart/2005/8/layout/chevron2"/>
    <dgm:cxn modelId="{CB281329-E612-4763-ADF7-23D1170C4086}" type="presParOf" srcId="{CA75A3FF-3D62-4320-82C3-E3E381E60BA9}" destId="{10DF71CE-959F-4109-92DA-4C565768F96F}" srcOrd="3" destOrd="0" presId="urn:microsoft.com/office/officeart/2005/8/layout/chevron2"/>
    <dgm:cxn modelId="{34ED0A1B-968D-4EB3-8A3F-E6E1E3611079}" type="presParOf" srcId="{CA75A3FF-3D62-4320-82C3-E3E381E60BA9}" destId="{522F7B31-D62A-42D6-A7CA-D234172BCF55}" srcOrd="4" destOrd="0" presId="urn:microsoft.com/office/officeart/2005/8/layout/chevron2"/>
    <dgm:cxn modelId="{FF196923-2F00-4218-9E05-E32A93FA69CD}" type="presParOf" srcId="{522F7B31-D62A-42D6-A7CA-D234172BCF55}" destId="{D6DB6EAE-15F3-4B64-A8CA-465A07BF43C4}" srcOrd="0" destOrd="0" presId="urn:microsoft.com/office/officeart/2005/8/layout/chevron2"/>
    <dgm:cxn modelId="{C1316FB0-D996-4661-BC7F-FF214862538E}" type="presParOf" srcId="{522F7B31-D62A-42D6-A7CA-D234172BCF55}" destId="{B6552245-B6E6-4316-9AFC-BDBC337AF31F}" srcOrd="1" destOrd="0" presId="urn:microsoft.com/office/officeart/2005/8/layout/chevron2"/>
    <dgm:cxn modelId="{3B150705-7EBD-4056-BDBF-04DAA4E20163}" type="presParOf" srcId="{CA75A3FF-3D62-4320-82C3-E3E381E60BA9}" destId="{E47DD288-37C8-499D-BF35-40E31434D7D0}" srcOrd="5" destOrd="0" presId="urn:microsoft.com/office/officeart/2005/8/layout/chevron2"/>
    <dgm:cxn modelId="{B830C708-3930-404C-BD08-798E74656895}" type="presParOf" srcId="{CA75A3FF-3D62-4320-82C3-E3E381E60BA9}" destId="{F075CA46-C315-4944-B4C3-27B7BD69903C}" srcOrd="6" destOrd="0" presId="urn:microsoft.com/office/officeart/2005/8/layout/chevron2"/>
    <dgm:cxn modelId="{002E46C5-5CA6-4867-8A24-80914AB84543}" type="presParOf" srcId="{F075CA46-C315-4944-B4C3-27B7BD69903C}" destId="{21B16A3C-6388-4DC4-88FF-5CF85EC2979B}" srcOrd="0" destOrd="0" presId="urn:microsoft.com/office/officeart/2005/8/layout/chevron2"/>
    <dgm:cxn modelId="{24763AA7-5567-4AD7-89AA-CC0918736C56}" type="presParOf" srcId="{F075CA46-C315-4944-B4C3-27B7BD69903C}" destId="{810C91E7-2DF5-4592-A96E-435B77362C72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BDB8-BC45-416A-85F4-73D160AFC268}">
      <dsp:nvSpPr>
        <dsp:cNvPr id="0" name=""/>
        <dsp:cNvSpPr/>
      </dsp:nvSpPr>
      <dsp:spPr>
        <a:xfrm rot="5400000">
          <a:off x="-252064" y="259871"/>
          <a:ext cx="1680431" cy="1176302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Trasformación de Variable Target</a:t>
          </a:r>
          <a:endParaRPr lang="es-AR" sz="1400" kern="1200" dirty="0">
            <a:solidFill>
              <a:sysClr val="windowText" lastClr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" y="595957"/>
        <a:ext cx="1176302" cy="504129"/>
      </dsp:txXfrm>
    </dsp:sp>
    <dsp:sp modelId="{E6DC0BE7-3C81-4472-B9BC-2E5128DF4A6A}">
      <dsp:nvSpPr>
        <dsp:cNvPr id="0" name=""/>
        <dsp:cNvSpPr/>
      </dsp:nvSpPr>
      <dsp:spPr>
        <a:xfrm rot="5400000">
          <a:off x="4235935" y="-3051826"/>
          <a:ext cx="1092855" cy="72121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La variable target, al tratarse de 4 grados de clasificación, luego de investigaciones de esos grados, fue llevada a una variable target binaria donde “Grado de Severidad”=1, entonces “Target”=0. Si el “Grado de Severidad” tomaba los valores 2, 3 o 4, entonces “Target”=1.</a:t>
          </a:r>
          <a:endParaRPr lang="es-AR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176303" y="61155"/>
        <a:ext cx="7158772" cy="986157"/>
      </dsp:txXfrm>
    </dsp:sp>
    <dsp:sp modelId="{476BC4C5-23D5-4721-AE6B-043A2FCFB0DD}">
      <dsp:nvSpPr>
        <dsp:cNvPr id="0" name=""/>
        <dsp:cNvSpPr/>
      </dsp:nvSpPr>
      <dsp:spPr>
        <a:xfrm rot="5400000">
          <a:off x="-252064" y="1797629"/>
          <a:ext cx="1680431" cy="1176302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Variables </a:t>
          </a:r>
          <a:r>
            <a:rPr lang="es-AR" sz="1400" kern="1200" dirty="0" err="1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Dummies</a:t>
          </a:r>
          <a:endParaRPr lang="es-AR" sz="1400" kern="1200" dirty="0">
            <a:solidFill>
              <a:sysClr val="windowText" lastClr="00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" y="2133715"/>
        <a:ext cx="1176302" cy="504129"/>
      </dsp:txXfrm>
    </dsp:sp>
    <dsp:sp modelId="{74DF3E3E-3113-4A35-98E8-DB2349CE9F3D}">
      <dsp:nvSpPr>
        <dsp:cNvPr id="0" name=""/>
        <dsp:cNvSpPr/>
      </dsp:nvSpPr>
      <dsp:spPr>
        <a:xfrm rot="5400000">
          <a:off x="4236222" y="-1514355"/>
          <a:ext cx="1092280" cy="72121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Las variables categóricas como “</a:t>
          </a:r>
          <a:r>
            <a:rPr lang="es-AR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Gender</a:t>
          </a:r>
          <a:r>
            <a:rPr lang="es-AR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” fueron pasadas a variables </a:t>
          </a:r>
          <a:r>
            <a:rPr lang="es-AR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dummies</a:t>
          </a:r>
          <a:r>
            <a:rPr lang="es-AR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. También, las variables como “”</a:t>
          </a:r>
          <a:r>
            <a:rPr lang="es-AR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Fever</a:t>
          </a:r>
          <a:r>
            <a:rPr lang="es-AR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”, “</a:t>
          </a:r>
          <a:r>
            <a:rPr lang="es-AR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Headache</a:t>
          </a:r>
          <a:r>
            <a:rPr lang="es-AR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”, “Nausea”, </a:t>
          </a:r>
          <a:r>
            <a:rPr lang="es-AR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etc</a:t>
          </a:r>
          <a:r>
            <a:rPr lang="es-AR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, fueron llevadas a </a:t>
          </a:r>
          <a:r>
            <a:rPr lang="es-AR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dummies</a:t>
          </a:r>
          <a:r>
            <a:rPr lang="es-AR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indicando la presencia o ausencia de la variable.</a:t>
          </a:r>
          <a:endParaRPr lang="es-AR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176302" y="1598886"/>
        <a:ext cx="7158800" cy="985638"/>
      </dsp:txXfrm>
    </dsp:sp>
    <dsp:sp modelId="{D6DB6EAE-15F3-4B64-A8CA-465A07BF43C4}">
      <dsp:nvSpPr>
        <dsp:cNvPr id="0" name=""/>
        <dsp:cNvSpPr/>
      </dsp:nvSpPr>
      <dsp:spPr>
        <a:xfrm rot="5400000">
          <a:off x="-252064" y="3335387"/>
          <a:ext cx="1680431" cy="1176302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Estandarización de Variables</a:t>
          </a:r>
          <a:endParaRPr lang="es-AR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" y="3671473"/>
        <a:ext cx="1176302" cy="504129"/>
      </dsp:txXfrm>
    </dsp:sp>
    <dsp:sp modelId="{B6552245-B6E6-4316-9AFC-BDBC337AF31F}">
      <dsp:nvSpPr>
        <dsp:cNvPr id="0" name=""/>
        <dsp:cNvSpPr/>
      </dsp:nvSpPr>
      <dsp:spPr>
        <a:xfrm rot="5400000">
          <a:off x="4236222" y="23402"/>
          <a:ext cx="1092280" cy="72121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Se utiliza el algoritmo de </a:t>
          </a:r>
          <a:r>
            <a:rPr lang="es-AR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StandardScaler</a:t>
          </a:r>
          <a:r>
            <a:rPr lang="es-AR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para llevar las variables a una escala común para todas (entre 0 y 1) para evitar la dispersión y que se parezca a un </a:t>
          </a:r>
          <a:r>
            <a:rPr lang="es-AR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dataset</a:t>
          </a:r>
          <a:r>
            <a:rPr lang="es-AR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mas o menos normalizado y estandarizado.</a:t>
          </a:r>
          <a:endParaRPr lang="es-AR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176302" y="3136644"/>
        <a:ext cx="7158800" cy="985638"/>
      </dsp:txXfrm>
    </dsp:sp>
    <dsp:sp modelId="{21B16A3C-6388-4DC4-88FF-5CF85EC2979B}">
      <dsp:nvSpPr>
        <dsp:cNvPr id="0" name=""/>
        <dsp:cNvSpPr/>
      </dsp:nvSpPr>
      <dsp:spPr>
        <a:xfrm rot="5400000">
          <a:off x="-252064" y="4873146"/>
          <a:ext cx="1680431" cy="1176302"/>
        </a:xfrm>
        <a:prstGeom prst="chevron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Selector de Variables</a:t>
          </a:r>
          <a:endParaRPr lang="es-AR" sz="14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" y="5209232"/>
        <a:ext cx="1176302" cy="504129"/>
      </dsp:txXfrm>
    </dsp:sp>
    <dsp:sp modelId="{810C91E7-2DF5-4592-A96E-435B77362C72}">
      <dsp:nvSpPr>
        <dsp:cNvPr id="0" name=""/>
        <dsp:cNvSpPr/>
      </dsp:nvSpPr>
      <dsp:spPr>
        <a:xfrm rot="5400000">
          <a:off x="4236222" y="1561160"/>
          <a:ext cx="1092280" cy="72121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Se corrieron 3 selectores de variables para elegir el mejor </a:t>
          </a:r>
          <a:r>
            <a:rPr lang="es-AR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dataset</a:t>
          </a:r>
          <a:r>
            <a:rPr lang="es-AR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con las variables mas predictivas. Estos fueron la selección Forward, la selección </a:t>
          </a:r>
          <a:r>
            <a:rPr lang="es-AR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Backward</a:t>
          </a:r>
          <a:r>
            <a:rPr lang="es-AR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y el EFS (</a:t>
          </a:r>
          <a:r>
            <a:rPr lang="es-AR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Exhaustive</a:t>
          </a:r>
          <a:r>
            <a:rPr lang="es-AR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AR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Feature</a:t>
          </a:r>
          <a:r>
            <a:rPr lang="es-AR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AR" sz="18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Selection</a:t>
          </a:r>
          <a:r>
            <a:rPr lang="es-AR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endParaRPr lang="es-AR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176302" y="4674402"/>
        <a:ext cx="7158800" cy="985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23B-5258-4219-A6FE-EC0C1119DE6B}" type="datetimeFigureOut">
              <a:rPr lang="es-AR" smtClean="0"/>
              <a:t>9/11/2019</a:t>
            </a:fld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F42740-CA5D-4193-BCDC-EAAFB985FD38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23B-5258-4219-A6FE-EC0C1119DE6B}" type="datetimeFigureOut">
              <a:rPr lang="es-AR" smtClean="0"/>
              <a:t>9/11/2019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2740-CA5D-4193-BCDC-EAAFB985FD3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23B-5258-4219-A6FE-EC0C1119DE6B}" type="datetimeFigureOut">
              <a:rPr lang="es-AR" smtClean="0"/>
              <a:t>9/11/2019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2740-CA5D-4193-BCDC-EAAFB985FD3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23B-5258-4219-A6FE-EC0C1119DE6B}" type="datetimeFigureOut">
              <a:rPr lang="es-AR" smtClean="0"/>
              <a:t>9/11/2019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2740-CA5D-4193-BCDC-EAAFB985FD3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23B-5258-4219-A6FE-EC0C1119DE6B}" type="datetimeFigureOut">
              <a:rPr lang="es-AR" smtClean="0"/>
              <a:t>9/11/2019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2740-CA5D-4193-BCDC-EAAFB985FD3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23B-5258-4219-A6FE-EC0C1119DE6B}" type="datetimeFigureOut">
              <a:rPr lang="es-AR" smtClean="0"/>
              <a:t>9/11/2019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2740-CA5D-4193-BCDC-EAAFB985FD38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23B-5258-4219-A6FE-EC0C1119DE6B}" type="datetimeFigureOut">
              <a:rPr lang="es-AR" smtClean="0"/>
              <a:t>9/11/2019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2740-CA5D-4193-BCDC-EAAFB985FD38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23B-5258-4219-A6FE-EC0C1119DE6B}" type="datetimeFigureOut">
              <a:rPr lang="es-AR" smtClean="0"/>
              <a:t>9/11/2019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2740-CA5D-4193-BCDC-EAAFB985FD3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23B-5258-4219-A6FE-EC0C1119DE6B}" type="datetimeFigureOut">
              <a:rPr lang="es-AR" smtClean="0"/>
              <a:t>9/11/2019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2740-CA5D-4193-BCDC-EAAFB985FD3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23B-5258-4219-A6FE-EC0C1119DE6B}" type="datetimeFigureOut">
              <a:rPr lang="es-AR" smtClean="0"/>
              <a:t>9/11/2019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2740-CA5D-4193-BCDC-EAAFB985FD3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23B-5258-4219-A6FE-EC0C1119DE6B}" type="datetimeFigureOut">
              <a:rPr lang="es-AR" smtClean="0"/>
              <a:t>9/11/2019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2740-CA5D-4193-BCDC-EAAFB985FD3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C74023B-5258-4219-A6FE-EC0C1119DE6B}" type="datetimeFigureOut">
              <a:rPr lang="es-AR" smtClean="0"/>
              <a:t>9/11/2019</a:t>
            </a:fld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7F42740-CA5D-4193-BCDC-EAAFB985FD38}" type="slidenum">
              <a:rPr lang="es-AR" smtClean="0"/>
              <a:t>‹Nº›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708920"/>
            <a:ext cx="7315200" cy="1872208"/>
          </a:xfrm>
        </p:spPr>
        <p:txBody>
          <a:bodyPr>
            <a:noAutofit/>
          </a:bodyPr>
          <a:lstStyle/>
          <a:p>
            <a:r>
              <a:rPr lang="es-AR" dirty="0" smtClean="0">
                <a:latin typeface="Calibri" panose="020F0502020204030204" pitchFamily="34" charset="0"/>
                <a:cs typeface="Calibri" panose="020F0502020204030204" pitchFamily="34" charset="0"/>
              </a:rPr>
              <a:t>Desafío 3</a:t>
            </a:r>
            <a:br>
              <a:rPr lang="es-A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AR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A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AR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Modelo de Clasificación</a:t>
            </a:r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0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9473"/>
            <a:ext cx="5868144" cy="6012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A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Elección del </a:t>
            </a:r>
            <a:r>
              <a:rPr lang="es-AR" sz="3600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038" y="1124744"/>
            <a:ext cx="7504290" cy="4104456"/>
          </a:xfrm>
        </p:spPr>
        <p:txBody>
          <a:bodyPr>
            <a:normAutofit fontScale="77500" lnSpcReduction="20000"/>
          </a:bodyPr>
          <a:lstStyle/>
          <a:p>
            <a:r>
              <a:rPr lang="es-A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El Dataset elegido para el modelo de clasificación fue de Hepatitis C.</a:t>
            </a:r>
          </a:p>
          <a:p>
            <a:r>
              <a:rPr lang="es-A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El objetivo del desafío es poder estimar el grado de severidad de fibrosis hepática en pacientes con HCV.</a:t>
            </a:r>
          </a:p>
          <a:p>
            <a:r>
              <a:rPr lang="es-A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 probó con distintos modelos clasificadores como Regresión </a:t>
            </a:r>
            <a:r>
              <a:rPr lang="es-AR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Logistica</a:t>
            </a:r>
            <a:r>
              <a:rPr lang="es-A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AR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Naives</a:t>
            </a:r>
            <a:r>
              <a:rPr lang="es-A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es-A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  <a:r>
              <a:rPr lang="es-A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KNN (K </a:t>
            </a:r>
            <a:r>
              <a:rPr lang="es-AR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r>
              <a:rPr lang="es-A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Neighbours</a:t>
            </a:r>
            <a:r>
              <a:rPr lang="es-A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s-AR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CatBoost</a:t>
            </a:r>
            <a:r>
              <a:rPr lang="es-A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AR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s-A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AR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es-A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Forest</a:t>
            </a:r>
            <a:r>
              <a:rPr lang="es-A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s-A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variable target, a predecir, es “</a:t>
            </a:r>
            <a:r>
              <a:rPr lang="es-AR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Baseline</a:t>
            </a:r>
            <a:r>
              <a:rPr lang="es-A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Histological</a:t>
            </a:r>
            <a:r>
              <a:rPr lang="es-A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  <a:r>
              <a:rPr lang="es-A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que toma como intervalo de valores de 1 a 4, siendo 1 el grado de severidad más bajo y 4 el grado de severidad más alto.</a:t>
            </a:r>
          </a:p>
          <a:p>
            <a:r>
              <a:rPr lang="es-A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meta final del proyecto es poder usar el modelo como complemento para el médico, donde se ayude a pronosticar el grado de severidad y reducir errores humanos.</a:t>
            </a:r>
          </a:p>
          <a:p>
            <a:pPr marL="45720" indent="0">
              <a:buNone/>
            </a:pP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892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63" y="0"/>
            <a:ext cx="5280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5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506" y="1552954"/>
            <a:ext cx="4553153" cy="516321"/>
          </a:xfrm>
        </p:spPr>
        <p:txBody>
          <a:bodyPr>
            <a:noAutofit/>
          </a:bodyPr>
          <a:lstStyle/>
          <a:p>
            <a:pPr algn="ctr"/>
            <a:r>
              <a:rPr lang="es-AR" sz="2800" dirty="0" smtClean="0"/>
              <a:t>Paciente con Fibrosis Hepática</a:t>
            </a:r>
            <a:endParaRPr lang="es-A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6" y="2492896"/>
            <a:ext cx="9144001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632952" y="1556792"/>
            <a:ext cx="4553153" cy="516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2800" dirty="0" smtClean="0"/>
              <a:t>Paciente sin Fibrosis Hepática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9505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73" y="88151"/>
            <a:ext cx="5606854" cy="668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18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blob:https://web.whatsapp.com/8ab41d5a-b166-4829-96d9-37c2c88f8d4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" y="1498476"/>
            <a:ext cx="9127916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7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"/>
            <a:ext cx="7315200" cy="548680"/>
          </a:xfrm>
        </p:spPr>
        <p:txBody>
          <a:bodyPr>
            <a:noAutofit/>
          </a:bodyPr>
          <a:lstStyle/>
          <a:p>
            <a:r>
              <a:rPr lang="es-A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Composición del Dataset</a:t>
            </a:r>
            <a:endParaRPr lang="es-A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150977"/>
              </p:ext>
            </p:extLst>
          </p:nvPr>
        </p:nvGraphicFramePr>
        <p:xfrm>
          <a:off x="1979713" y="620681"/>
          <a:ext cx="4752528" cy="6204108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1143130"/>
                <a:gridCol w="2022094"/>
                <a:gridCol w="1587304"/>
              </a:tblGrid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</a:t>
                      </a:r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Names</a:t>
                      </a:r>
                      <a:endParaRPr lang="es-AR" sz="1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 Values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Discretization (Items)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</a:tr>
              <a:tr h="212091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s-AR" sz="1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32:61</a:t>
                      </a: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s-AR" sz="1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Gender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Male,Female</a:t>
                      </a: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BMI(</a:t>
                      </a:r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Body</a:t>
                      </a:r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Mass</a:t>
                      </a:r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22:35</a:t>
                      </a: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s-AR" sz="1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Fever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Absent, Present</a:t>
                      </a: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Nausea/</a:t>
                      </a:r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Vomiting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Absent, Present</a:t>
                      </a: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Headache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Absent, Present</a:t>
                      </a: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Diarrhea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Absent</a:t>
                      </a:r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Present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Fatigue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Absent, Present</a:t>
                      </a: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Bone ache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Absent</a:t>
                      </a:r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Present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Jaundice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Absent</a:t>
                      </a:r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Present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Epigastria pain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Absent, Present</a:t>
                      </a: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WBC(White Blood Cells)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2991:12101</a:t>
                      </a:r>
                    </a:p>
                  </a:txBody>
                  <a:tcPr marL="14211" marR="14211" marT="7105" marB="7105" anchor="ctr"/>
                </a:tc>
              </a:tr>
              <a:tr h="212091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RBC(Red </a:t>
                      </a:r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Blood</a:t>
                      </a:r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Cells</a:t>
                      </a:r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3816422:5018451</a:t>
                      </a:r>
                    </a:p>
                  </a:txBody>
                  <a:tcPr marL="14211" marR="14211" marT="7105" marB="7105" anchor="ctr"/>
                </a:tc>
              </a:tr>
              <a:tr h="212091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HGB(</a:t>
                      </a:r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Hemoglobin</a:t>
                      </a:r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2:20</a:t>
                      </a:r>
                    </a:p>
                  </a:txBody>
                  <a:tcPr marL="14211" marR="14211" marT="7105" marB="7105" anchor="ctr"/>
                </a:tc>
              </a:tr>
              <a:tr h="261294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Plat</a:t>
                      </a:r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Platelet</a:t>
                      </a:r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93013:226464</a:t>
                      </a: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AST1(1 </a:t>
                      </a:r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</a:t>
                      </a:r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0.088888889</a:t>
                      </a: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ALT1(1 </a:t>
                      </a:r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</a:t>
                      </a:r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0.088888889</a:t>
                      </a: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ALT4(4 weeks)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0.088888889</a:t>
                      </a: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ALT12(12 </a:t>
                      </a:r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weeks</a:t>
                      </a:r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0.088888889</a:t>
                      </a: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ALT24(24 </a:t>
                      </a:r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weeks</a:t>
                      </a:r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0.088888889</a:t>
                      </a: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ALT36(36 </a:t>
                      </a:r>
                      <a:r>
                        <a:rPr lang="es-AR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weeks</a:t>
                      </a:r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0.088888889</a:t>
                      </a: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ALT48(48 weeks)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0.088888889</a:t>
                      </a: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RNA Base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0:1201086</a:t>
                      </a: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RNA 4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0:1201715</a:t>
                      </a: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RNA 12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0:3731527</a:t>
                      </a: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RNA EOT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0:808450</a:t>
                      </a: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RNA EF(Elongation Factor)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0:808450</a:t>
                      </a:r>
                    </a:p>
                  </a:txBody>
                  <a:tcPr marL="14211" marR="14211" marT="7105" marB="7105" anchor="ctr"/>
                </a:tc>
              </a:tr>
              <a:tr h="20377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lang="es-AR" sz="12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Baseline Histological Grading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1:16</a:t>
                      </a:r>
                    </a:p>
                  </a:txBody>
                  <a:tcPr marL="14211" marR="14211" marT="7105" marB="7105" anchor="ctr"/>
                </a:tc>
              </a:tr>
              <a:tr h="212091"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s-AR" sz="1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Baseline Histological</a:t>
                      </a:r>
                    </a:p>
                  </a:txBody>
                  <a:tcPr marL="14211" marR="14211" marT="7105" marB="71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F0:F4</a:t>
                      </a:r>
                    </a:p>
                  </a:txBody>
                  <a:tcPr marL="14211" marR="14211" marT="7105" marB="7105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03675" y="26114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Arial" pitchFamily="34" charset="0"/>
              </a:rPr>
              <a:t/>
            </a:r>
            <a:b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Arial" pitchFamily="34" charset="0"/>
              </a:rPr>
            </a:br>
            <a:endParaRPr kumimoji="0" lang="es-AR" alt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1"/>
            <a:ext cx="7832303" cy="548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Correlación de las variables del Dataset</a:t>
            </a:r>
            <a:endParaRPr lang="es-A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1" descr="data:image/png;base64,iVBORw0KGgoAAAANSUhEUgAAAeUAAAGECAYAAAAImDidAAAABHNCSVQICAgIfAhkiAAAAAlwSFlzAAALEgAACxIB0t1+/AAAADh0RVh0U29mdHdhcmUAbWF0cGxvdGxpYiB2ZXJzaW9uMy4xLjAsIGh0dHA6Ly9tYXRwbG90bGliLm9yZy+17YcXAAAgAElEQVR4nOzdeZhcVbn+/e/dTSAJIYCCiExBBAQiAolgmATEIzKIDMogCh4gTojIQUV5f4p4EBVEBRFPVCQig4KiYdCgCIQpkIGQAZkFQZAwhilk6H7eP/Yq2KlUdVcnu6bU/bmuurpq713rWZXu9NNr2GspIjAzM7Pm62p2BczMzCzjpGxmZtYinJTNzMxahJOymZlZi3BSNjMzaxFOymZmZi3CSdnMzGwZSLpA0lxJs6ucl6RzJD0oaaak7for00nZzMxs2VwI7NXH+Q8Bm6bHWOD8/gp0UjYzM1sGETEJeK6PS/YHfh2ZycAaktbtq8yViqyg2UBdM2jzhi0pt8+i+xoSZ79P/6MhcQAWvragYbEGDx3SsFiLFixsSJzFixY3JA7ASoMa9+v25efnNSzWyoMHNyzW3y4dreUtYyC/c/ZdfP+nyVq4JeMiYtwAwq0HPJZ7/Xg69mS1Nzgpm1lLaVRCNutPSsADScLlKv0R0ecfBU7KZmbWMTRouRvbA/E4sEHu9frAE329wWPKZmbWMbpWUs2PAkwAPplmYb8XmBcRVbuuwS1lMzPrIN1DugsrS9KlwG7AWpIeB74JDAKIiJ8B1wJ7Aw8CrwKf6q9MJ2UzM+sYRXZfR8Rh/ZwP4PMDKdNJ2czMOkZB3dJ146RsZmYdo8ETvQbME71sKZIOkBSS3tnsupiZFanBE70GXr+mRLVWdxhwC3BosytiZlak7pW7an40g5OyLUHSMGAn4GhySVlSl6SfSpoj6WpJ10o6OJ0bJekmSdMkTexvGTkzs2ZRl2p+NIOTspX7CPCXiLgfeC63q8mBwAjgXcAxwBgASYOAc4GDI2IUcAFwel8BJI2VNFXS1L/0vlCfT2FmVoG6u2p+NIMnelm5w4AfpeeXpdfTgZ2ByyOiF/iPpBvSNZsDI4G/SgLopo91XWHJpesaufa1mVlXd2tP9HJSttdJejOwBzBSUpAl2JD0FSqv4Uo6PicixjSommZmy6xZ3dK1cve15R1Mts3YRhExIiI2AP5J1kq+BTgojS2vQ7aKDcB9wNqSXu/OlrRVE+puZtavrm7V/GgGt5Qt7zDgu2XHfg8cTrYqzfuB2cD9wB1k67guTBO+zpG0OtnP1I+AOQ2rtZlZjboGFbfMZj04KdvrImK3CsfOKT2XdFJEvJy6ue8EZqVrZgC7NqqeZmbLqtW7r52UbSCulrQGsDLw7Yj4T7MrZGY2EJ7oZSuMSi1pM7N24paymZlZi1BXa89vdlI2M7OO4ZaymZlZi+ge5JaymVnNBq2yMosWLGx2NWwF5e5rsz7ss+i+ZlehcFf93xbNroKZVeHuazMzsxbhpGxmZtYinJTNzMxaRLeX2TQzM2sNbimbmZm1CM++NjMzaxGt3lJu7T8ZbJlJWkfSJZIeljRN0u2SDiig3N0kXV1EHc3MGk1dqvnRDG4pr4AkCfgjMD4iDk/HNgI+3IS6rBQRixsd18ysklbvvm7t2tmy2gNYGBE/Kx2IiEcj4lxJ3ZLOlDRF0kxJn4bXW8A3SrpC0r2SLk7JHUl7pWO3AAeWypS0qqQLUll3Sdo/HT9K0uWSrgKua+gnNzPrQ9dK3TU/mlK/pkS1etsKmF7l3NHAvIh4D/Ae4FhJG6dz2wInAFsCbwd2kjQY+DmwH7AL8NZcWacAf09l7Q6cKWnVdG4McGRE7FFeAUljJU2VNHXcuHHL8znNzAZGqv3RBO6+7gCSzgN2BhYCjwJbSzo4nV4d2DSduzMiHk/vmQGMAF4G/hkRD6TjvwHGpvf+F/BhSSel14OBDdPzv0bEc5XqExHjgFI2jiI+o5lZLVp9opeT8oppDnBQ6UVEfF7SWsBU4F/AFyJiYv4NknYDFuQO9fDGz0e1xCngoIhYYgFrSTsAryzPBzAzqwePKVsz/B0YLOmzuWND09eJwGclDQKQtFmuy7mSe4GNJW2SXh+WOzcR+EJu7HnbQmpvZlYnnn1tDRcRIekjwA8lfQV4mqzl+lXgcrJu6ekpmT4NfKSPsl6TNBa4RtIzwC3AyHT628CPgJmprEeAfevyoczMCtDqLWVFeEjPmso/gGZWq+Vuvs792idr/p3zljN+3fDmcmv/yWBmZlakrq7aH/1It4veJ+lBSSdXOL+hpBvSLaMzJe3db/WW8WOZmZm1HUk1P/oppxs4D/gQ2W2kh0nasuyy/w/4XURsCxwK/LS/+nlM2czMOkaBY8rbAw9GxMMAki4D9gfuyV0TwPD0fHXgif4KdVI2M7OOMZBZ1WmS69jcoXFpnQWA9YDHcuceB3YoK+JU4DpJXwBWBfbsL6aTsjXVfp/+R8NiXfV/WzQkzjWDNm9IHICzD7qoYbHWXGethsV68bl5DYnTs2hRQ+IALF7YuCXgB682tP+LCjJk1cbF+uNPN1vuMjSA5TPLFjpaqqhKbyl7fRhwYUT8QNIY4CJJIyOit1pMJ2UzaymNSsjWmaTCuq8fBzbIvV6fpbunjwb2AoiI29OyxWsBc6sV6oleZmbWObpU+6NvU4BNJW0saWWyiVwTyq75F/B+AElbkC1F/HRfhbqlbGZmHaOoiV4RsVjScWQrG3YDF0TEHEmnAVMjYgLwP8DPJX2JrGv7qOhncRAnZTMz6xhFLp8ZEdcC15Yd+0bu+T3ATgMp00nZzMw6R3FjynXhpGxmZh1jILOvm8FJ2czMOkZ/K3U1m5OymZl1jhbfJaq1a2cVSXq5zuXfKGl0en6tpDXqGc/MrFG8n7K1tYjod1cTM7O20eITvVq7dlaVpGGSrpc0XdIsSfun4yMkzc5dd5KkU9PzGyV9T9Kdku6XtEs6PkTSZWlrsd8CQ3Lvf0TSWun5J9M1d0u6KB1bW9LvJU1JjwFN/zczayR1d9f8aAa3lNvXa8ABEfFiSpqTJZWvJlPJShGxfdrX85tkC6R/Fng1IraWtDUwvfxNkrYCTgF2iohnJL0pnfox8MOIuEXShmQ30ve5yHR+kfd37XIqG23xsZo+sJnZcmtSt3StnJTbl4DvSNoV6CXbsWSdGt73h/R1GjAiPd8VOAcgImZKmlnhfXsAV0TEM+m659LxPYEtczMah0taLSJeqlaB/CLv+336H32ubmNmVqQCt26sCyfl9vVxYG1gVEQskvQI2bqqi1lyWGJw2fsWpK89LPn97y85qso1XcCYiJhfY73NzJqnxW+Jau0/GawvqwNzU0LeHdgoHX8KeIukN0taBdi3hrImkSV5JI0Etq5wzfXAxyS9OV1X6r6+DjiudJGkbZblw5iZNURXV+2PZlSvKVFtmUlaiay1ezEwWtJUsoR6L0BELAJOA+4Ari4d78f5wLDUbf0V4M7yCyJiDnA6cJOku4Gz06njUz1mSroH+MxyfDwzs/qSan80gbuv289WwENpbHdMpQsi4hzSGHHZ8d1yz58hjSmnrudDq5Q1Ivd8PDC+7PwzwCED+whmZs2h7tZOe61dO1uCpM+QtUxPaHZdzMzakmdfW1Ei4mfAz5pdDzOzdqUWXzzESdnMzDqHW8pmZmYtwi1ls+oWvrag/4vazNkHXdSwWCf+/hMNizX++IkNibPGW9bkqX8+0ZBYq66xWkPiACx45bn+LypIVwMTzzOPPdmwWLDZ8hfR4vcpOymbWUtpVEK2DuXZ12ZmZi3CY8pmZmYtwmPKZmZmLcJjymZmZi3Cu0SZmZm1iK7uZtegT07KZmbWOVq8pdzatWtRknokzcg9Tu7n+s9I+mTBdfh6P+evlbRGkTHLyr+tXmWbmdWNd4laIc2PiJr3DU5rVhft68B3yg9KEqCI2LsOMV8XETvWs3wzs7po8dnXrV27NiPpEUnfk3RnerwjHT9V0knp+XvS3sO3SzpT0ux0fISkmyVNT48d0/F1JU1KLfLZknaR9F1gSDp2cXrvPyT9FJgObJDqslYq45Mp5t2SllpuKtXvIkl/l/SApGPT8WGSrk/1mSVp/9x7Xk5fd5N0o6QrJN2b6tPa0xvNrHO5pbxCGiJpRu71GRHx2/T8xYjYPnVX/wjYt+y9vwLGRsRtKbmWzAU+EBGvSdoUuBQYDRwOTIyI0yV1A0Mj4mZJx5Va65JGAJsDn4qIz6VjpK9bAacAO0XEM5LeVOUzbQ28F1gVuEvSNalOB0TEiynBT5Y0ISKi7L3bku3z/ARwK7ATcEsf/35mZs3hMeUV0vyI2Cb3+G3u3KW5r2Pyb0pjvKtFRGk89pLc6UHAzyXNAi4HtkzHpwCfknQq8K6IeKlKnR6NiMkVju8BXBERzwBERLUFeP8UEfPTdTcA2wMCviNpJvA3YD1gnQrvvTMiHo+IXmAGMKJKDAAkjZU0VdLUx+//fV+XmpkVKrq6a340g5Ny8aLKc8iSXDVfAp4C3k3WQl4ZICImAbsC/wYu6mPC2CtVjqtCPSopvyaAjwNrA6NSq/wpYHCF9+Z3leihnx6YiBgXEaMjYvT6mx1UQ9XMzAqirtofTeCkXLxDcl9vz5+IiOeBlyS9Nx06NHd6deDJ1Nr8BNANIGkjYG5E/Bz4JbBdun6RpEE11Od64GOS3pzKq9Z9vb+kwem63cha6Kun2Isk7Q5sVEM8M7OWFVLNj2ZwUl42pUlWpUd+bHgVSXcAXyRr/ZY7Ghgn6XayVuy8dPynwJGSJpPtT1Zq+e4GzJB0F3AQ8ON0fBwwU9LFfVU0IuYApwM3SbobOLvKpXcC1wCTgW9HxBPAxcBoSVPJWs339hXLzKzlFdhSlrSXpPskPVjt1lhJH5N0j6Q5ki6pdE2eJ3otg4joa7DhvIj4Vtn1p+ZezomIrQHSN3FquuYBsslWJV9Lx8cD4yvU4avAV3OHRpadH5F7XrGMMvdHxNiyMp6hbFw8d25Y+nojcGPu+HH9xDEza56CWsBp4u15wAeAx4EpaSLsPblrNiX7Xb5TRDwv6S39leuk3Hj7SPoa2b/9o8BRza2OmVkHKW729fbAgxHxMICky4D9gXty1xxL1lB7HiAi5vZXqJNygfKt0z6u+S3w2/6ua6SylryZ2QprILOqJY0F8j2I4yJiXHq+HvBY7tzjwA5lRWyWyrmVbJ7QqRHxl75iOimbmVnHiAHMqk4JeFyV05X6wcvvYlkJ2JRsbtD6wM2SRkbEC9VieqKXmZl1juJW9Hoc2CD3en2yBZTKr/lTRCyKiH8C95El6aqclM3MrGOEump+9GMKsKmkjSWtTHaL64Sya/4I7A6QVkXcDHi4r0LdfW1NNXjokGZXoXBrrrNWw2KNP35iw2Idec4HGxbr/KOubFisRhm6xvCGxRoyfGjDYq0ytNJ6Qi2soNnXEbFY0nHARLLx4gsiYo6k04CpETEhnfsvSfeQLaz05Yh4tq9ynZTNrKWsiAnZWkeRy2dGxLXAtWXHvpF7HsCJ6VETJ2UzM+scLb51o5OymZl1jOhzC4Lmc1I2M7OOMZBboprBSdnMzDqHk7KZmVlraNbuT7VyUjYzs45R5Ozremjtdrw1jKQfSjoh93qipF/kXv9A0omS5qftKu+WdJukzXPXbC9pUtrK7F5Jv5DUuBsmzcz6UeDiIXXhpGwltwE7AkjqAtYCtsqd3xG4FXgoIraJiHeTbQf59fSedYDLga9GxObAFsBfgNUa9gnMzPoRqOZHM7j72kpuBX6Ynm8FzAbWlbQm8CpZkn2+7D3Dc8c+D4yPiNvh9Zvmr6h3pc3MBqLVZ1+3du2sYSLiCWCxpA3JWsW3A3cAY4DRwExgIbBJ6r5+iGyVmrNTESOBabXEkjRW0lRJUx+5p6V2sTSzFV1xG1LUhZOy5d1KlpBLSfn23Ovb0jWl7utNgBOovq1ZVRExLiJGR8ToEVseUkzNzcxqEHTV/GgGJ2XLK40rv4us+3oyWUu5NJ5cbgKwa3o+BxjVgDqamS2z3q7umh/N4KRsebcC+wLPRURPRDwHrEGWmG+vcP3OwEPp+U+AIyXtUDop6QhJb61znc3MauaJXtZOZpHNur6k7NiwiHhG0jDSmDIgsjHmYwAi4ilJhwJnSXoL0AtMAv7QyA9gZtaXVp/o5aRsr4uIHrIZ1fljR+WePwJU3QA5zbzepU7VMzNbbl7Ry8zMrEV4lygzM7MW0avWXmbTSdnMzDqGx5TNzMxahLuvzczMWoRbymZ9WLRgYbOrULgXn5vXsFgLXpnfsFjnH3Vlw2J99sIDGhJn/PETGxIHYPDQwQ2L9cLc5xoWa8jwVRsWqwhuKZuZDUCjErJ1Jt8SZWZm1iJ6w7OvzczMWoK7r83MzFqEk7KZmVmLcFI2MzNrEU7KZmZmLaI3Wvs+5daunTWFpB5JMyTNlnSVpDXS8RGS5qdzd0u6TdLmufdtL2mSpPsk3SvpF5KGNu+TmJktqdX3U3ZStkrmR8Q2ETESeA74fO7cQ+ncu4HxwNcBJK0DXA58NSI2B7YA/gKs1tiqm5lV1+pJ2d3X1p/bga2rnBsOPJ+efx4Yn/ZUJiICuKL+1TMzq11Ea48pu6VsVUnqBt4PTMgd3iR1Xz8EnAicnY6PBKbVWO5YSVMlTf3Xfc7bZtY4vajmRzM4KVslQyTNAJ4F3gT8NXeu1H29CXACMG6ghUfEuIgYHRGjN9z84GJqbGZWgyK7ryXtlebQPCjp5D6uO1hSSBrdX5lOylbJ/IjYBtgIWJklx5TzJgC7pudzgFENqJuZ2TLrja6aH31JPYnnAR8CtgQOk7RlhetWA44H7qilfk7KVlVEzCP7YTpJ0qAKl+wMPJSe/wQ4UtIOpZOSjpD01vrX1MysNhGq+dGP7YEHI+LhiFgIXAbsX+G6bwPfB16rpX5OytaniLgLuBs4NB0qjSnfDXwHOCZd91S65qzUnfMPYBfgxSZU28ysooF0X+fnv6TH2FxR6wGP5V4/no69TtK2wAYRcXWt9fPsa1tKRAwre71f7uWQPt53O1kiNjNrSQOZfR0R46g+b6ZSQfH6SakL+CFw1ACq56RsZmado7e4oh4HNsi9Xh94Ivd6NbK7Um5UtofzW4EJkj4cEVOrFeqkbGZmHaPA+5SnAJtK2hj4N9nw3eFvxIl5wFql15JuBE7qKyGDk7KZmXWQota+jojFko4DJgLdwAURMUfSacDUiJjQdwmVOSmbmVnHKHL5zIi4Fri27Ng3qly7Wy1lOilbUy1etLjZVShcz6JFDYu16hor3tLi5x91JUOHN2YfkyPP+WBD4gCcc/hvGxZr2JrDGxZr0cKFDYtVhN7o/5pmclI2s5bSqIRsncn7KZuZmbWIVt+QwknZzMw6Ro+TspmZWWtwS9nMzKxFhCd6mZmZtQZP9DIzM2sRviXKzMysRbT6mLK3brQlSHq57PVRkn6Se32EpJmS5ki6W9IvJK2Rzt2Ytm2cIekfZducmZk1XU+o5kczuKVsNZO0F/Al4EMR8W9J3cCRwDrAC+myj0fEVElvAh6SdGHaANzMrOk80ctWJKeQ7XLyb4CI6AEuqHLtMOAVoKdBdTMz61erd187KVu5IZJm5F6/CSjtdrIVML2f918saQGwKXBCStxLSN3aYwG22OEU1t/0oOWvtZlZDVp9opfHlK3c/IjYpvQAKu54Iuldaez4IUmH5E59PCK2BjYETpK0Ufl7I2JcRIyOiNFOyGbWSBG1P5rBSdkGYg6wHUBEzEpJ+8/AkPILI+Jpslb1Dg2toZlZHwLV/GgGJ2UbiDOAsyStnzu2VEIGkDQU2BZ4qBEVMzOrRU9v7Y9m8Jiy1SwirpW0NvDnNPP6BWA2MDF32cWS5gOrABdGxLQmVNXMrCLPvra2EhHDyl5fCFyYez0eGF/lvbvVsWpmZsut17OvzczMWoNbymZmZi3CSdnMzKxF9PS6+9rMzKwluKVs1oeVBq14P4KLFy5uWKwFrzzXsFhD1xjekDgLX1vA8Det3pBY5xz+24bEATj+kkP6v6ggv/rcnxsW65V5LzUsVhFafUWvFe83opm1tUYlZOtMbimbmZm1CCdlMzOzFuHuazMzsxbR0+KbyTopm5lZx3D3tZmZWYtwUjYzM2sRrT6m7K0brSpJPZJmSJot6fK0HSOSXu7nfWtI+lxjamlmVruIqPnRDE7K1pf5EbFNRIwEFgKfqfF9awBOymbWciJqfzSDk7LV6mbgHfkDkoZJul7SdEmzJO2fTn0X2CS1ss9seE3NzKro6an90QxOytYvSSsBHwJmlZ16DTggIrYDdgd+IEnAycBDqZX95cbW1sysut6o/dEfSXtJuk/Sg5JOrnD+REn3SJqZGjAb9Vemk7L1ZYikGcBU4F/AL8vOC/iOpJnA34D1gHX6K1TSWElTJU39131XFF1nM7Oqiuq+ltQNnEfWYNkSOEzSlmWX3QWMjoitgSuA7/dXP8++tr7Mj4ht+jj/cWBtYFRELJL0CDC4v0IjYhwwDmDv/57V4nMhzWxFEgOaft3nNo/bAw9GxMMAki4D9gfueT1WxA256ycDR/QX0S1lWx6rA3NTQt4dKHXNvASs1rxqmZlVNpDu63yvXnqMzRW1HvBY7vXj6Vg1RwP9bt/llrItj4uBqyRNBWYA9wJExLOSbpU0G/izx5XNrFX09NTeUs736lVQqRldsXBJRwCjgff1F9NJ2aqKiGF9HY+IZ4AxVa45vI5VMzNbJgXe6vQ4sEHu9frAE+UXSdoTOAV4X0Qs6K9Qd1+bmVnHKPA+5SnAppI2lrQycCgwIX+BpG2B/wM+HBFza6mfW8pmZtYxegtqKkfEYknHAROBbuCCiJgj6TRgakRMAM4EhgGXZ3eL8q+I+HBf5Topm5lZx4jeAsuKuBa4tuzYN3LP9xxomU7KZmbWMZq1pnWtnJTNzKxjDGT2dTM4KVtTvfz8vGZXoXCDVxvasFhdatxczSHDG/O5eqOXF59+oSGxhq05vCFxAH71uX5vUS3Mp376oYbF+u7ev2hYrCK0+taNTspm1lIalZCtMw1sRa/Gc1I2M7OO0eJDyk7KZmbWOXrdUjYzM2sNnn1tZmbWIjz72szMrEW4pWxmZtYiWn1Mud+bHCX1SJoh6W5J0yXtWGQFJF0o6eD0/BeStiygzKMk/aTKuWslrdHHe0+Q1O8NmZIekbTWMtbvtLRzyEDfNyJth1jp3KaSrpb0kKRpkm6QtOuy1C9XZuHfGzOzZipwQ4q6qKWlPD8itgGQ9EHgDGrYE3JZRMQx9Si3LMbe/VxyAvAb4NU61uEb/V9VO0mDgWuAk9Ii6EgaSbZ/56Sya1eKiMUDjdGI742ZWb21+n3KA10OaDjwPICkYZKuT63nWZL2T8dXlXRNalnPlnRIOj5K0k2pFTdR0rrlhUu6UdLo9PxlSaenciZLWicdX1vS7yVNSY+dqtT1bZL+IukBSd/PxXhE0lqV6inpeOBtwA2SbkjXH5Y+32xJ36sUSNKJ6fxsSSfkjv8/SfdK+qukSyWdlI7nW6DvkXRbqsedklZLLeKb079tLb0THwduLyVkgIiYHREXphinShon6Trg19XKV+Ynku6RdA3wlgF+bzZJr6ek3oCX+6m3mVlD9fT01vxohlpaykMkzQAGA+sCe6TjrwEHRMSLqRt3sqQJwF7AExGxD4Ck1SUNAs4F9o+Ip1OiPh347z7irgpMjohTUlI9Fvhf4MfADyPiFkkbkm2btUWF928DbAssAO6TdG5EPJY7v1Q9I2KepBOB3SPiGUlvA74HjCL7Y+Q6SR+JiD+WCpE0CvgUsAMg4A5JN5Ft5XVQqsNKwHRgWr6Cyvbg/C1wSERMkTQcmA/MBT4QEa9J2hS4lKzVW81Wqfy+jAJ2joj5yrrnK5V/ALA58C5gHeAe4IIKZfX1vflxRFwq6TPVKiJpLDAW4B3bfJl1R/S5k5mZWWFavaU80O7rMWQtrZFkCeg7adyyF1iP7Bf5LOCs1Kq8OiJuTtePBP6qbE/JbuDJfuIuBK5Oz6cBH0jP9wS2TOUADJe0WkS8VPb+6yNiXqr3PcBGQD4pL1XPCnV4D3BjRDydyrkY2BX4Y+6anYErI+KVdM0fgF3IeiH+FBHz0/GrKpS/OfBkREwBiIgX07WrAj+RtA3QA2xW4b1VSboS2BS4PyIOTIcnlOoCDKpS/q7ApRHRAzwh6e9VQlT73owBPpKeXwKcVenNETEOGAew6wG3tPb/EDNbobR4Th7Y7OuIuD21itcG9k5fR0XEIkmPAIMj4v7UetwbOCN1mV4JzImIMQMItyjemLvek6trFzAml2CqWZB7nn9/6bMsVc+IOK2sDNG/atfU+t5KPyJfAp4C3k32eV/rp5w5ZAkVgIg4IHU155PiKzWWX8uPbLXvjZlZS2v1lvKAxpQlvZOslfsssDowNyXk3claoqQu31cj4jdkSWE74D5g7dTSRtIgSVstY52vA47L1WmbZSmkSj0BXgJWS8/vAN6XxqC7gcOAm8qKmgR8RNLQ1MI9ALgZuAXYT9JgScOAfSpU416yse/3pDqtJmklsn/bJyOiF/gE2b95Xy4BdpKU7wfuawZ5tfInAYdK6lY25r97P3HLTSbrsgc4dIDvNTOru4io+dEMAxlThqxld2RE9KSu3KskTQVmkCUYyMYjz5TUCywCPhsRC9PEpnMkrZ7i/oishTdQxwPnSZqZypkEVB2/7MNS9UzHxwF/lvRkROwu6WvADWSf/dqI+FO+kIiYLulC4M506BcRcRdAGmO/G3gUmArMK3vvwjS+fq6kIWTjyXsCPwV+L+mjKXa+lbuUNE68L3C2pB+RtYJfIhvnraRa+VeSzRmYBdzP0n+A9OcE4DeS/odsNviKty+jmbW1Vr9PWa2+ukk7kzQsIl5OE6smAWMjor8JWW0rfc75ERGSDgUOi4j9+3pPI8eUJ125c0PifPDIGf1fVJAVcT/lRm7d2Mj9lFca1LhRnhV1P+Wb/7RLLcOCfTr620/X/Dvnl/9v7eWON1AeC6yvccoW3BgMjEhBfBkAACAASURBVF+RE3IyimwCmYAX6Ht2vZlZw7X6mLKTch1FxOHNrkMjpRns7252PczMqult8d5hJ2UzM+sYbimbmZm1iFafR+WkbGZmHaNncXOWz6yVk7I11cqDBze7CoUbsmpjZikDPPNYfwvjFWeVoY35Xg1bczg9PT0NibVo4cKGxAF4ZV75ooP108gZ0Sdf28i9au5b7hLcUjYzG4BGJWTrTNHrlrKZmVlLaPXFQ5yUzcysY7j72szMrEX4ligzM7MW0epzFpyUzcysY7ilbGZm1iJaPSkv8xYzknokzZB0t6TpknYssmKSLkzbPSLpF2ljh2Up51RJJ1U5d1s/7/16jTFeXpa6pfcu02eTtJukq2u8dg1Jnxt47ZYo4zRJey5PGWZmzVbkfsqS9pJ0n6QHJZ1c4fwqkn6bzt8haUR/ZS7Pvm/zI2KbiHg38DXgjOUoq08RcUxE3FOHcvv7Q6KmpLycdajLZyuzBrBcSTkivhERfyuoPmZmTdHb21vzoy+SuoHzgA8BWwKHVWhgHQ08HxHvAH4IfK+/+hW1Getw4PlU0WGSrk+t51mS9k/HV5V0TWpZz5Z0SDo+StJNkqZJmihp3fLCJd0oaXR6/rKk01M5kyWtk46vLen3kqakx065IrZMZTws6fhcuS+nr+tKmpRa/rMl7SLpu8CQdOzidN2J6fxsSSdUqKcknZnOz8p9xi5JP5U0R9LVkq7N9QLkP9te6d/tbknXp2PbS7pN0l3p6+Z9fSMkbSXpzlTvmZI2Bb4LbJKOnVnte5Te//8k3Svpr5IuLfUylPVcPCLpW7n3vzP3PfhrOv5/kh6VtFZf9TUza6TojZof/dgeeDAiHo6IhcBlQPn+8fsD49PzK4D3S+pzj+blGVMeImkG2V7B6wJ7pOOvAQdExIvpF/JkSROAvYAnImIfAEmrSxoEnAvsHxFPpyR2On3vw7sqMDkiTpH0feBY4H+BHwM/jIhbJG0ITAS2SO95J7A7sBpwn6TzI2JRrszDgYkRcXr662doRNws6biI2CbVdxTwKWAHQMAdkm6KiLty5RwIbEO2feFawBRJk4CdgBHAu4C3AP8ALsh/KElrAz8Hdo2If0p6Uzp1bzq2WFn38XeAg/r49/kM8OOIuFjSykA3cDIwMvdZVqLy92hUKntbsp+N6cC0KnGeiYjtlHWLnwQcA3wT+HtEnCFpL2BspTdKGls6987RX2O9dxzYx8cxMytO7wBmX+d/VyXjImJcer4e8Fju3ONk+SHv9WvS7/B5wJuBZ6rFXJ6kPD/3S34M8GtJI8kS1nck7Qr0pkqtA8wCzpL0PeDqlPRGAiOBv6Y/HrqB/hbzXQiUxlKnAR9Iz/ckaxGXrhsuabX0/JqIWAAskDQ31efxXJlTgAvSHwl/jIgZFeLuDFwZEa+kz/wHYBfgrrJrLo2IHuApSTcB70nHL4+IXuA/km6oUP57gUkR8U+AiHguHV8dGJ9avAEM6uPfBuB24BRJ6wN/iIgHKvxhVu17tDPwp4iYnz7jVX3E+UP6Oo3sj5HS5z8g1f8vkp6v9Mb0Qz0OYM/Dprb2rAszW6EMZKJX/ndVBZVavOWF13LNEgqZfR0Rt6cW19rA3unrqIhYJOkRYHBE3J9am3sDZ0i6DrgSmBMRYwYQblG8MQLfk/sMXcCYUkIpSQlpQe5Q/j2l+k9KCWof4CJJZ0bEr8vi9tnl0M81tb630jfr28ANEXGAskkCN/ZVSERcIukOss8yUdIxwMNll32cCt+jGutZUvo3zf97DuT9ZmYN1xuFrX39OLBB7vX6wBNVrnk89VCuDjxHHwoZU05jit3Asyno3PTLfndgo3TN24BXI+I3wFnAdmRbfqydWtpIGiRpq2WsxnXAcbk6bTOA+m+U6vxz4JepbgCLUusZYBLwEUlDJa1K1iK8uayoScAhkrpTd/SuwJ3ALcBBaWx5HWC3CtW4HXifpI1TnUrd16sD/07Pj6rhs7wdeDgizgEmAFsDL5F13ZdU/B6leu4nabCkYWSJfSBuAT6W6vFfwJoDfL+ZWV0VOKY8BdhU0sZpqPBQst+5eROAI9Pzg8mG9+rWUi6NKUPWQjoyInqUTYq6StJUYAbZmChk46lnSuoFFgGfjYiFafLQOZJWT/X5ETBnGepzPHCepJmpnElk46u12A34sqRFwMvAJ9PxccBMSdMj4uOSLiRLsgC/KBtPhqzlPwa4m6zV+5WI+I+k3wPvB2YD9wN3APPyb0xj6mOBP0jqAuaSdc1/n6z7+kTg7zV8lkOAI9Jn+Q9wWkQ8J+lWSbOBP5PNAFzqexQRU9LY8t3Ao8DU8nr241vApWluwE1kQxGN26/OzKwfRe0SlcaIjyObv9QNXBARcySdBkyNiAlkjbyLJD1I1kI+tL9y1eqLc68oJA2LiJclvZksse8UEf9pdr3K5eo5lOwPm7ERMb3G964C9KQf1jHA+aV5B9U0ckz5b5eObkicj3zu/obEgcbup7zWBkvdGFEXjVwGcSCTfpbXwvkL+r+oIK+9/GrDYjVyP+V9Ft233ENk7z/0zpp/51x/2fYNH5Lzil6Nc7WkNYCVgW+3YkJOxim7124wML7WhJxsCPwutfQXks2MNzNrGd660QCIiN2aXYdaRMThy/HeB8hupzIza0lFdV/Xi5OymZl1jFZf+9pJ2czMOkYUd0tUXTgpm1lL6e7ubvk9b619tXpL2bOvre1IGptb6s6xHKuhcRyr/WK1k6I2pDBrpIprajtWx8daET+TY3UYJ2UzM7MW4aRsZmbWIpyUrR01chzKsdon1or4mRyrw3iil5mZWYtwS9nMzKxFOCmbmZm1CCdlMzOzFuEVvcysEJIGA6tFxNNlx98CvBgRr7VjLCuGpDdVOPxSRCxqeGVamFvKZjmSuiX9rdn1aFPnALtUOP4B4IdtHAtJK0lSer6BpIMl1W1HNEnfq+VYAXFekvRi2eMxSVdKenvB4aYDTwP3Aw+k5/+UNF3SqIJjtS0nZbOciOgBXpW0eqNiSlq1UbHqbOeI+EP5wYi4GNi1XWNJOhaYCzyanl8PHAxcJumrRcbK+UCFYx+qQ5yzgS8D6wHrAycBPwcuAy4oONZfgL0jYq2IeDPZ5/kd8DngpwXHalvuvraWJ2kd4DvA2yLiQ5K2BMZExC/rFPI1YJakvwKvlA5GxPFFBpG0I/ALYBiwoaR3A5+OiM8VGacs3ghy/+8j4tdFhujjXNENgEbGOgHYBFgN+AewUUQ8I2koMAUorAUr6bNkSertkmbmTq0G3FpUnJy9ImKH3OtxkiZHxGmSvl5wrNER8ZnSi4i4TtJ3IuJESasUHKttOSlbO7gQ+BVwSnp9P/BboF5J+Zr0qLcfAh8EJgBExN2Sim5RAiDpIrLEMgMobcEUQJFJea6k7SPizrLY7yHrqixSI2MtjIjngeclPRgRzwBExKuSFhYc6xLgz8AZwMm54y9FxHMFxwLolfQx4Ir0+uDcuaIXsXgu9Sxcll4fQvZv2g209n6KDeSkbO1grYj4naSvAUTEYkl129svIsZLGgJsGBH31StOivVYGqosqdfnGg1sGfVdLejLwO8kXQhMy8X9JHBoG8caksaPu4CV03Olx+AiA0XEPGAecBi8PnFtMDBM0rCI+FeR8YCPAz8m6z4OYDJwRPr5P67gWIcD3wT+SPZvd0s61g18rOBYbctJ2drBK5LeTPrLXdJ7yX5x1YWk/YCzgJWBjSVtA5wWER8uONRjqUs5JK0MHE/WPVoPs4G3Ak/WqXwi4k5JO5B1vx6VDs8BdoiIue0ai+zf7Oz0/D+556XXhUs/g2cDbyMbz96I7GdjqyLjRMTDwH5VTt9ScKxngC9UOf1gkbHamZfZtJYnaTvgXGAkWXJZGzg4Imb2+cZljzcN2AO4MSK2TcdmRcS7Co6zFlkrZU+ylsN1wBcj4tki46RYNwDbAHcCC0rH6/CHhhVA0t1kP4N/i4htJe0OHBYRhW53KGlt4FiWnmvw30XGSbE2I5tIVh5rj6JjtTO3lK3lRcR0Se8DNidLXvfV+d7GxRExr6xbufC/XlPL4eNFl1vFqfUOIGlTsnH/58haeT8nu23pIeCYiJjSprGGA+tExAPp9UeBIen0xIh4qqhYOYsi4llJXZK6IuKGetwSBfwJuBn4G/UbOim5HPgZ2eTGesdqW07K1vIkHVh2aDNJ84BZdeiqBJgt6XCgO/3yPx64reggksaTtYxfSK/XBH5Qj1ZKRNxUdJkV/Ips4thw4A6yWcsHkCXLnwA7VH9rS8c6i+z7/0B6fQbZZKwhwI7AZ6q8b3m8IGkYMAm4WNJcYHEd4gyNiHrd1lVucUSc36BYbcvd19byJF0DjAFuSId2I5uQshnZWO9FBccbStYK+y+ylvlE4NtFrxIl6a5S93hfx5Yzxi0RsbOkl1iytS8gImJ4gbFmRMQ26fmDEfGOSufaMNZdwHalSXL571Hp37eoWLmYq5Ldmiey3pTVgYuLHtqQ9L/AbRFxbZHlVol1Ktn4+JUsOYRSj1nlbcstZWsHvcAWpW7CdN/y+WStoUlAoUk5Il4lS8qn9HftcuqStGa63aa0DGGh/ydLCSMiViuy3Cryt7W82Me5dou1Utms9U/knq9RcCwAIuKV3Mvx9YiRfBH4uqQFwCLq8MdazpHp65dzxwIoeuWwtuakbO1gRNm43Vxgs4h4TlJhY8uSrqKPseM6TIr6AXCbpNI9oh8FTi84xhJyt9gAUPAtNu9MC14I2CS3+IUo/hdvI2P1SnprRPwHICJmA0haj4L/AMj1aJQmNJR+HuuSLBv0x1op1saNitXOnJStHdws6WqyiSKQLXBwc+rie6HAOGelrweS3T70m/T6MOCRAuMA2WpakqaSzbIVcGBE3FN0HABJHyb7I6Cet9icQnYbzfNkra562qLO5eedCVwl6X+Au9Kx7ch+Xs4sMlCjkqSkd0bEvenOhkr1mF5grD0i4u8V5oaUYi21XGon85iytTxl06APBHYmLToQEVf0/a7lijcpInbt79hylD88Il5U5V1z6jLG1ohbbCSdRTbx6Z3ATLLJUbcCtzdq3DCtDnVoWgO7yHL3Ar7OG3/EzAa+GxF/LjjOYLKJY+8g+ze8ICIKn+Al6ecRcWy6Va5cFHmbkqRvRcQ3Jf2qSqzCJza2MydlazuSdiZLKJ+vU/n/APZJCysgaWPg2ogopHUm6eqI2FfSP6k8+arwMTZJUyNidErO20ZEr6Q7I2L7OsRamWx1rR3JJuiNAV6IiC0LjDEc+DzZRgoTgL+SrUB1EjAjIvYvKlYjSfotWS/DzWQbNjwaEV9sbq2skdx9bW0hrap1GNl6uf8E6tnl9SXgRkkPp9cjgE8XVXhE7Ju+NnKMrXSLzc3U9xYbyG4VGk42Y3h14AlgVsExLiLrJr8dOIZs8tDKwP4RMaPIQJLOpe+5BkVuVLJlaZEaSb8kW+ylcNW6kkvq0aUs6cQKh+cB04r+nrUzt5StZaUVgA4lS8bPkm1CcVJEbNSA2KuQdcMC3BsRC/q6foBlVxzHKylyPC8Xs+632EgaR9a9+xLZvcOTgcml2eVFyq+wlrqsnyFbq/ylOsQ6MvfyW2TrN78uIgqbHS1pekRsV+11gXFKXclvIevR+Ht6vTvZSnZ9Ju1ljHkJWQ/KVenQPmS7bL0TuDwivl90zHbkpGwtS1IvWcvu6Ih4MB17uB7duxVi122bw9w43mCyX1J3kyXLrYE76nHfa4r7VmB7slbflNJs4gLL/wuwFtl4621krdjZUYdfMo1KXhXiFnofeYXye3hju1CR9Tq8Sp1mX6cJlMdGxJPp9brAeXVKyhOBgyLi5fR6GNnuVAeQtZYLG95oZ+6+tlZ2EFlL+Yb0C/8y+t5HtxCq8zaHEbF7inMZMDYiZqXXI8nGRAsn6RjgG2QtIgHnSjotIgrbyD4i9kqT8rYia339DzBS0nNkk72+2WcBA/NuSaX7k0W2k9OL1Pc+W6jDcqtLFB7RXc/yKxhRSsjJU2SL8tTDhkB+q8tFZHtTz0/3SRtOytbCIuJK4MrU9foRsrHedSSdD1wZEdfVKXQjtjkEeGcpIUN2/2saO6+HL5NN8HoWQNmuW7cBhSVlyLIh2TKlL5CNF84D9iVroReWlJuQvFZUN6YW7KVkf3Acyhsr5xXtEmCypD+l1/sBl6b/33W5FbAdufva2kq6jeijwCFF3rZRFuNy4PiyFkQ94lxK1lX5G7JfiEcAwyLisDrEuh74UEQsTK9XJptRvmeBMY4nayHvRNYKupWsC/tWsnXK23Ij+7IlSoeSdSdD/VvlDZEmfe2SXk5KfwzXK9Zosp+P0q2NU+sVq105KZuVUYO2OUz3pH4WKN3/PAk4PwpeYzvF+jXwLrJdgQLYn+zz3Q8QEWdXf3fNMc4m3Ztc7z9orH3VeVW5tuekbFZG2TaRS4nG7LRUF5L67DqOiG81qi7WOiS9l2yv8i3IbinrBl6pR+u/wqpyG5Ld2VDkqnJtz0nZrAJJGwGbRsTflO0a1V307TaSdiLb53gjlpzl7QX6rSHSMq+Hki1hOxr4JPCOiCh8M5ZGrCq3IvBEL7Myko4FxgJvIpuFvR7Z5uzvLzjUL8kmr03Dm75bk0TEg5K6I6IH+JWkwvcOTxZFxLOSuiR1RcQNkr5Xp1hty0nZbGmfJ5stfAdARDyQxsGKNq/otZPNBujVNOlvhqTvA08Cq9YpVmlVuUnUf1W5ttXV7AqYtaAFpVnKAJJWoj73p94g6UxJYyRtV3rUIY5ZNZ8gywPHkd0JsAHZ+gD1sD/ZzPUvAX8BHiK7Xc5yPKZsVia1GF4gG1/7AvA54J6ix9kasUNPLtZ44IsR8UJ6vSbwA+/Q07nS8qTjI+KIBsX7XkR8tb9jnc5J2ayMpC7gaOC/0qGJEfGLJlZpuVVaHrLeS0Za60sLh+yX7xmqY6yllkKVNDMitq537HbiMWWzRNL+wPoRcR7w8zTha21glKQXouA9nCV9o9LxiDityDhJl6Q1S5tDpEVY/P/fHgFulTSBN9bcLuS+9RJJnyXrbdpE0szcqdXIFpaxHP+nNHvDV8huDylZGRgFDAN+RbZ4fpFeyT0fTDa+9o+CY5T8ALhNUukzfBQ4vU6xrH08kR5dZEmyHi4B/gycAZycO/5SRDxXp5hty93XZomkKRHxntzrn0TEcen55Ih4b53jrwJMiIgP1qn8LcnuExVwfUR4vWFrGEmbAI9HxAJJu5Htivbr0jwHyzgpmyWSHoyId1Q591BEbFLn+GsCd0bEpgWWOTwiXkzd1UtxS6UzSdoZeHtpO9LUg1L6GfnfiPh71Tcve8wZZAuUjAAmAhOAzSNi76JjtTN3X5u94Q5Jx0bEz/MHJX2abJ3oQkmaxRu3WnWTjV8XPZ58CVm3+DSWvK1L6bVXD+tM3yK7s6Bkc+AosnuUv062xWfReiNicdoA40cRca6ku+oQp605KZu94UvAHyUdDkxPx0YBq5BtHVm0/D2ai4GnIqLQxRQiYt+0x/H7vPC/5QwvG754ICKmAUg6o04xF0k6jOxWw/3SsUF1itW23H1tVkbSHkBpkfw59ejKK4tX911zJE2LiFFFl2vtSdID1YZJ+hrGWc6YWwKfAW6PiEslbUy2Bet3i47VzpyUzZqkwq45GwH/qMeuOZLOAy6MiClFl23tR9JVwM8i4pqy4/sCn42IfZpTM3NSNmuSRu6aI+keYDPgUbJbsUS2epgXbuhAkt4BXEO2/3V+qGZHYN+IuL9Zdet0TspmTSJpakSMTsl524jolXRnRGxfh1gbVToeEY8WHcvaQ7oF7+PkhmqASyLitebVyjzRy6x5Srvm3Ez9d83534j4RP6ApIvINiSwDhQRC4ALml0PW5JbymZNImko8BpZV/IRwHDg4nrcO1y+7nDajGBWRGxZdCyzvDR+XTXRRMSHG1idlueWslmDSXqJpX9JKX39hqSHgFMi4voCYn2N7L7TIZJezMVaCIxb3vLNanBWsyvQTtxSNmshqQU7kqzFPLLAcs+IiK8VVZ6Z1YdbymYtJCJ6gLslnVtw0VdLWjUiXpF0BLAd8GNP9OpMZavJLXGKOs3Kl7Qp2aYUW7LkffleVS7HLWWzDpC2zHs32SYAFwG/BA6MiPc1tWLWFNVm45fU4481SbcA3wR+SLai16fIctA3i47VzpyUzTpAaaJX2sP53xHxy0qbzpvVS2lVOUmzIuJd6djNEbFLs+vWSrqaXQEza4iX0qSvI4Br0ti11x3ucJLeK2mKpJclLZTUk5sQWLTXJHUBD0g6TtIBwFvqFKttOSmbdYZDgAXA0RHxH2A94MzmVslawE+Aw4AHgCHAMUDR8xlKTgCGAseTrR52BHBknWK1LXdfm5l1qNyqcjNLk7sk3RYROza7bp3KLWWzDlClm3Jes+tlTfeqpJWBGZK+L+lLZHsqF07SXyWtkXu9pqSJ9YjVzpyUzTpDpW7K85paI2sFnyDLA8eRbVSyAXBQnWKtFREvlF5ExPN4THkpvk/ZrENExIOSutO90L+SdFuz62RN9wywMG1C8a00AXCVOsXqlbRhab/wdFuWx0/LOCmbdYYluimBJ6lTN6W1leuBPYGX0+shwHVkWzgW7RTgFkk3pde7AoVvU9ruPNHLrAOkVslcstugvgSsDvw0Ih5sasWsqSTNiIht+jtWYLy1gPeSrRx2e0Q8U4847cwtZbMOkFuhaT7wrWbWxVrKK5K2i4jpAJJGkf2MFEbSOyPiXkmlhWqeSF83TN3Z04uM1+7cUjbrAFXWOp4HTCXba/nZxtfKmk3Se4DLeCNRrgscEhHTCowxLiLGSrqhwumIiD2KirUicFI26wBpHLkHuCQdOpSsC3EesHNE7NesullzSRoEbE7283BvRCxqcpU6mpOyWQeQdGtE7FTpWH4tYusMkvaIiL9LOrDS+Yj4Qx1iVoo1D5gVEXOLjteuPKZs1hmGSdohIu4AkLQ9MCydW9y8almTvA/4O9luTeUCKDwpA0cDY4BSN/ZuwGRgM0mnRcRFdYjZdtxSNusAaezwArJELOBFsgVE5gD7RMTvmlg96wCSrgKOiYin0ut1gPPJfg4nRcTIZtavVTgpm3UQSauT/b9/od+LbYUn6cQKh+cB0yJiRsGxlhgmkSSyruuRku6KiG2LjNeu3H1ttgKTdERE/Kb8l2/2+xAi4uymVMxaxej0uCq93geYAnxG0uUR8f0CY90s6Wrg8vT6YGCSpFUB/5GYOCmbrdhKq3at1tRaWKt6M7BdRLwMIOmbwBVkq21NA4pMyp8HDgR2JhtCGQ/8PrLu2t0LjNPWnJTNVmAR8X/pqxcMsUo2BBbmXi8CNoqI+ZIWFBkoIkLSLSleAHeGx0+X4l2izDqApLdLukrS05LmSvqTpLc3u17WdJcAkyV9U9KpwK3ApalL+Z4iA0n6GHAnWbf1x4A7JB1cZIwVgSd6mXUASZPJtmq8NB06FPhCROzQvFpZK0hLa5a6lG+JiKl1inM38IHSPcmS1gb+FhHvrke8duWWsllnUERcFBGL0+M3eNs8yywGetPXeq7m1VW2SMizOActxf8gZp3hBkknSxohaSNJXwGukfQmSW9qduWsOSR9EbgYWAt4C/AbSV+oU7i/SJoo6ShJRwHXANfWKVbbcve1WQeQ9M8+TkdEeHy5A0maCYyJiFfS61XJtlTcuk7xDgJ2IusqnxQRV9YjTjvz7GuzDhARGze7DtaSRLZRSUlPOlYXEfF74Pf1Kn9F4O5rsxVY6qYuPf9o2bnvNL5G1mJ+RTYL+tQ0+3oy8MsiA0h6SdKLFR4vSXqxyFgrAndfm63AJE2PiO3Kn1d6bZ1J0na8Mft6UkTc1eQqdTR3X5ut2FTleaXX1iHKJvc9kh6vn4uI5+oU993ALunlpIiYWY847cxJ2WzFFlWeV3ptnWMa2fe/0h9mARQ+8S/N9D6WN7aFvFjSuIg4t+hY7czd12YrMEk9wCtkv3yHAK+WTgGDI2JQs+pmnaXRM73blVvKZiuwiOhudh2stUn6MNkGFAA3RsTV9QpFA2d6tysnZTOzDiXpu8B7yBYQAfiipJ0i4mt1CFea6V26N/kjwAV1iNPW3H1tZtahUpfyNhHRm153A3fVcfEQz/Tuh1vKZmadbQ2gNNt69XoFkXRRRHwCmF7hmCVOymZmnesM4C79/+3dXahlZR3H8e/PzJcZNaqxSYVeLxysocaIxpC5KMHRXpAou8irTIRAC4siyyICB4lexEK0BpvApAJBGUcasjFLMLLG0so0FGcQxsDIOcyI+fLvYq+T5xxHhdhrnb3O8/3AZp+91mH91t2f51n/9TzJLiaj103ApT1lvW3hj25U/q6eskbL6WtJaliSE5g8Vw7wu6raN+Xrf4lJoV/a/f8f4Nqenl+PlkVZkhqV5Laqev/LHZtS1hYL8Mtz+lqSGpPkKGAVsCbJq3n+1aTjgBN7it2eZHVVHUhyHnAqcGVVPdJT3ii5IYUktedCJqt6reu+5z83Ad/vKfNq4GC31OYXgEeAH/eUNVpOX0tSo5JcNNQyl/MboCT5KvBoVW11U5QXcqQsSe3al+RYgCRfSXJj9y5xH+a6pq/zgFu67muXeV3CoixJ7bqsquaSnA6cCWxjMs3ch48DTwHndx3eJwHf7ClrtJy+lqRGJdldVRuSbAHuraqfzB9b7ntrlSNlSWrXo0muAc4FdiQ5kinXhSS/7b7nkuxf8JlLsn+aWSuBI2VJalSSVcBmJqPkB7uFRNZX1c5lvrVmWZQlqTFJjquq/Ulec6jzVfWvQx2fQu4rgLUsWCOjqvb0kTVWFmVJakyS7VX1wSQPA8XifY2rqt7SQ+ZFwNeAx4DnFmT1siPVWFmUJUm9S/IP4D1V9fhy38ssc5lNSWpYkpOAACuJRgAABMZJREFUN7J4SvmOHqL2Ak/0cN0VxaIsSY1KcgWT94f/CjzbHS5gakU5ySXdnw8Btye5hcn7ypOwqm9PK2slsChLUrvOAU6uqqde9j//f8d233u6zxHdR4dgUZakdj3EZKnL3opyVX194e/5naL6yhs7i7IkNSbJVUymqQ8C9yS5jcVTyhf3kHkasBU4BnhDt1vUhVX16WlnjZlFWZLac3f3/Qfg5oEyv8tkfe2bAarqT0k2DZQ9GhZlSWpMVW1bpty9ycJXov/XXKaORVmSNIS9Sd4LVJIjgIuBvy3zPc0cFw+RJPUuyRrgSuAMJiuI7QQ+42Iii1mUJalxdkTPDqevJalR3XTyDxmgIzrJ8cAFwJtYvHrYJ6edNWYWZUlq13cYriP6JuA3wC+xwetFWZQlqWEDdkSvqqov9nTtFeOw5b4BSdKyWdQRneTz9NcRvT3J2T1de8Ww0UuSGjVkR3SSOWA1k5XDnu7yqqqOm3bWmFmUJUmaET5TlqRGDdERnWRdVd2f5NRDna+qP04rayWwKEtSu4boiP4ck8L/rUOcK+B9PeWOktPXktSoJPdU1TuX+z70PEfKktSu7UnOrqodfQUk+chLna+qG/vKHiNHypLUqCE6opNc9xKnyxW9FrMoS5I0I5y+lqTGLEdHdJK1wOXAiVV1VpJTgNOqauu0s8bMkbIkNSbJD6rqgiS7DnG6qmrqHdFJbgWuA75cVe9Icjiwu6rWTztrzCzKkqTeJfl9Vb07ye6q2tAds/t7CaevJakxy9QRfSDJa5m8m0ySjcATPeSMmkVZktrzoZc4V0AfRfkSJltEvjXJncDxwEd7yBk1p68lSYPoniOfzOTVq79X1dPLfEszx60bJalRSdYm2do1YZHklCTn95T1MeDoqvoLcA7w0xfr/m6ZRVmS2vUj4BfAid3vB4DP9pR1WVXNJTkdOBPYBlzdU9ZoWZQlqV1rqupnwHMAVfUM/W1MMX/dDwBXV9VNwBE9ZY2WRVmS2jVkR/SjSa4BzgV2JDkSa9AL2OglSY3qnuleBbwduI+uI7qq/txD1ipgM3BvVT2Y5ARgfVXtnHbWmFmUJalhQ3dEJ3kdcNT876ra02fe2Dh1IEmNGrIjOsmHkzwIPAz8uvu+tY+sMbMoS1K7huyI/gawEXigqt4MnAHc2VPWaFmUJaldQ3ZEP11VjwOHJTmsqnYBrnu9hMtsSlK75juizwCu6Lkj+t9JjgHuAK5P8k/gmZ6yRstGL0lq1JAd0UlWA08yKfqfAF4FXN+NntWxKEtS44buiE6yBni8LEAv4DNlSWrUEB3RSTYmuT3JjUk2JLmPyTvRjyXZPM2slcCiLEntGqIj+nvA5cANwK+AT1XV64FNwJYpZ42eRVmS2jVER/ThVbWzqn4O7KuquwCq6v4p56wIdl9LUruG6Ih+bsHfTy455zPlJWz0kqRGDdERneRZ4ACTZTyPBg7OnwKOqqpXTitrJbAoS5LsiJ4RPlOWpMbYET27HClLUmOS3A1cymS6+lrgrKq6K8k64Iaq2rCsN9gwR8qS1B47omeURVmS2mNH9Ixy+lqSGmNH9OyyKEuSNCOcvpYkaUZYlCVJmhEWZUmSZoRFWZKkGWFRliRpRvwXUBXb0d6fCxA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Arial" pitchFamily="34" charset="0"/>
              </a:rPr>
              <a:t/>
            </a:r>
            <a:b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Arial" pitchFamily="34" charset="0"/>
              </a:rPr>
            </a:br>
            <a:endParaRPr kumimoji="0" lang="es-AR" alt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4" descr="data:image/png;base64,iVBORw0KGgoAAAANSUhEUgAAAeUAAAGECAYAAAAImDidAAAABHNCSVQICAgIfAhkiAAAAAlwSFlzAAALEgAACxIB0t1+/AAAADh0RVh0U29mdHdhcmUAbWF0cGxvdGxpYiB2ZXJzaW9uMy4xLjAsIGh0dHA6Ly9tYXRwbG90bGliLm9yZy+17YcXAAAgAElEQVR4nOzdeZhcVbn+/e/dTSAJIYCCiExBBAQiAolgmATEIzKIDMogCh4gTojIQUV5f4p4EBVEBRFPVCQig4KiYdCgCIQpkIGQAZkFQZAwhilk6H7eP/Yq2KlUdVcnu6bU/bmuurpq713rWZXu9NNr2GspIjAzM7Pm62p2BczMzCzjpGxmZtYinJTNzMxahJOymZlZi3BSNjMzaxFOymZmZi3CSdnMzGwZSLpA0lxJs6ucl6RzJD0oaaak7for00nZzMxs2VwI7NXH+Q8Bm6bHWOD8/gp0UjYzM1sGETEJeK6PS/YHfh2ZycAaktbtq8yViqyg2UBdM2jzhi0pt8+i+xoSZ79P/6MhcQAWvragYbEGDx3SsFiLFixsSJzFixY3JA7ASoMa9+v25efnNSzWyoMHNyzW3y4dreUtYyC/c/ZdfP+nyVq4JeMiYtwAwq0HPJZ7/Xg69mS1Nzgpm1lLaVRCNutPSsADScLlKv0R0ecfBU7KZmbWMTRouRvbA/E4sEHu9frAE329wWPKZmbWMbpWUs2PAkwAPplmYb8XmBcRVbuuwS1lMzPrIN1DugsrS9KlwG7AWpIeB74JDAKIiJ8B1wJ7Aw8CrwKf6q9MJ2UzM+sYRXZfR8Rh/ZwP4PMDKdNJ2czMOkZB3dJ146RsZmYdo8ETvQbME71sKZIOkBSS3tnsupiZFanBE70GXr+mRLVWdxhwC3BosytiZlak7pW7an40g5OyLUHSMGAn4GhySVlSl6SfSpoj6WpJ10o6OJ0bJekmSdMkTexvGTkzs2ZRl2p+NIOTspX7CPCXiLgfeC63q8mBwAjgXcAxwBgASYOAc4GDI2IUcAFwel8BJI2VNFXS1L/0vlCfT2FmVoG6u2p+NIMnelm5w4AfpeeXpdfTgZ2ByyOiF/iPpBvSNZsDI4G/SgLopo91XWHJpesaufa1mVlXd2tP9HJSttdJejOwBzBSUpAl2JD0FSqv4Uo6PicixjSommZmy6xZ3dK1cve15R1Mts3YRhExIiI2AP5J1kq+BTgojS2vQ7aKDcB9wNqSXu/OlrRVE+puZtavrm7V/GgGt5Qt7zDgu2XHfg8cTrYqzfuB2cD9wB1k67guTBO+zpG0OtnP1I+AOQ2rtZlZjboGFbfMZj04KdvrImK3CsfOKT2XdFJEvJy6ue8EZqVrZgC7NqqeZmbLqtW7r52UbSCulrQGsDLw7Yj4T7MrZGY2EJ7oZSuMSi1pM7N24paymZlZi1BXa89vdlI2M7OO4ZaymZlZi+ge5JaymVnNBq2yMosWLGx2NWwF5e5rsz7ss+i+ZlehcFf93xbNroKZVeHuazMzsxbhpGxmZtYinJTNzMxaRLeX2TQzM2sNbimbmZm1CM++NjMzaxGt3lJu7T8ZbJlJWkfSJZIeljRN0u2SDiig3N0kXV1EHc3MGk1dqvnRDG4pr4AkCfgjMD4iDk/HNgI+3IS6rBQRixsd18ysklbvvm7t2tmy2gNYGBE/Kx2IiEcj4lxJ3ZLOlDRF0kxJn4bXW8A3SrpC0r2SLk7JHUl7pWO3AAeWypS0qqQLUll3Sdo/HT9K0uWSrgKua+gnNzPrQ9dK3TU/mlK/pkS1etsKmF7l3NHAvIh4D/Ae4FhJG6dz2wInAFsCbwd2kjQY+DmwH7AL8NZcWacAf09l7Q6cKWnVdG4McGRE7FFeAUljJU2VNHXcuHHL8znNzAZGqv3RBO6+7gCSzgN2BhYCjwJbSzo4nV4d2DSduzMiHk/vmQGMAF4G/hkRD6TjvwHGpvf+F/BhSSel14OBDdPzv0bEc5XqExHjgFI2jiI+o5lZLVp9opeT8oppDnBQ6UVEfF7SWsBU4F/AFyJiYv4NknYDFuQO9fDGz0e1xCngoIhYYgFrSTsAryzPBzAzqwePKVsz/B0YLOmzuWND09eJwGclDQKQtFmuy7mSe4GNJW2SXh+WOzcR+EJu7HnbQmpvZlYnnn1tDRcRIekjwA8lfQV4mqzl+lXgcrJu6ekpmT4NfKSPsl6TNBa4RtIzwC3AyHT628CPgJmprEeAfevyoczMCtDqLWVFeEjPmso/gGZWq+Vuvs792idr/p3zljN+3fDmcmv/yWBmZlakrq7aH/1It4veJ+lBSSdXOL+hpBvSLaMzJe3db/WW8WOZmZm1HUk1P/oppxs4D/gQ2W2kh0nasuyy/w/4XURsCxwK/LS/+nlM2czMOkaBY8rbAw9GxMMAki4D9gfuyV0TwPD0fHXgif4KdVI2M7OOMZBZ1WmS69jcoXFpnQWA9YDHcuceB3YoK+JU4DpJXwBWBfbsL6aTsjXVfp/+R8NiXfV/WzQkzjWDNm9IHICzD7qoYbHWXGethsV68bl5DYnTs2hRQ+IALF7YuCXgB682tP+LCjJk1cbF+uNPN1vuMjSA5TPLFjpaqqhKbyl7fRhwYUT8QNIY4CJJIyOit1pMJ2UzaymNSsjWmaTCuq8fBzbIvV6fpbunjwb2AoiI29OyxWsBc6sV6oleZmbWObpU+6NvU4BNJW0saWWyiVwTyq75F/B+AElbkC1F/HRfhbqlbGZmHaOoiV4RsVjScWQrG3YDF0TEHEmnAVMjYgLwP8DPJX2JrGv7qOhncRAnZTMz6xhFLp8ZEdcC15Yd+0bu+T3ATgMp00nZzMw6R3FjynXhpGxmZh1jILOvm8FJ2czMOkZ/K3U1m5OymZl1jhbfJaq1a2cVSXq5zuXfKGl0en6tpDXqGc/MrFG8n7K1tYjod1cTM7O20eITvVq7dlaVpGGSrpc0XdIsSfun4yMkzc5dd5KkU9PzGyV9T9Kdku6XtEs6PkTSZWlrsd8CQ3Lvf0TSWun5J9M1d0u6KB1bW9LvJU1JjwFN/zczayR1d9f8aAa3lNvXa8ABEfFiSpqTJZWvJlPJShGxfdrX85tkC6R/Fng1IraWtDUwvfxNkrYCTgF2iohnJL0pnfox8MOIuEXShmQ30ve5yHR+kfd37XIqG23xsZo+sJnZcmtSt3StnJTbl4DvSNoV6CXbsWSdGt73h/R1GjAiPd8VOAcgImZKmlnhfXsAV0TEM+m659LxPYEtczMah0taLSJeqlaB/CLv+336H32ubmNmVqQCt26sCyfl9vVxYG1gVEQskvQI2bqqi1lyWGJw2fsWpK89LPn97y85qso1XcCYiJhfY73NzJqnxW+Jau0/GawvqwNzU0LeHdgoHX8KeIukN0taBdi3hrImkSV5JI0Etq5wzfXAxyS9OV1X6r6+DjiudJGkbZblw5iZNURXV+2PZlSvKVFtmUlaiay1ezEwWtJUsoR6L0BELAJOA+4Ari4d78f5wLDUbf0V4M7yCyJiDnA6cJOku4Gz06njUz1mSroH+MxyfDwzs/qSan80gbuv289WwENpbHdMpQsi4hzSGHHZ8d1yz58hjSmnrudDq5Q1Ivd8PDC+7PwzwCED+whmZs2h7tZOe61dO1uCpM+QtUxPaHZdzMzakmdfW1Ei4mfAz5pdDzOzdqUWXzzESdnMzDqHW8pmZmYtwi1ls+oWvrag/4vazNkHXdSwWCf+/hMNizX++IkNibPGW9bkqX8+0ZBYq66xWkPiACx45bn+LypIVwMTzzOPPdmwWLDZ8hfR4vcpOymbWUtpVEK2DuXZ12ZmZi3CY8pmZmYtwmPKZmZmLcJjymZmZi3Cu0SZmZm1iK7uZtegT07KZmbWOVq8pdzatWtRknokzcg9Tu7n+s9I+mTBdfh6P+evlbRGkTHLyr+tXmWbmdWNd4laIc2PiJr3DU5rVhft68B3yg9KEqCI2LsOMV8XETvWs3wzs7po8dnXrV27NiPpEUnfk3RnerwjHT9V0knp+XvS3sO3SzpT0ux0fISkmyVNT48d0/F1JU1KLfLZknaR9F1gSDp2cXrvPyT9FJgObJDqslYq45Mp5t2SllpuKtXvIkl/l/SApGPT8WGSrk/1mSVp/9x7Xk5fd5N0o6QrJN2b6tPa0xvNrHO5pbxCGiJpRu71GRHx2/T8xYjYPnVX/wjYt+y9vwLGRsRtKbmWzAU+EBGvSdoUuBQYDRwOTIyI0yV1A0Mj4mZJx5Va65JGAJsDn4qIz6VjpK9bAacAO0XEM5LeVOUzbQ28F1gVuEvSNalOB0TEiynBT5Y0ISKi7L3bku3z/ARwK7ATcEsf/35mZs3hMeUV0vyI2Cb3+G3u3KW5r2Pyb0pjvKtFRGk89pLc6UHAzyXNAi4HtkzHpwCfknQq8K6IeKlKnR6NiMkVju8BXBERzwBERLUFeP8UEfPTdTcA2wMCviNpJvA3YD1gnQrvvTMiHo+IXmAGMKJKDAAkjZU0VdLUx+//fV+XmpkVKrq6a340g5Ny8aLKc8iSXDVfAp4C3k3WQl4ZICImAbsC/wYu6mPC2CtVjqtCPSopvyaAjwNrA6NSq/wpYHCF9+Z3leihnx6YiBgXEaMjYvT6mx1UQ9XMzAqirtofTeCkXLxDcl9vz5+IiOeBlyS9Nx06NHd6deDJ1Nr8BNANIGkjYG5E/Bz4JbBdun6RpEE11Od64GOS3pzKq9Z9vb+kwem63cha6Kun2Isk7Q5sVEM8M7OWFVLNj2ZwUl42pUlWpUd+bHgVSXcAXyRr/ZY7Ghgn6XayVuy8dPynwJGSJpPtT1Zq+e4GzJB0F3AQ8ON0fBwwU9LFfVU0IuYApwM3SbobOLvKpXcC1wCTgW9HxBPAxcBoSVPJWs339hXLzKzlFdhSlrSXpPskPVjt1lhJH5N0j6Q5ki6pdE2eJ3otg4joa7DhvIj4Vtn1p+ZezomIrQHSN3FquuYBsslWJV9Lx8cD4yvU4avAV3OHRpadH5F7XrGMMvdHxNiyMp6hbFw8d25Y+nojcGPu+HH9xDEza56CWsBp4u15wAeAx4EpaSLsPblrNiX7Xb5TRDwv6S39leuk3Hj7SPoa2b/9o8BRza2OmVkHKW729fbAgxHxMICky4D9gXty1xxL1lB7HiAi5vZXqJNygfKt0z6u+S3w2/6ua6SylryZ2QprILOqJY0F8j2I4yJiXHq+HvBY7tzjwA5lRWyWyrmVbJ7QqRHxl75iOimbmVnHiAHMqk4JeFyV05X6wcvvYlkJ2JRsbtD6wM2SRkbEC9VieqKXmZl1juJW9Hoc2CD3en2yBZTKr/lTRCyKiH8C95El6aqclM3MrGOEump+9GMKsKmkjSWtTHaL64Sya/4I7A6QVkXcDHi4r0LdfW1NNXjokGZXoXBrrrNWw2KNP35iw2Idec4HGxbr/KOubFisRhm6xvCGxRoyfGjDYq0ytNJ6Qi2soNnXEbFY0nHARLLx4gsiYo6k04CpETEhnfsvSfeQLaz05Yh4tq9ynZTNrKWsiAnZWkeRy2dGxLXAtWXHvpF7HsCJ6VETJ2UzM+scLb51o5OymZl1jOhzC4Lmc1I2M7OOMZBboprBSdnMzDqHk7KZmVlraNbuT7VyUjYzs45R5Ozremjtdrw1jKQfSjoh93qipF/kXv9A0omS5qftKu+WdJukzXPXbC9pUtrK7F5Jv5DUuBsmzcz6UeDiIXXhpGwltwE7AkjqAtYCtsqd3xG4FXgoIraJiHeTbQf59fSedYDLga9GxObAFsBfgNUa9gnMzPoRqOZHM7j72kpuBX6Ynm8FzAbWlbQm8CpZkn2+7D3Dc8c+D4yPiNvh9Zvmr6h3pc3MBqLVZ1+3du2sYSLiCWCxpA3JWsW3A3cAY4DRwExgIbBJ6r5+iGyVmrNTESOBabXEkjRW0lRJUx+5p6V2sTSzFV1xG1LUhZOy5d1KlpBLSfn23Ovb0jWl7utNgBOovq1ZVRExLiJGR8ToEVseUkzNzcxqEHTV/GgGJ2XLK40rv4us+3oyWUu5NJ5cbgKwa3o+BxjVgDqamS2z3q7umh/N4KRsebcC+wLPRURPRDwHrEGWmG+vcP3OwEPp+U+AIyXtUDop6QhJb61znc3MauaJXtZOZpHNur6k7NiwiHhG0jDSmDIgsjHmYwAi4ilJhwJnSXoL0AtMAv7QyA9gZtaXVp/o5aRsr4uIHrIZ1fljR+WePwJU3QA5zbzepU7VMzNbbl7Ry8zMrEV4lygzM7MW0avWXmbTSdnMzDqGx5TNzMxahLuvzczMWoRbymZ9WLRgYbOrULgXn5vXsFgLXpnfsFjnH3Vlw2J99sIDGhJn/PETGxIHYPDQwQ2L9cLc5xoWa8jwVRsWqwhuKZuZDUCjErJ1Jt8SZWZm1iJ6w7OvzczMWoK7r83MzFqEk7KZmVmLcFI2MzNrEU7KZmZmLaI3Wvs+5daunTWFpB5JMyTNlnSVpDXS8RGS5qdzd0u6TdLmufdtL2mSpPsk3SvpF5KGNu+TmJktqdX3U3ZStkrmR8Q2ETESeA74fO7cQ+ncu4HxwNcBJK0DXA58NSI2B7YA/gKs1tiqm5lV1+pJ2d3X1p/bga2rnBsOPJ+efx4Yn/ZUJiICuKL+1TMzq11Ea48pu6VsVUnqBt4PTMgd3iR1Xz8EnAicnY6PBKbVWO5YSVMlTf3Xfc7bZtY4vajmRzM4KVslQyTNAJ4F3gT8NXeu1H29CXACMG6ghUfEuIgYHRGjN9z84GJqbGZWgyK7ryXtlebQPCjp5D6uO1hSSBrdX5lOylbJ/IjYBtgIWJklx5TzJgC7pudzgFENqJuZ2TLrja6aH31JPYnnAR8CtgQOk7RlhetWA44H7qilfk7KVlVEzCP7YTpJ0qAKl+wMPJSe/wQ4UtIOpZOSjpD01vrX1MysNhGq+dGP7YEHI+LhiFgIXAbsX+G6bwPfB16rpX5OytaniLgLuBs4NB0qjSnfDXwHOCZd91S65qzUnfMPYBfgxSZU28ysooF0X+fnv6TH2FxR6wGP5V4/no69TtK2wAYRcXWt9fPsa1tKRAwre71f7uWQPt53O1kiNjNrSQOZfR0R46g+b6ZSQfH6SakL+CFw1ACq56RsZmado7e4oh4HNsi9Xh94Ivd6NbK7Um5UtofzW4EJkj4cEVOrFeqkbGZmHaPA+5SnAJtK2hj4N9nw3eFvxIl5wFql15JuBE7qKyGDk7KZmXWQota+jojFko4DJgLdwAURMUfSacDUiJjQdwmVOSmbmVnHKHL5zIi4Fri27Ng3qly7Wy1lOilbUy1etLjZVShcz6JFDYu16hor3tLi5x91JUOHN2YfkyPP+WBD4gCcc/hvGxZr2JrDGxZr0cKFDYtVhN7o/5pmclI2s5bSqIRsncn7KZuZmbWIVt+QwknZzMw6Ro+TspmZWWtwS9nMzKxFhCd6mZmZtQZP9DIzM2sRviXKzMysRbT6mLK3brQlSHq57PVRkn6Se32EpJmS5ki6W9IvJK2Rzt2Ytm2cIekfZducmZk1XU+o5kczuKVsNZO0F/Al4EMR8W9J3cCRwDrAC+myj0fEVElvAh6SdGHaANzMrOk80ctWJKeQ7XLyb4CI6AEuqHLtMOAVoKdBdTMz61erd187KVu5IZJm5F6/CSjtdrIVML2f918saQGwKXBCStxLSN3aYwG22OEU1t/0oOWvtZlZDVp9opfHlK3c/IjYpvQAKu54Iuldaez4IUmH5E59PCK2BjYETpK0Ufl7I2JcRIyOiNFOyGbWSBG1P5rBSdkGYg6wHUBEzEpJ+8/AkPILI+Jpslb1Dg2toZlZHwLV/GgGJ2UbiDOAsyStnzu2VEIGkDQU2BZ4qBEVMzOrRU9v7Y9m8Jiy1SwirpW0NvDnNPP6BWA2MDF32cWS5gOrABdGxLQmVNXMrCLPvra2EhHDyl5fCFyYez0eGF/lvbvVsWpmZsut17OvzczMWoNbymZmZi3CSdnMzKxF9PS6+9rMzKwluKVs1oeVBq14P4KLFy5uWKwFrzzXsFhD1xjekDgLX1vA8Det3pBY5xz+24bEATj+kkP6v6ggv/rcnxsW65V5LzUsVhFafUWvFe83opm1tUYlZOtMbimbmZm1CCdlMzOzFuHuazMzsxbR0+KbyTopm5lZx3D3tZmZWYtwUjYzM2sRrT6m7K0brSpJPZJmSJot6fK0HSOSXu7nfWtI+lxjamlmVruIqPnRDE7K1pf5EbFNRIwEFgKfqfF9awBOymbWciJqfzSDk7LV6mbgHfkDkoZJul7SdEmzJO2fTn0X2CS1ss9seE3NzKro6an90QxOytYvSSsBHwJmlZ16DTggIrYDdgd+IEnAycBDqZX95cbW1sysut6o/dEfSXtJuk/Sg5JOrnD+REn3SJqZGjAb9Vemk7L1ZYikGcBU4F/AL8vOC/iOpJnA34D1gHX6K1TSWElTJU39131XFF1nM7Oqiuq+ltQNnEfWYNkSOEzSlmWX3QWMjoitgSuA7/dXP8++tr7Mj4ht+jj/cWBtYFRELJL0CDC4v0IjYhwwDmDv/57V4nMhzWxFEgOaft3nNo/bAw9GxMMAki4D9gfueT1WxA256ycDR/QX0S1lWx6rA3NTQt4dKHXNvASs1rxqmZlVNpDu63yvXnqMzRW1HvBY7vXj6Vg1RwP9bt/llrItj4uBqyRNBWYA9wJExLOSbpU0G/izx5XNrFX09NTeUs736lVQqRldsXBJRwCjgff1F9NJ2aqKiGF9HY+IZ4AxVa45vI5VMzNbJgXe6vQ4sEHu9frAE+UXSdoTOAV4X0Qs6K9Qd1+bmVnHKPA+5SnAppI2lrQycCgwIX+BpG2B/wM+HBFza6mfW8pmZtYxegtqKkfEYknHAROBbuCCiJgj6TRgakRMAM4EhgGXZ3eL8q+I+HBf5Topm5lZx4jeAsuKuBa4tuzYN3LP9xxomU7KZmbWMZq1pnWtnJTNzKxjDGT2dTM4KVtTvfz8vGZXoXCDVxvasFhdatxczSHDG/O5eqOXF59+oSGxhq05vCFxAH71uX5vUS3Mp376oYbF+u7ev2hYrCK0+taNTspm1lIalZCtMw1sRa/Gc1I2M7OO0eJDyk7KZmbWOXrdUjYzM2sNnn1tZmbWIjz72szMrEW4pWxmZtYiWn1Mud+bHCX1SJoh6W5J0yXtWGQFJF0o6eD0/BeStiygzKMk/aTKuWslrdHHe0+Q1O8NmZIekbTWMtbvtLRzyEDfNyJth1jp3KaSrpb0kKRpkm6QtOuy1C9XZuHfGzOzZipwQ4q6qKWlPD8itgGQ9EHgDGrYE3JZRMQx9Si3LMbe/VxyAvAb4NU61uEb/V9VO0mDgWuAk9Ii6EgaSbZ/56Sya1eKiMUDjdGI742ZWb21+n3KA10OaDjwPICkYZKuT63nWZL2T8dXlXRNalnPlnRIOj5K0k2pFTdR0rrlhUu6UdLo9PxlSaenciZLWicdX1vS7yVNSY+dqtT1bZL+IukBSd/PxXhE0lqV6inpeOBtwA2SbkjXH5Y+32xJ36sUSNKJ6fxsSSfkjv8/SfdK+qukSyWdlI7nW6DvkXRbqsedklZLLeKb079tLb0THwduLyVkgIiYHREXphinShon6Trg19XKV+Ynku6RdA3wlgF+bzZJr6ek3oCX+6m3mVlD9fT01vxohlpaykMkzQAGA+sCe6TjrwEHRMSLqRt3sqQJwF7AExGxD4Ck1SUNAs4F9o+Ip1OiPh347z7irgpMjohTUlI9Fvhf4MfADyPiFkkbkm2btUWF928DbAssAO6TdG5EPJY7v1Q9I2KepBOB3SPiGUlvA74HjCL7Y+Q6SR+JiD+WCpE0CvgUsAMg4A5JN5Ft5XVQqsNKwHRgWr6Cyvbg/C1wSERMkTQcmA/MBT4QEa9J2hS4lKzVW81Wqfy+jAJ2joj5yrrnK5V/ALA58C5gHeAe4IIKZfX1vflxRFwq6TPVKiJpLDAW4B3bfJl1R/S5k5mZWWFavaU80O7rMWQtrZFkCeg7adyyF1iP7Bf5LOCs1Kq8OiJuTtePBP6qbE/JbuDJfuIuBK5Oz6cBH0jP9wS2TOUADJe0WkS8VPb+6yNiXqr3PcBGQD4pL1XPCnV4D3BjRDydyrkY2BX4Y+6anYErI+KVdM0fgF3IeiH+FBHz0/GrKpS/OfBkREwBiIgX07WrAj+RtA3QA2xW4b1VSboS2BS4PyIOTIcnlOoCDKpS/q7ApRHRAzwh6e9VQlT73owBPpKeXwKcVenNETEOGAew6wG3tPb/EDNbobR4Th7Y7OuIuD21itcG9k5fR0XEIkmPAIMj4v7UetwbOCN1mV4JzImIMQMItyjemLvek6trFzAml2CqWZB7nn9/6bMsVc+IOK2sDNG/atfU+t5KPyJfAp4C3k32eV/rp5w5ZAkVgIg4IHU155PiKzWWX8uPbLXvjZlZS2v1lvKAxpQlvZOslfsssDowNyXk3claoqQu31cj4jdkSWE74D5g7dTSRtIgSVstY52vA47L1WmbZSmkSj0BXgJWS8/vAN6XxqC7gcOAm8qKmgR8RNLQ1MI9ALgZuAXYT9JgScOAfSpU416yse/3pDqtJmklsn/bJyOiF/gE2b95Xy4BdpKU7wfuawZ5tfInAYdK6lY25r97P3HLTSbrsgc4dIDvNTOru4io+dEMAxlThqxld2RE9KSu3KskTQVmkCUYyMYjz5TUCywCPhsRC9PEpnMkrZ7i/oishTdQxwPnSZqZypkEVB2/7MNS9UzHxwF/lvRkROwu6WvADWSf/dqI+FO+kIiYLulC4M506BcRcRdAGmO/G3gUmArMK3vvwjS+fq6kIWTjyXsCPwV+L+mjKXa+lbuUNE68L3C2pB+RtYJfIhvnraRa+VeSzRmYBdzP0n+A9OcE4DeS/odsNviKty+jmbW1Vr9PWa2+ukk7kzQsIl5OE6smAWMjor8JWW0rfc75ERGSDgUOi4j9+3pPI8eUJ125c0PifPDIGf1fVJAVcT/lRm7d2Mj9lFca1LhRnhV1P+Wb/7RLLcOCfTr620/X/Dvnl/9v7eWON1AeC6yvccoW3BgMjEhBfBkAACAASURBVF+RE3IyimwCmYAX6Ht2vZlZw7X6mLKTch1FxOHNrkMjpRns7252PczMqult8d5hJ2UzM+sYbimbmZm1iFafR+WkbGZmHaNncXOWz6yVk7I11cqDBze7CoUbsmpjZikDPPNYfwvjFWeVoY35Xg1bczg9PT0NibVo4cKGxAF4ZV75ooP108gZ0Sdf28i9au5b7hLcUjYzG4BGJWTrTNHrlrKZmVlLaPXFQ5yUzcysY7j72szMrEX4ligzM7MW0epzFpyUzcysY7ilbGZm1iJaPSkv8xYzknokzZB0t6TpknYssmKSLkzbPSLpF2ljh2Up51RJJ1U5d1s/7/16jTFeXpa6pfcu02eTtJukq2u8dg1Jnxt47ZYo4zRJey5PGWZmzVbkfsqS9pJ0n6QHJZ1c4fwqkn6bzt8haUR/ZS7Pvm/zI2KbiHg38DXgjOUoq08RcUxE3FOHcvv7Q6KmpLycdajLZyuzBrBcSTkivhERfyuoPmZmTdHb21vzoy+SuoHzgA8BWwKHVWhgHQ08HxHvAH4IfK+/+hW1Getw4PlU0WGSrk+t51mS9k/HV5V0TWpZz5Z0SDo+StJNkqZJmihp3fLCJd0oaXR6/rKk01M5kyWtk46vLen3kqakx065IrZMZTws6fhcuS+nr+tKmpRa/rMl7SLpu8CQdOzidN2J6fxsSSdUqKcknZnOz8p9xi5JP5U0R9LVkq7N9QLkP9te6d/tbknXp2PbS7pN0l3p6+Z9fSMkbSXpzlTvmZI2Bb4LbJKOnVnte5Te//8k3Svpr5IuLfUylPVcPCLpW7n3vzP3PfhrOv5/kh6VtFZf9TUza6TojZof/dgeeDAiHo6IhcBlQPn+8fsD49PzK4D3S+pzj+blGVMeImkG2V7B6wJ7pOOvAQdExIvpF/JkSROAvYAnImIfAEmrSxoEnAvsHxFPpyR2On3vw7sqMDkiTpH0feBY4H+BHwM/jIhbJG0ITAS2SO95J7A7sBpwn6TzI2JRrszDgYkRcXr662doRNws6biI2CbVdxTwKWAHQMAdkm6KiLty5RwIbEO2feFawBRJk4CdgBHAu4C3AP8ALsh/KElrAz8Hdo2If0p6Uzp1bzq2WFn38XeAg/r49/kM8OOIuFjSykA3cDIwMvdZVqLy92hUKntbsp+N6cC0KnGeiYjtlHWLnwQcA3wT+HtEnCFpL2BspTdKGls6987RX2O9dxzYx8cxMytO7wBmX+d/VyXjImJcer4e8Fju3ONk+SHv9WvS7/B5wJuBZ6rFXJ6kPD/3S34M8GtJI8kS1nck7Qr0pkqtA8wCzpL0PeDqlPRGAiOBv6Y/HrqB/hbzXQiUxlKnAR9Iz/ckaxGXrhsuabX0/JqIWAAskDQ31efxXJlTgAvSHwl/jIgZFeLuDFwZEa+kz/wHYBfgrrJrLo2IHuApSTcB70nHL4+IXuA/km6oUP57gUkR8U+AiHguHV8dGJ9avAEM6uPfBuB24BRJ6wN/iIgHKvxhVu17tDPwp4iYnz7jVX3E+UP6Oo3sj5HS5z8g1f8vkp6v9Mb0Qz0OYM/Dprb2rAszW6EMZKJX/ndVBZVavOWF13LNEgqZfR0Rt6cW19rA3unrqIhYJOkRYHBE3J9am3sDZ0i6DrgSmBMRYwYQblG8MQLfk/sMXcCYUkIpSQlpQe5Q/j2l+k9KCWof4CJJZ0bEr8vi9tnl0M81tb630jfr28ANEXGAskkCN/ZVSERcIukOss8yUdIxwMNll32cCt+jGutZUvo3zf97DuT9ZmYN1xuFrX39OLBB7vX6wBNVrnk89VCuDjxHHwoZU05jit3Asyno3PTLfndgo3TN24BXI+I3wFnAdmRbfqydWtpIGiRpq2WsxnXAcbk6bTOA+m+U6vxz4JepbgCLUusZYBLwEUlDJa1K1iK8uayoScAhkrpTd/SuwJ3ALcBBaWx5HWC3CtW4HXifpI1TnUrd16sD/07Pj6rhs7wdeDgizgEmAFsDL5F13ZdU/B6leu4nabCkYWSJfSBuAT6W6vFfwJoDfL+ZWV0VOKY8BdhU0sZpqPBQst+5eROAI9Pzg8mG9+rWUi6NKUPWQjoyInqUTYq6StJUYAbZmChk46lnSuoFFgGfjYiFafLQOZJWT/X5ETBnGepzPHCepJmpnElk46u12A34sqRFwMvAJ9PxccBMSdMj4uOSLiRLsgC/KBtPhqzlPwa4m6zV+5WI+I+k3wPvB2YD9wN3APPyb0xj6mOBP0jqAuaSdc1/n6z7+kTg7zV8lkOAI9Jn+Q9wWkQ8J+lWSbOBP5PNAFzqexQRU9LY8t3Ao8DU8nr241vApWluwE1kQxGN26/OzKwfRe0SlcaIjyObv9QNXBARcySdBkyNiAlkjbyLJD1I1kI+tL9y1eqLc68oJA2LiJclvZksse8UEf9pdr3K5eo5lOwPm7ERMb3G964C9KQf1jHA+aV5B9U0ckz5b5eObkicj3zu/obEgcbup7zWBkvdGFEXjVwGcSCTfpbXwvkL+r+oIK+9/GrDYjVyP+V9Ft233ENk7z/0zpp/51x/2fYNH5Lzil6Nc7WkNYCVgW+3YkJOxim7124wML7WhJxsCPwutfQXks2MNzNrGd660QCIiN2aXYdaRMThy/HeB8hupzIza0lFdV/Xi5OymZl1jFZf+9pJ2czMOkYUd0tUXTgpm1lL6e7ubvk9b619tXpL2bOvre1IGptb6s6xHKuhcRyr/WK1k6I2pDBrpIprajtWx8daET+TY3UYJ2UzM7MW4aRsZmbWIpyUrR01chzKsdon1or4mRyrw3iil5mZWYtwS9nMzKxFOCmbmZm1CCdlMzOzFuEVvcysEJIGA6tFxNNlx98CvBgRr7VjLCuGpDdVOPxSRCxqeGVamFvKZjmSuiX9rdn1aFPnALtUOP4B4IdtHAtJK0lSer6BpIMl1W1HNEnfq+VYAXFekvRi2eMxSVdKenvB4aYDTwP3Aw+k5/+UNF3SqIJjtS0nZbOciOgBXpW0eqNiSlq1UbHqbOeI+EP5wYi4GNi1XWNJOhaYCzyanl8PHAxcJumrRcbK+UCFYx+qQ5yzgS8D6wHrAycBPwcuAy4oONZfgL0jYq2IeDPZ5/kd8DngpwXHalvuvraWJ2kd4DvA2yLiQ5K2BMZExC/rFPI1YJakvwKvlA5GxPFFBpG0I/ALYBiwoaR3A5+OiM8VGacs3ghy/+8j4tdFhujjXNENgEbGOgHYBFgN+AewUUQ8I2koMAUorAUr6bNkSertkmbmTq0G3FpUnJy9ImKH3OtxkiZHxGmSvl5wrNER8ZnSi4i4TtJ3IuJESasUHKttOSlbO7gQ+BVwSnp9P/BboF5J+Zr0qLcfAh8EJgBExN2Sim5RAiDpIrLEMgMobcEUQJFJea6k7SPizrLY7yHrqixSI2MtjIjngeclPRgRzwBExKuSFhYc6xLgz8AZwMm54y9FxHMFxwLolfQx4Ir0+uDcuaIXsXgu9Sxcll4fQvZv2g209n6KDeSkbO1grYj4naSvAUTEYkl129svIsZLGgJsGBH31StOivVYGqosqdfnGg1sGfVdLejLwO8kXQhMy8X9JHBoG8caksaPu4CV03Olx+AiA0XEPGAecBi8PnFtMDBM0rCI+FeR8YCPAz8m6z4OYDJwRPr5P67gWIcD3wT+SPZvd0s61g18rOBYbctJ2drBK5LeTPrLXdJ7yX5x1YWk/YCzgJWBjSVtA5wWER8uONRjqUs5JK0MHE/WPVoPs4G3Ak/WqXwi4k5JO5B1vx6VDs8BdoiIue0ai+zf7Oz0/D+556XXhUs/g2cDbyMbz96I7GdjqyLjRMTDwH5VTt9ScKxngC9UOf1gkbHamZfZtJYnaTvgXGAkWXJZGzg4Imb2+cZljzcN2AO4MSK2TcdmRcS7Co6zFlkrZU+ylsN1wBcj4tki46RYNwDbAHcCC0rH6/CHhhVA0t1kP4N/i4htJe0OHBYRhW53KGlt4FiWnmvw30XGSbE2I5tIVh5rj6JjtTO3lK3lRcR0Se8DNidLXvfV+d7GxRExr6xbufC/XlPL4eNFl1vFqfUOIGlTsnH/58haeT8nu23pIeCYiJjSprGGA+tExAPp9UeBIen0xIh4qqhYOYsi4llJXZK6IuKGetwSBfwJuBn4G/UbOim5HPgZ2eTGesdqW07K1vIkHVh2aDNJ84BZdeiqBJgt6XCgO/3yPx64reggksaTtYxfSK/XBH5Qj1ZKRNxUdJkV/Ips4thw4A6yWcsHkCXLnwA7VH9rS8c6i+z7/0B6fQbZZKwhwI7AZ6q8b3m8IGkYMAm4WNJcYHEd4gyNiHrd1lVucUSc36BYbcvd19byJF0DjAFuSId2I5uQshnZWO9FBccbStYK+y+ylvlE4NtFrxIl6a5S93hfx5Yzxi0RsbOkl1iytS8gImJ4gbFmRMQ26fmDEfGOSufaMNZdwHalSXL571Hp37eoWLmYq5Ldmiey3pTVgYuLHtqQ9L/AbRFxbZHlVol1Ktn4+JUsOYRSj1nlbcstZWsHvcAWpW7CdN/y+WStoUlAoUk5Il4lS8qn9HftcuqStGa63aa0DGGh/ydLCSMiViuy3Cryt7W82Me5dou1Utms9U/knq9RcCwAIuKV3Mvx9YiRfBH4uqQFwCLq8MdazpHp65dzxwIoeuWwtuakbO1gRNm43Vxgs4h4TlJhY8uSrqKPseM6TIr6AXCbpNI9oh8FTi84xhJyt9gAUPAtNu9MC14I2CS3+IUo/hdvI2P1SnprRPwHICJmA0haj4L/AMj1aJQmNJR+HuuSLBv0x1op1saNitXOnJStHdws6WqyiSKQLXBwc+rie6HAOGelrweS3T70m/T6MOCRAuMA2WpakqaSzbIVcGBE3FN0HABJHyb7I6Cet9icQnYbzfNkra562qLO5eedCVwl6X+Au9Kx7ch+Xs4sMlCjkqSkd0bEvenOhkr1mF5grD0i4u8V5oaUYi21XGon85iytTxl06APBHYmLToQEVf0/a7lijcpInbt79hylD88Il5U5V1z6jLG1ohbbCSdRTbx6Z3ATLLJUbcCtzdq3DCtDnVoWgO7yHL3Ar7OG3/EzAa+GxF/LjjOYLKJY+8g+ze8ICIKn+Al6ecRcWy6Va5cFHmbkqRvRcQ3Jf2qSqzCJza2MydlazuSdiZLKJ+vU/n/APZJCysgaWPg2ogopHUm6eqI2FfSP6k8+arwMTZJUyNidErO20ZEr6Q7I2L7OsRamWx1rR3JJuiNAV6IiC0LjDEc+DzZRgoTgL+SrUB1EjAjIvYvKlYjSfotWS/DzWQbNjwaEV9sbq2skdx9bW0hrap1GNl6uf8E6tnl9SXgRkkPp9cjgE8XVXhE7Ju+NnKMrXSLzc3U9xYbyG4VGk42Y3h14AlgVsExLiLrJr8dOIZs8tDKwP4RMaPIQJLOpe+5BkVuVLJlaZEaSb8kW+ylcNW6kkvq0aUs6cQKh+cB04r+nrUzt5StZaUVgA4lS8bPkm1CcVJEbNSA2KuQdcMC3BsRC/q6foBlVxzHKylyPC8Xs+632EgaR9a9+xLZvcOTgcml2eVFyq+wlrqsnyFbq/ylOsQ6MvfyW2TrN78uIgqbHS1pekRsV+11gXFKXclvIevR+Ht6vTvZSnZ9Ju1ljHkJWQ/KVenQPmS7bL0TuDwivl90zHbkpGwtS1IvWcvu6Ih4MB17uB7duxVi122bw9w43mCyX1J3kyXLrYE76nHfa4r7VmB7slbflNJs4gLL/wuwFtl4621krdjZUYdfMo1KXhXiFnofeYXye3hju1CR9Tq8Sp1mX6cJlMdGxJPp9brAeXVKyhOBgyLi5fR6GNnuVAeQtZYLG95oZ+6+tlZ2EFlL+Yb0C/8y+t5HtxCq8zaHEbF7inMZMDYiZqXXI8nGRAsn6RjgG2QtIgHnSjotIgrbyD4i9kqT8rYia339DzBS0nNkk72+2WcBA/NuSaX7k0W2k9OL1Pc+W6jDcqtLFB7RXc/yKxhRSsjJU2SL8tTDhkB+q8tFZHtTz0/3SRtOytbCIuJK4MrU9foRsrHedSSdD1wZEdfVKXQjtjkEeGcpIUN2/2saO6+HL5NN8HoWQNmuW7cBhSVlyLIh2TKlL5CNF84D9iVroReWlJuQvFZUN6YW7KVkf3Acyhsr5xXtEmCypD+l1/sBl6b/33W5FbAdufva2kq6jeijwCFF3rZRFuNy4PiyFkQ94lxK1lX5G7JfiEcAwyLisDrEuh74UEQsTK9XJptRvmeBMY4nayHvRNYKupWsC/tWsnXK23Ij+7IlSoeSdSdD/VvlDZEmfe2SXk5KfwzXK9Zosp+P0q2NU+sVq105KZuVUYO2OUz3pH4WKN3/PAk4PwpeYzvF+jXwLrJdgQLYn+zz3Q8QEWdXf3fNMc4m3Ztc7z9orH3VeVW5tuekbFZG2TaRS4nG7LRUF5L67DqOiG81qi7WOiS9l2yv8i3IbinrBl6pR+u/wqpyG5Ld2VDkqnJtz0nZrAJJGwGbRsTflO0a1V307TaSdiLb53gjlpzl7QX6rSHSMq+Hki1hOxr4JPCOiCh8M5ZGrCq3IvBEL7Myko4FxgJvIpuFvR7Z5uzvLzjUL8kmr03Dm75bk0TEg5K6I6IH+JWkwvcOTxZFxLOSuiR1RcQNkr5Xp1hty0nZbGmfJ5stfAdARDyQxsGKNq/otZPNBujVNOlvhqTvA08Cq9YpVmlVuUnUf1W5ttXV7AqYtaAFpVnKAJJWoj73p94g6UxJYyRtV3rUIY5ZNZ8gywPHkd0JsAHZ+gD1sD/ZzPUvAX8BHiK7Xc5yPKZsVia1GF4gG1/7AvA54J6ix9kasUNPLtZ44IsR8UJ6vSbwA+/Q07nS8qTjI+KIBsX7XkR8tb9jnc5J2ayMpC7gaOC/0qGJEfGLJlZpuVVaHrLeS0Za60sLh+yX7xmqY6yllkKVNDMitq537HbiMWWzRNL+wPoRcR7w8zTha21glKQXouA9nCV9o9LxiDityDhJl6Q1S5tDpEVY/P/fHgFulTSBN9bcLuS+9RJJnyXrbdpE0szcqdXIFpaxHP+nNHvDV8huDylZGRgFDAN+RbZ4fpFeyT0fTDa+9o+CY5T8ALhNUukzfBQ4vU6xrH08kR5dZEmyHi4B/gycAZycO/5SRDxXp5hty93XZomkKRHxntzrn0TEcen55Ih4b53jrwJMiIgP1qn8LcnuExVwfUR4vWFrGEmbAI9HxAJJu5Htivbr0jwHyzgpmyWSHoyId1Q591BEbFLn+GsCd0bEpgWWOTwiXkzd1UtxS6UzSdoZeHtpO9LUg1L6GfnfiPh71Tcve8wZZAuUjAAmAhOAzSNi76JjtTN3X5u94Q5Jx0bEz/MHJX2abJ3oQkmaxRu3WnWTjV8XPZ58CVm3+DSWvK1L6bVXD+tM3yK7s6Bkc+AosnuUv062xWfReiNicdoA40cRca6ku+oQp605KZu94UvAHyUdDkxPx0YBq5BtHVm0/D2ai4GnIqLQxRQiYt+0x/H7vPC/5QwvG754ICKmAUg6o04xF0k6jOxWw/3SsUF1itW23H1tVkbSHkBpkfw59ejKK4tX911zJE2LiFFFl2vtSdID1YZJ+hrGWc6YWwKfAW6PiEslbUy2Bet3i47VzpyUzZqkwq45GwH/qMeuOZLOAy6MiClFl23tR9JVwM8i4pqy4/sCn42IfZpTM3NSNmuSRu6aI+keYDPgUbJbsUS2epgXbuhAkt4BXEO2/3V+qGZHYN+IuL9Zdet0TspmTSJpakSMTsl524jolXRnRGxfh1gbVToeEY8WHcvaQ7oF7+PkhmqASyLitebVyjzRy6x5Srvm3Ez9d83534j4RP6ApIvINiSwDhQRC4ALml0PW5JbymZNImko8BpZV/IRwHDg4nrcO1y+7nDajGBWRGxZdCyzvDR+XTXRRMSHG1idlueWslmDSXqJpX9JKX39hqSHgFMi4voCYn2N7L7TIZJezMVaCIxb3vLNanBWsyvQTtxSNmshqQU7kqzFPLLAcs+IiK8VVZ6Z1YdbymYtJCJ6gLslnVtw0VdLWjUiXpF0BLAd8GNP9OpMZavJLXGKOs3Kl7Qp2aYUW7LkffleVS7HLWWzDpC2zHs32SYAFwG/BA6MiPc1tWLWFNVm45fU4481SbcA3wR+SLai16fIctA3i47VzpyUzTpAaaJX2sP53xHxy0qbzpvVS2lVOUmzIuJd6djNEbFLs+vWSrqaXQEza4iX0qSvI4Br0ti11x3ucJLeK2mKpJclLZTUk5sQWLTXJHUBD0g6TtIBwFvqFKttOSmbdYZDgAXA0RHxH2A94MzmVslawE+Aw4AHgCHAMUDR8xlKTgCGAseTrR52BHBknWK1LXdfm5l1qNyqcjNLk7sk3RYROza7bp3KLWWzDlClm3Jes+tlTfeqpJWBGZK+L+lLZHsqF07SXyWtkXu9pqSJ9YjVzpyUzTpDpW7K85paI2sFnyDLA8eRbVSyAXBQnWKtFREvlF5ExPN4THkpvk/ZrENExIOSutO90L+SdFuz62RN9wywMG1C8a00AXCVOsXqlbRhab/wdFuWx0/LOCmbdYYluimBJ6lTN6W1leuBPYGX0+shwHVkWzgW7RTgFkk3pde7AoVvU9ruPNHLrAOkVslcstugvgSsDvw0Ih5sasWsqSTNiIht+jtWYLy1gPeSrRx2e0Q8U4847cwtZbMOkFuhaT7wrWbWxVrKK5K2i4jpAJJGkf2MFEbSOyPiXkmlhWqeSF83TN3Z04uM1+7cUjbrAFXWOp4HTCXba/nZxtfKmk3Se4DLeCNRrgscEhHTCowxLiLGSrqhwumIiD2KirUicFI26wBpHLkHuCQdOpSsC3EesHNE7NesullzSRoEbE7283BvRCxqcpU6mpOyWQeQdGtE7FTpWH4tYusMkvaIiL9LOrDS+Yj4Qx1iVoo1D5gVEXOLjteuPKZs1hmGSdohIu4AkLQ9MCydW9y8almTvA/4O9luTeUCKDwpA0cDY4BSN/ZuwGRgM0mnRcRFdYjZdtxSNusAaezwArJELOBFsgVE5gD7RMTvmlg96wCSrgKOiYin0ut1gPPJfg4nRcTIZtavVTgpm3UQSauT/b9/od+LbYUn6cQKh+cB0yJiRsGxlhgmkSSyruuRku6KiG2LjNeu3H1ttgKTdERE/Kb8l2/2+xAi4uymVMxaxej0uCq93geYAnxG0uUR8f0CY90s6Wrg8vT6YGCSpFUB/5GYOCmbrdhKq3at1tRaWKt6M7BdRLwMIOmbwBVkq21NA4pMyp8HDgR2JhtCGQ/8PrLu2t0LjNPWnJTNVmAR8X/pqxcMsUo2BBbmXi8CNoqI+ZIWFBkoIkLSLSleAHeGx0+X4l2izDqApLdLukrS05LmSvqTpLc3u17WdJcAkyV9U9KpwK3ApalL+Z4iA0n6GHAnWbf1x4A7JB1cZIwVgSd6mXUASZPJtmq8NB06FPhCROzQvFpZK0hLa5a6lG+JiKl1inM38IHSPcmS1gb+FhHvrke8duWWsllnUERcFBGL0+M3eNs8yywGetPXeq7m1VW2SMizOActxf8gZp3hBkknSxohaSNJXwGukfQmSW9qduWsOSR9EbgYWAt4C/AbSV+oU7i/SJoo6ShJRwHXANfWKVbbcve1WQeQ9M8+TkdEeHy5A0maCYyJiFfS61XJtlTcuk7xDgJ2IusqnxQRV9YjTjvz7GuzDhARGze7DtaSRLZRSUlPOlYXEfF74Pf1Kn9F4O5rsxVY6qYuPf9o2bnvNL5G1mJ+RTYL+tQ0+3oy8MsiA0h6SdKLFR4vSXqxyFgrAndfm63AJE2PiO3Kn1d6bZ1J0na8Mft6UkTc1eQqdTR3X5ut2FTleaXX1iHKJvc9kh6vn4uI5+oU993ALunlpIiYWY847cxJ2WzFFlWeV3ptnWMa2fe/0h9mARQ+8S/N9D6WN7aFvFjSuIg4t+hY7czd12YrMEk9wCtkv3yHAK+WTgGDI2JQs+pmnaXRM73blVvKZiuwiOhudh2stUn6MNkGFAA3RsTV9QpFA2d6tysnZTOzDiXpu8B7yBYQAfiipJ0i4mt1CFea6V26N/kjwAV1iNPW3H1tZtahUpfyNhHRm153A3fVcfEQz/Tuh1vKZmadbQ2gNNt69XoFkXRRRHwCmF7hmCVOymZmnesM4C79/+3dXahlZR3H8e/PzJcZNaqxSYVeLxysocaIxpC5KMHRXpAou8irTIRAC4siyyICB4lexEK0BpvApAJBGUcasjFLMLLG0so0FGcQxsDIOcyI+fLvYq+T5xxHhdhrnb3O8/3AZp+91mH91t2f51n/9TzJLiaj103ApT1lvW3hj25U/q6eskbL6WtJaliSE5g8Vw7wu6raN+Xrf4lJoV/a/f8f4Nqenl+PlkVZkhqV5Laqev/LHZtS1hYL8Mtz+lqSGpPkKGAVsCbJq3n+1aTjgBN7it2eZHVVHUhyHnAqcGVVPdJT3ii5IYUktedCJqt6reu+5z83Ad/vKfNq4GC31OYXgEeAH/eUNVpOX0tSo5JcNNQyl/MboCT5KvBoVW11U5QXcqQsSe3al+RYgCRfSXJj9y5xH+a6pq/zgFu67muXeV3CoixJ7bqsquaSnA6cCWxjMs3ch48DTwHndx3eJwHf7ClrtJy+lqRGJdldVRuSbAHuraqfzB9b7ntrlSNlSWrXo0muAc4FdiQ5kinXhSS/7b7nkuxf8JlLsn+aWSuBI2VJalSSVcBmJqPkB7uFRNZX1c5lvrVmWZQlqTFJjquq/Ulec6jzVfWvQx2fQu4rgLUsWCOjqvb0kTVWFmVJakyS7VX1wSQPA8XifY2rqt7SQ+ZFwNeAx4DnFmT1siPVWFmUJUm9S/IP4D1V9fhy38ssc5lNSWpYkpOAACuJRgAABMZJREFUN7J4SvmOHqL2Ak/0cN0VxaIsSY1KcgWT94f/CjzbHS5gakU5ySXdnw8Btye5hcn7ypOwqm9PK2slsChLUrvOAU6uqqde9j//f8d233u6zxHdR4dgUZakdj3EZKnL3opyVX194e/5naL6yhs7i7IkNSbJVUymqQ8C9yS5jcVTyhf3kHkasBU4BnhDt1vUhVX16WlnjZlFWZLac3f3/Qfg5oEyv8tkfe2bAarqT0k2DZQ9GhZlSWpMVW1bpty9ycJXov/XXKaORVmSNIS9Sd4LVJIjgIuBvy3zPc0cFw+RJPUuyRrgSuAMJiuI7QQ+42Iii1mUJalxdkTPDqevJalR3XTyDxmgIzrJ8cAFwJtYvHrYJ6edNWYWZUlq13cYriP6JuA3wC+xwetFWZQlqWEDdkSvqqov9nTtFeOw5b4BSdKyWdQRneTz9NcRvT3J2T1de8Ww0UuSGjVkR3SSOWA1k5XDnu7yqqqOm3bWmFmUJUmaET5TlqRGDdERnWRdVd2f5NRDna+qP04rayWwKEtSu4boiP4ck8L/rUOcK+B9PeWOktPXktSoJPdU1TuX+z70PEfKktSu7UnOrqodfQUk+chLna+qG/vKHiNHypLUqCE6opNc9xKnyxW9FrMoS5I0I5y+lqTGLEdHdJK1wOXAiVV1VpJTgNOqauu0s8bMkbIkNSbJD6rqgiS7DnG6qmrqHdFJbgWuA75cVe9Icjiwu6rWTztrzCzKkqTeJfl9Vb07ye6q2tAds/t7CaevJakxy9QRfSDJa5m8m0ySjcATPeSMmkVZktrzoZc4V0AfRfkSJltEvjXJncDxwEd7yBk1p68lSYPoniOfzOTVq79X1dPLfEszx60bJalRSdYm2do1YZHklCTn95T1MeDoqvoLcA7w0xfr/m6ZRVmS2vUj4BfAid3vB4DP9pR1WVXNJTkdOBPYBlzdU9ZoWZQlqV1rqupnwHMAVfUM/W1MMX/dDwBXV9VNwBE9ZY2WRVmS2jVkR/SjSa4BzgV2JDkSa9AL2OglSY3qnuleBbwduI+uI7qq/txD1ipgM3BvVT2Y5ARgfVXtnHbWmFmUJalhQ3dEJ3kdcNT876ra02fe2Dh1IEmNGrIjOsmHkzwIPAz8uvu+tY+sMbMoS1K7huyI/gawEXigqt4MnAHc2VPWaFmUJaldQ3ZEP11VjwOHJTmsqnYBrnu9hMtsSlK75juizwCu6Lkj+t9JjgHuAK5P8k/gmZ6yRstGL0lq1JAd0UlWA08yKfqfAF4FXN+NntWxKEtS44buiE6yBni8LEAv4DNlSWrUEB3RSTYmuT3JjUk2JLmPyTvRjyXZPM2slcCiLEntGqIj+nvA5cANwK+AT1XV64FNwJYpZ42eRVmS2jVER/ThVbWzqn4O7KuquwCq6v4p56wIdl9LUruG6Ih+bsHfTy455zPlJWz0kqRGDdERneRZ4ACTZTyPBg7OnwKOqqpXTitrJbAoS5LsiJ4RPlOWpMbYET27HClLUmOS3A1cymS6+lrgrKq6K8k64Iaq2rCsN9gwR8qS1B47omeURVmS2mNH9Ixy+lqSGmNH9OyyKEuSNCOcvpYkaUZYlCVJmhEWZUmSZoRFWZKkGWFRliRpRvwXUBXb0d6fCx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60" y="568216"/>
            <a:ext cx="7787932" cy="6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8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9473"/>
            <a:ext cx="5868144" cy="6012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A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Procesado del </a:t>
            </a:r>
            <a:r>
              <a:rPr lang="es-AR" sz="3600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588265"/>
              </p:ext>
            </p:extLst>
          </p:nvPr>
        </p:nvGraphicFramePr>
        <p:xfrm>
          <a:off x="0" y="548680"/>
          <a:ext cx="8388424" cy="6309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3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180</TotalTime>
  <Words>493</Words>
  <Application>Microsoft Office PowerPoint</Application>
  <PresentationFormat>Presentación en pantalla (4:3)</PresentationFormat>
  <Paragraphs>112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Perspectiva</vt:lpstr>
      <vt:lpstr>Desafío 3  Modelo de Clasificación</vt:lpstr>
      <vt:lpstr>Elección del Dataset</vt:lpstr>
      <vt:lpstr>Presentación de PowerPoint</vt:lpstr>
      <vt:lpstr>Paciente con Fibrosis Hepática</vt:lpstr>
      <vt:lpstr>Presentación de PowerPoint</vt:lpstr>
      <vt:lpstr>Presentación de PowerPoint</vt:lpstr>
      <vt:lpstr>Composición del Dataset</vt:lpstr>
      <vt:lpstr>Presentación de PowerPoint</vt:lpstr>
      <vt:lpstr>Procesado del Dataset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3 – Modelo de Clasificación</dc:title>
  <dc:creator>Guido Falcone</dc:creator>
  <cp:lastModifiedBy>Guido Falcone</cp:lastModifiedBy>
  <cp:revision>24</cp:revision>
  <dcterms:created xsi:type="dcterms:W3CDTF">2019-11-09T18:33:32Z</dcterms:created>
  <dcterms:modified xsi:type="dcterms:W3CDTF">2019-11-09T21:33:49Z</dcterms:modified>
</cp:coreProperties>
</file>